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74" r:id="rId12"/>
    <p:sldId id="276" r:id="rId13"/>
    <p:sldId id="280" r:id="rId14"/>
    <p:sldId id="284" r:id="rId15"/>
    <p:sldId id="285" r:id="rId16"/>
    <p:sldId id="286" r:id="rId17"/>
    <p:sldId id="287" r:id="rId18"/>
    <p:sldId id="296" r:id="rId19"/>
    <p:sldId id="288" r:id="rId20"/>
    <p:sldId id="289" r:id="rId21"/>
    <p:sldId id="291" r:id="rId22"/>
    <p:sldId id="29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4" autoAdjust="0"/>
    <p:restoredTop sz="81636" autoAdjust="0"/>
  </p:normalViewPr>
  <p:slideViewPr>
    <p:cSldViewPr>
      <p:cViewPr varScale="1">
        <p:scale>
          <a:sx n="72" d="100"/>
          <a:sy n="72" d="100"/>
        </p:scale>
        <p:origin x="1757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9C893-AE5F-9848-9611-767F3B8F3C3A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0D1A2-06EC-8C47-9AC4-B24DD099D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990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CEEDD-80E6-4248-87E2-7A4F30187F67}" type="datetimeFigureOut">
              <a:rPr lang="en-US" smtClean="0"/>
              <a:pPr/>
              <a:t>6/11/2019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FA1A01-2B2A-4100-A93D-FD3526096C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7560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A1A01-2B2A-4100-A93D-FD3526096C5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153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0FC91-8499-4C4C-B4FD-E09DFD34A02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4606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0FC91-8499-4C4C-B4FD-E09DFD34A02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42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A1A01-2B2A-4100-A93D-FD3526096C5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A1A01-2B2A-4100-A93D-FD3526096C5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93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CMS – Centers for Medicare and Medicaid Services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A1A01-2B2A-4100-A93D-FD3526096C5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396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A1A01-2B2A-4100-A93D-FD3526096C5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0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0FC91-8499-4C4C-B4FD-E09DFD34A02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98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0FC91-8499-4C4C-B4FD-E09DFD34A02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706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FDA – Food and Drug Administration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0FC91-8499-4C4C-B4FD-E09DFD34A02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480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0FC91-8499-4C4C-B4FD-E09DFD34A02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493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8A3928BC-8511-ED47-838D-298D60E5A2A9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A3659632-2E32-4C4A-8CEA-CCE899A104E8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4844-5F3B-1F4C-BD75-BE158A5E7F7E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A11F1-4F46-3D44-925B-F2E45DDE2375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1EC5-3C3D-2E47-861B-E79402572BCF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3D23-9C5B-6A40-8B5B-79ED05C1B30F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88B-9ECB-8D4A-8A26-D2BDF2DD99E9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95E3EC1-386A-5B45-972E-29CBC96E5660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101723C4-7785-294E-B69B-0DA80AAD2D7A}" type="datetime1">
              <a:rPr lang="en-US" smtClean="0"/>
              <a:t>6/11/2019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DD29-4E6B-DA40-96CE-2D7B824ABE16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3881-0F27-5540-AB72-9050EC95A80F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AD24-8AC8-E84E-96B7-87E65CDB994A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5418E-1E42-B449-9CC5-74CCB66C8343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92A18310-1703-6248-B391-DCD7C1452D31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99F76F-0F3E-CE4A-97EF-E86A9024E1E2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810000"/>
            <a:ext cx="7620000" cy="10668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Healthcare in </a:t>
            </a:r>
            <a:r>
              <a:rPr lang="en-US" sz="3200" dirty="0"/>
              <a:t>USA / </a:t>
            </a:r>
            <a:r>
              <a:rPr lang="en-US" sz="3200" dirty="0" smtClean="0"/>
              <a:t>Advocacy </a:t>
            </a:r>
            <a:r>
              <a:rPr lang="en-US" sz="3200" dirty="0"/>
              <a:t>for Better Care and Advancement of Profession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" y="5105400"/>
            <a:ext cx="7086600" cy="609599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Catherine </a:t>
            </a:r>
            <a:r>
              <a:rPr lang="en-US" sz="2800" dirty="0" err="1" smtClean="0"/>
              <a:t>Hrycyk</a:t>
            </a:r>
            <a:r>
              <a:rPr lang="en-US" sz="2800" dirty="0" smtClean="0"/>
              <a:t>, </a:t>
            </a:r>
            <a:r>
              <a:rPr lang="en-US" sz="2800" dirty="0" err="1" smtClean="0"/>
              <a:t>MScN</a:t>
            </a:r>
            <a:r>
              <a:rPr lang="en-US" sz="2800" dirty="0" smtClean="0"/>
              <a:t>, RN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637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of </a:t>
            </a:r>
            <a:r>
              <a:rPr lang="en-US" dirty="0" smtClean="0"/>
              <a:t>Services Provided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49824"/>
            <a:ext cx="8534400" cy="4298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3. Tertiary care services </a:t>
            </a:r>
            <a:r>
              <a:rPr lang="en-US" dirty="0" smtClean="0"/>
              <a:t>– provided to acutely ill, those requiring long-  term care, those needing rehabilitation services, and the terminally ill </a:t>
            </a:r>
          </a:p>
          <a:p>
            <a:pPr marL="800100" lvl="1" indent="-342900"/>
            <a:r>
              <a:rPr lang="en-US" dirty="0" smtClean="0"/>
              <a:t>Examples: hospitals, rehabilitation services, hospice care</a:t>
            </a:r>
            <a:endParaRPr lang="en-US" dirty="0"/>
          </a:p>
          <a:p>
            <a:pPr marL="571500" indent="-457200">
              <a:buAutoNum type="arabicPeriod" startAt="4"/>
            </a:pPr>
            <a:r>
              <a:rPr lang="en-US" b="1" dirty="0" smtClean="0"/>
              <a:t>Quaternary care </a:t>
            </a:r>
            <a:r>
              <a:rPr lang="en-US" dirty="0" smtClean="0"/>
              <a:t>– research facility. Uncommon. </a:t>
            </a:r>
            <a:endParaRPr lang="en-US" dirty="0"/>
          </a:p>
          <a:p>
            <a:pPr marL="571500" indent="-457200">
              <a:buAutoNum type="arabicPeriod" startAt="4"/>
            </a:pPr>
            <a:r>
              <a:rPr lang="en-US" b="1" dirty="0" smtClean="0"/>
              <a:t>Subacute </a:t>
            </a:r>
            <a:r>
              <a:rPr lang="en-US" b="1" dirty="0"/>
              <a:t>care services </a:t>
            </a:r>
            <a:r>
              <a:rPr lang="en-US" dirty="0"/>
              <a:t>– goal-directed, comprehensive, inpatient designed for acute illness, injury, or exacerbation of disease process</a:t>
            </a:r>
          </a:p>
          <a:p>
            <a:pPr lvl="1"/>
            <a:r>
              <a:rPr lang="en-US" dirty="0"/>
              <a:t>Goal: Provide lower cost health care and create a seamless transition of patients moving through the health care system </a:t>
            </a:r>
          </a:p>
          <a:p>
            <a:pPr marL="40005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89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762000"/>
          </a:xfrm>
        </p:spPr>
        <p:txBody>
          <a:bodyPr>
            <a:noAutofit/>
          </a:bodyPr>
          <a:lstStyle/>
          <a:p>
            <a:r>
              <a:rPr lang="en-US" dirty="0" smtClean="0"/>
              <a:t>Maintaining Quality in Health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Accreditation of health care agencies </a:t>
            </a:r>
          </a:p>
          <a:p>
            <a:pPr lvl="1"/>
            <a:r>
              <a:rPr lang="en-US" sz="2600" dirty="0" smtClean="0"/>
              <a:t>CMS approved two accrediting bodies</a:t>
            </a:r>
          </a:p>
          <a:p>
            <a:pPr lvl="2"/>
            <a:r>
              <a:rPr lang="en-US" sz="2600" dirty="0" smtClean="0"/>
              <a:t>The Joint Commission </a:t>
            </a:r>
          </a:p>
          <a:p>
            <a:pPr lvl="2"/>
            <a:r>
              <a:rPr lang="en-US" sz="2600" dirty="0" smtClean="0"/>
              <a:t>Healthcare Facilities Accreditation Program</a:t>
            </a:r>
          </a:p>
          <a:p>
            <a:pPr lvl="1"/>
            <a:r>
              <a:rPr lang="en-US" sz="2600" dirty="0" smtClean="0"/>
              <a:t>Goal of accreditation: Improve patient outcomes</a:t>
            </a:r>
          </a:p>
          <a:p>
            <a:r>
              <a:rPr lang="en-US" sz="2600" dirty="0"/>
              <a:t>Continuous quality improvement and total quality management </a:t>
            </a:r>
          </a:p>
          <a:p>
            <a:pPr lvl="1"/>
            <a:r>
              <a:rPr lang="en-US" sz="2600" dirty="0"/>
              <a:t>These systems focus on establishing procedures for ensuring high-quality patient care.  </a:t>
            </a:r>
          </a:p>
          <a:p>
            <a:pPr lvl="1"/>
            <a:r>
              <a:rPr lang="en-US" sz="2600" dirty="0"/>
              <a:t>Performance improvement 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6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36" y="228600"/>
            <a:ext cx="89154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Health Care Disparities: A Continuing Challenge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 care disparities are differences in access to and the quality of health care provided to different populations. </a:t>
            </a:r>
          </a:p>
          <a:p>
            <a:pPr lvl="1"/>
            <a:r>
              <a:rPr lang="en-US" dirty="0" smtClean="0"/>
              <a:t>Causes of disparities </a:t>
            </a:r>
          </a:p>
          <a:p>
            <a:pPr lvl="2"/>
            <a:r>
              <a:rPr lang="en-US" dirty="0" smtClean="0"/>
              <a:t>Race</a:t>
            </a:r>
            <a:r>
              <a:rPr lang="en-US" dirty="0"/>
              <a:t>, ethnicity, gender, age, income, education, disability, sexual orientation, and rurality</a:t>
            </a:r>
            <a:endParaRPr lang="en-US" dirty="0" smtClean="0"/>
          </a:p>
          <a:p>
            <a:pPr lvl="2"/>
            <a:r>
              <a:rPr lang="en-US" smtClean="0"/>
              <a:t>Provider bias</a:t>
            </a:r>
          </a:p>
          <a:p>
            <a:pPr lvl="2" algn="r">
              <a:buNone/>
            </a:pPr>
            <a:r>
              <a:rPr lang="en-US" sz="2000" smtClean="0"/>
              <a:t>(Agency </a:t>
            </a:r>
            <a:r>
              <a:rPr lang="en-US" sz="2000" dirty="0"/>
              <a:t>for Healthcare Research and Quality, 2013</a:t>
            </a:r>
            <a:r>
              <a:rPr lang="en-US" sz="2000" dirty="0" smtClean="0"/>
              <a:t>) </a:t>
            </a:r>
            <a:endParaRPr lang="en-US" sz="2000" dirty="0"/>
          </a:p>
          <a:p>
            <a:pPr marL="914400" lvl="2" indent="0" algn="r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9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Nurse’s Role on the Health Care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Provider of care</a:t>
            </a:r>
          </a:p>
          <a:p>
            <a:r>
              <a:rPr lang="en-US" dirty="0" smtClean="0"/>
              <a:t>Educator</a:t>
            </a:r>
          </a:p>
          <a:p>
            <a:r>
              <a:rPr lang="en-US" dirty="0" smtClean="0"/>
              <a:t>Manager </a:t>
            </a:r>
          </a:p>
          <a:p>
            <a:r>
              <a:rPr lang="en-US" dirty="0" smtClean="0"/>
              <a:t>Researcher</a:t>
            </a:r>
          </a:p>
          <a:p>
            <a:r>
              <a:rPr lang="en-US" dirty="0" smtClean="0"/>
              <a:t>Collaborator</a:t>
            </a:r>
          </a:p>
          <a:p>
            <a:r>
              <a:rPr lang="en-US" dirty="0" smtClean="0"/>
              <a:t>Patient advocate </a:t>
            </a:r>
          </a:p>
          <a:p>
            <a:r>
              <a:rPr lang="en-US" b="1" dirty="0" smtClean="0"/>
              <a:t>Know examples of each!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67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95833"/>
            <a:ext cx="7924801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Advocacy for Better Care and Advancement of Profession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052048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Power, Authority, and Influence</a:t>
            </a:r>
          </a:p>
          <a:p>
            <a:r>
              <a:rPr lang="en-US" sz="2400" dirty="0" smtClean="0"/>
              <a:t>Power – strength or force that is exerted or capable of being exerted</a:t>
            </a:r>
          </a:p>
          <a:p>
            <a:r>
              <a:rPr lang="en-US" sz="2400" dirty="0" smtClean="0"/>
              <a:t>Authority – legitimacy to exert power </a:t>
            </a:r>
          </a:p>
          <a:p>
            <a:r>
              <a:rPr lang="en-US" sz="2400" dirty="0" smtClean="0"/>
              <a:t>Influence – process of producing effects on action, behavior, and opinions of others</a:t>
            </a:r>
          </a:p>
          <a:p>
            <a:r>
              <a:rPr lang="en-US" sz="2400" dirty="0" smtClean="0"/>
              <a:t>Examples?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30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075767"/>
          </a:xfrm>
        </p:spPr>
        <p:txBody>
          <a:bodyPr/>
          <a:lstStyle/>
          <a:p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49824"/>
            <a:ext cx="7829551" cy="4007224"/>
          </a:xfrm>
        </p:spPr>
        <p:txBody>
          <a:bodyPr/>
          <a:lstStyle/>
          <a:p>
            <a:r>
              <a:rPr lang="en-US" sz="2400" dirty="0" smtClean="0"/>
              <a:t>Health policy – private or public rules, regulations, laws, or guidelines that relate to the pursuit of health and delivery of health services</a:t>
            </a:r>
          </a:p>
          <a:p>
            <a:r>
              <a:rPr lang="en-US" sz="2400" dirty="0" smtClean="0"/>
              <a:t>Policy decisions reflect the values and beliefs of those making the decisions</a:t>
            </a:r>
          </a:p>
          <a:p>
            <a:pPr lvl="1"/>
            <a:r>
              <a:rPr lang="en-US" dirty="0" smtClean="0"/>
              <a:t>Public officials act on the interest of their constituents to support passage of laws and development of policies. </a:t>
            </a:r>
          </a:p>
          <a:p>
            <a:pPr lvl="1"/>
            <a:r>
              <a:rPr lang="en-US" dirty="0" smtClean="0"/>
              <a:t>Professional organizations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81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/>
          <a:lstStyle/>
          <a:p>
            <a:r>
              <a:rPr lang="en-US" dirty="0" smtClean="0"/>
              <a:t>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49824"/>
            <a:ext cx="7753351" cy="4007224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Politics is a process of influencing the allocation of  resources</a:t>
            </a:r>
          </a:p>
          <a:p>
            <a:pPr lvl="1"/>
            <a:r>
              <a:rPr lang="en-US" dirty="0" smtClean="0"/>
              <a:t>Policies are decisions </a:t>
            </a:r>
          </a:p>
          <a:p>
            <a:pPr lvl="1"/>
            <a:r>
              <a:rPr lang="en-US" dirty="0" smtClean="0"/>
              <a:t>Politics influences those decisions. </a:t>
            </a:r>
          </a:p>
          <a:p>
            <a:pPr lvl="1"/>
            <a:r>
              <a:rPr lang="en-US" dirty="0" smtClean="0"/>
              <a:t>Stakeholders – individuals with vested interest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 smtClean="0"/>
              <a:t>To increase funding for nursing scholarships, stakeholders lobby state legislators.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82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5833"/>
            <a:ext cx="7753351" cy="999567"/>
          </a:xfrm>
        </p:spPr>
        <p:txBody>
          <a:bodyPr>
            <a:noAutofit/>
          </a:bodyPr>
          <a:lstStyle/>
          <a:p>
            <a:r>
              <a:rPr lang="en-US" dirty="0" smtClean="0"/>
              <a:t>Linking Practice, Policy, and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49824"/>
            <a:ext cx="7829551" cy="4222376"/>
          </a:xfrm>
        </p:spPr>
        <p:txBody>
          <a:bodyPr/>
          <a:lstStyle/>
          <a:p>
            <a:r>
              <a:rPr lang="en-US" dirty="0" smtClean="0"/>
              <a:t>Florence Nightingale worked with Sir Sidney Herbet, Secretary of War   </a:t>
            </a:r>
          </a:p>
          <a:p>
            <a:r>
              <a:rPr lang="en-US" dirty="0" smtClean="0"/>
              <a:t>Lavinia Dock found ANA, pressured hospital administrators to improve working conditions, and galvanized support for nursing licensure (Lewenson, 2007). </a:t>
            </a:r>
          </a:p>
          <a:p>
            <a:r>
              <a:rPr lang="en-US" dirty="0" smtClean="0"/>
              <a:t>Karen Daley and needle stick injury – influence public officials to make nursing practice safer.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18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5833"/>
            <a:ext cx="7753351" cy="999567"/>
          </a:xfrm>
        </p:spPr>
        <p:txBody>
          <a:bodyPr>
            <a:noAutofit/>
          </a:bodyPr>
          <a:lstStyle/>
          <a:p>
            <a:r>
              <a:rPr lang="en-US" sz="3600" dirty="0" smtClean="0"/>
              <a:t>How Policy Influences Nursing Practice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Laws define nursing practice </a:t>
            </a:r>
          </a:p>
          <a:p>
            <a:pPr lvl="1"/>
            <a:r>
              <a:rPr lang="en-US" dirty="0" smtClean="0"/>
              <a:t>Periodic need to influence lawmakers to modify the nurse practice act to reflect current clinical practice</a:t>
            </a:r>
          </a:p>
          <a:p>
            <a:pPr lvl="2"/>
            <a:r>
              <a:rPr lang="en-US" dirty="0" smtClean="0"/>
              <a:t>NPs reimbursement, autonomy, and prescription writing</a:t>
            </a:r>
          </a:p>
          <a:p>
            <a:pPr lvl="1"/>
            <a:r>
              <a:rPr lang="en-US" dirty="0" smtClean="0"/>
              <a:t>FDA sets rules for administering and documenting the administration of narcotics.   </a:t>
            </a:r>
          </a:p>
          <a:p>
            <a:pPr lvl="1"/>
            <a:r>
              <a:rPr lang="en-US" dirty="0" smtClean="0"/>
              <a:t>Need to influence legislators regarding broader issues like pay equity, staffing ratios, etc.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3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23367"/>
          </a:xfrm>
        </p:spPr>
        <p:txBody>
          <a:bodyPr/>
          <a:lstStyle/>
          <a:p>
            <a:r>
              <a:rPr lang="en-US" dirty="0" smtClean="0"/>
              <a:t>Professional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Nurses </a:t>
            </a:r>
            <a:r>
              <a:rPr lang="en-US" dirty="0"/>
              <a:t>join organizations </a:t>
            </a:r>
            <a:r>
              <a:rPr lang="en-US" dirty="0" smtClean="0"/>
              <a:t>to:</a:t>
            </a:r>
          </a:p>
          <a:p>
            <a:r>
              <a:rPr lang="en-US" dirty="0" smtClean="0"/>
              <a:t>Network </a:t>
            </a:r>
            <a:r>
              <a:rPr lang="en-US" dirty="0"/>
              <a:t>with </a:t>
            </a:r>
            <a:r>
              <a:rPr lang="en-US" dirty="0" smtClean="0"/>
              <a:t>colleagues</a:t>
            </a:r>
          </a:p>
          <a:p>
            <a:r>
              <a:rPr lang="en-US" dirty="0" smtClean="0"/>
              <a:t>Pursue </a:t>
            </a:r>
            <a:r>
              <a:rPr lang="en-US" dirty="0"/>
              <a:t>continuing education and certification </a:t>
            </a:r>
            <a:r>
              <a:rPr lang="en-US" dirty="0" smtClean="0"/>
              <a:t>opportunities</a:t>
            </a:r>
          </a:p>
          <a:p>
            <a:r>
              <a:rPr lang="en-US" dirty="0" smtClean="0"/>
              <a:t>Stay </a:t>
            </a:r>
            <a:r>
              <a:rPr lang="en-US" dirty="0"/>
              <a:t>informed on professional </a:t>
            </a:r>
            <a:r>
              <a:rPr lang="en-US" dirty="0" smtClean="0"/>
              <a:t>issues</a:t>
            </a:r>
          </a:p>
          <a:p>
            <a:r>
              <a:rPr lang="en-US" dirty="0" smtClean="0"/>
              <a:t>Develop </a:t>
            </a:r>
            <a:r>
              <a:rPr lang="en-US" dirty="0"/>
              <a:t>leadership </a:t>
            </a:r>
            <a:r>
              <a:rPr lang="en-US" dirty="0" smtClean="0"/>
              <a:t>skills</a:t>
            </a:r>
          </a:p>
          <a:p>
            <a:r>
              <a:rPr lang="en-US" dirty="0" smtClean="0"/>
              <a:t>Influence </a:t>
            </a:r>
            <a:r>
              <a:rPr lang="en-US" dirty="0"/>
              <a:t>health </a:t>
            </a:r>
            <a:r>
              <a:rPr lang="en-US" dirty="0" smtClean="0"/>
              <a:t>policy</a:t>
            </a:r>
          </a:p>
          <a:p>
            <a:r>
              <a:rPr lang="en-US" dirty="0" smtClean="0"/>
              <a:t>Work </a:t>
            </a:r>
            <a:r>
              <a:rPr lang="en-US" dirty="0"/>
              <a:t>collectively for job </a:t>
            </a:r>
            <a:r>
              <a:rPr lang="en-US" dirty="0" smtClean="0"/>
              <a:t>security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1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95833"/>
            <a:ext cx="7829551" cy="999567"/>
          </a:xfrm>
        </p:spPr>
        <p:txBody>
          <a:bodyPr/>
          <a:lstStyle/>
          <a:p>
            <a:r>
              <a:rPr lang="en-US" dirty="0" smtClean="0"/>
              <a:t>USA Healthcare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49824"/>
            <a:ext cx="7829551" cy="4527176"/>
          </a:xfrm>
        </p:spPr>
        <p:txBody>
          <a:bodyPr>
            <a:noAutofit/>
          </a:bodyPr>
          <a:lstStyle/>
          <a:p>
            <a:r>
              <a:rPr lang="en-US" sz="2400" dirty="0" smtClean="0"/>
              <a:t>Dominated by private insurance</a:t>
            </a:r>
          </a:p>
          <a:p>
            <a:r>
              <a:rPr lang="en-US" sz="2400" dirty="0" smtClean="0"/>
              <a:t>Lack of universal access:</a:t>
            </a:r>
          </a:p>
          <a:p>
            <a:pPr lvl="1"/>
            <a:r>
              <a:rPr lang="en-US" dirty="0" smtClean="0"/>
              <a:t>The only developed country without universal access</a:t>
            </a:r>
          </a:p>
          <a:p>
            <a:pPr lvl="1"/>
            <a:r>
              <a:rPr lang="en-US" dirty="0" smtClean="0"/>
              <a:t>Large fraction of population under- and uninsured </a:t>
            </a:r>
          </a:p>
          <a:p>
            <a:r>
              <a:rPr lang="en-US" sz="2400" dirty="0" smtClean="0"/>
              <a:t>High costs of care:</a:t>
            </a:r>
          </a:p>
          <a:p>
            <a:pPr lvl="1"/>
            <a:r>
              <a:rPr lang="en-US" dirty="0" smtClean="0"/>
              <a:t>Availability of of the most advanced technologies</a:t>
            </a:r>
          </a:p>
          <a:p>
            <a:pPr lvl="1"/>
            <a:r>
              <a:rPr lang="en-US" dirty="0" smtClean="0"/>
              <a:t>17.6% of GDP (highest in the world)</a:t>
            </a:r>
          </a:p>
          <a:p>
            <a:pPr lvl="1"/>
            <a:r>
              <a:rPr lang="en-US" dirty="0" smtClean="0"/>
              <a:t>Outcomes lagging in spite of high costs</a:t>
            </a:r>
          </a:p>
          <a:p>
            <a:pPr lvl="1"/>
            <a:r>
              <a:rPr lang="en-US" dirty="0" smtClean="0"/>
              <a:t>Other healthcare systems have better outcomes with much less spending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842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19633"/>
            <a:ext cx="7583488" cy="923367"/>
          </a:xfrm>
        </p:spPr>
        <p:txBody>
          <a:bodyPr/>
          <a:lstStyle/>
          <a:p>
            <a:r>
              <a:rPr lang="en-US" dirty="0" smtClean="0"/>
              <a:t>Professional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49824"/>
            <a:ext cx="7753351" cy="414617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Types </a:t>
            </a:r>
            <a:r>
              <a:rPr lang="en-US" sz="2400" dirty="0"/>
              <a:t>of organization</a:t>
            </a:r>
          </a:p>
          <a:p>
            <a:pPr lvl="1"/>
            <a:r>
              <a:rPr lang="en-US" sz="2200" dirty="0"/>
              <a:t>Broad-purpose professional organizations</a:t>
            </a:r>
          </a:p>
          <a:p>
            <a:pPr lvl="1"/>
            <a:r>
              <a:rPr lang="en-US" sz="2200" dirty="0"/>
              <a:t>Specialty practice organizations</a:t>
            </a:r>
          </a:p>
          <a:p>
            <a:pPr lvl="1"/>
            <a:r>
              <a:rPr lang="en-US" sz="2200" dirty="0"/>
              <a:t>Special interest </a:t>
            </a:r>
            <a:r>
              <a:rPr lang="en-US" sz="2200" dirty="0" smtClean="0"/>
              <a:t>organizations</a:t>
            </a:r>
          </a:p>
          <a:p>
            <a:r>
              <a:rPr lang="en-US" sz="2400" dirty="0"/>
              <a:t>American Nurses Association (ANA)</a:t>
            </a:r>
          </a:p>
          <a:p>
            <a:pPr lvl="1"/>
            <a:r>
              <a:rPr lang="en-US" sz="2200" b="1" dirty="0"/>
              <a:t>Professional organization for all nurses regardless of practice setting or level of practice </a:t>
            </a:r>
            <a:endParaRPr lang="en-US" sz="2200" b="1" dirty="0" smtClean="0"/>
          </a:p>
          <a:p>
            <a:pPr lvl="1"/>
            <a:r>
              <a:rPr lang="en-US" sz="2200" dirty="0" smtClean="0"/>
              <a:t>ANA </a:t>
            </a:r>
            <a:r>
              <a:rPr lang="en-US" sz="2200" dirty="0"/>
              <a:t>Mission Statement: Nurses advancing our profession to improve health for all</a:t>
            </a:r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85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/>
          <a:lstStyle/>
          <a:p>
            <a:r>
              <a:rPr lang="en-US" dirty="0" smtClean="0"/>
              <a:t>Nurses and Unions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Nurses may choose to join unions to:</a:t>
            </a:r>
          </a:p>
          <a:p>
            <a:pPr lvl="1"/>
            <a:r>
              <a:rPr lang="en-US" dirty="0" smtClean="0"/>
              <a:t>Work collectively</a:t>
            </a:r>
          </a:p>
          <a:p>
            <a:pPr lvl="1"/>
            <a:r>
              <a:rPr lang="en-US" dirty="0" smtClean="0"/>
              <a:t>Have </a:t>
            </a:r>
            <a:r>
              <a:rPr lang="en-US" dirty="0"/>
              <a:t>control over their practice and </a:t>
            </a:r>
            <a:r>
              <a:rPr lang="en-US" dirty="0" smtClean="0"/>
              <a:t>workplace</a:t>
            </a:r>
          </a:p>
          <a:p>
            <a:pPr lvl="1"/>
            <a:r>
              <a:rPr lang="en-US" dirty="0" smtClean="0"/>
              <a:t>Work </a:t>
            </a:r>
            <a:r>
              <a:rPr lang="en-US" dirty="0"/>
              <a:t>to equalize power between management and </a:t>
            </a:r>
            <a:r>
              <a:rPr lang="en-US" dirty="0" smtClean="0"/>
              <a:t>staff</a:t>
            </a:r>
          </a:p>
          <a:p>
            <a:r>
              <a:rPr lang="en-US" dirty="0" smtClean="0"/>
              <a:t>Issues in contract negotiations: staffing, work assignments, and shared governance </a:t>
            </a:r>
          </a:p>
          <a:p>
            <a:r>
              <a:rPr lang="en-US" b="1" dirty="0" smtClean="0"/>
              <a:t>Closed </a:t>
            </a:r>
            <a:r>
              <a:rPr lang="en-US" b="1" dirty="0"/>
              <a:t>shop </a:t>
            </a:r>
            <a:r>
              <a:rPr lang="en-US" dirty="0"/>
              <a:t>– the management is required to bargain with the union and union membership is required as a condition of employment. </a:t>
            </a:r>
          </a:p>
          <a:p>
            <a:r>
              <a:rPr lang="en-US" b="1" dirty="0"/>
              <a:t>Open shop </a:t>
            </a:r>
            <a:r>
              <a:rPr lang="en-US" dirty="0"/>
              <a:t>– employees are not required to join but in which an individual’s contract will be dependent on what the union and management have negotiated. </a:t>
            </a:r>
          </a:p>
          <a:p>
            <a:r>
              <a:rPr lang="en-US" b="1" dirty="0"/>
              <a:t>“Right to work” states </a:t>
            </a:r>
            <a:r>
              <a:rPr lang="en-US" dirty="0"/>
              <a:t>– the value system of work culture is less supportive of union affiliation.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4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Benefits of Joining a Professional Organization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056061" cy="4495799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 smtClean="0"/>
              <a:t>Developing leadership skills</a:t>
            </a:r>
          </a:p>
          <a:p>
            <a:pPr lvl="1"/>
            <a:r>
              <a:rPr lang="en-US" sz="8000" dirty="0" smtClean="0"/>
              <a:t>NSNA Leadership University</a:t>
            </a:r>
          </a:p>
          <a:p>
            <a:pPr lvl="1"/>
            <a:r>
              <a:rPr lang="en-US" sz="8000" dirty="0" smtClean="0"/>
              <a:t>Nursing Alliance Leadership Academy </a:t>
            </a:r>
          </a:p>
          <a:p>
            <a:r>
              <a:rPr lang="en-US" sz="8000" dirty="0" smtClean="0"/>
              <a:t>Certification and continuing education</a:t>
            </a:r>
          </a:p>
          <a:p>
            <a:pPr lvl="1"/>
            <a:r>
              <a:rPr lang="en-US" sz="8000" dirty="0" smtClean="0"/>
              <a:t>ANCC offers a range of certifications</a:t>
            </a:r>
          </a:p>
          <a:p>
            <a:r>
              <a:rPr lang="en-US" sz="8000" dirty="0"/>
              <a:t>Practice guidelines and position statements </a:t>
            </a:r>
          </a:p>
          <a:p>
            <a:pPr lvl="1"/>
            <a:r>
              <a:rPr lang="en-US" sz="8000" dirty="0"/>
              <a:t>ANA on blood-borne and airborne diseases </a:t>
            </a:r>
          </a:p>
          <a:p>
            <a:pPr lvl="1"/>
            <a:r>
              <a:rPr lang="en-US" sz="8000" dirty="0"/>
              <a:t>ANA Code of Ethics for Nurses (2015) </a:t>
            </a:r>
          </a:p>
          <a:p>
            <a:pPr lvl="1"/>
            <a:endParaRPr lang="en-US" sz="6000" dirty="0" smtClean="0"/>
          </a:p>
          <a:p>
            <a:pPr lvl="1"/>
            <a:endParaRPr lang="en-US" sz="5500" dirty="0" smtClean="0"/>
          </a:p>
          <a:p>
            <a:pPr lvl="1"/>
            <a:endParaRPr lang="en-US" sz="55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05350" y="1981200"/>
            <a:ext cx="4057649" cy="4495799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/>
              <a:t>Political activism</a:t>
            </a:r>
          </a:p>
          <a:p>
            <a:pPr lvl="1"/>
            <a:r>
              <a:rPr lang="en-US" sz="8000" dirty="0"/>
              <a:t>Nurses depend on activism to protect their interests</a:t>
            </a:r>
          </a:p>
          <a:p>
            <a:pPr lvl="1"/>
            <a:r>
              <a:rPr lang="en-US" sz="8000" dirty="0" smtClean="0"/>
              <a:t>Organizations </a:t>
            </a:r>
            <a:r>
              <a:rPr lang="en-US" sz="8000" dirty="0"/>
              <a:t>with legislative agenda</a:t>
            </a:r>
          </a:p>
          <a:p>
            <a:pPr lvl="1"/>
            <a:r>
              <a:rPr lang="en-US" sz="8000" dirty="0"/>
              <a:t>Coalition to support specific issues</a:t>
            </a:r>
          </a:p>
          <a:p>
            <a:pPr lvl="2"/>
            <a:r>
              <a:rPr lang="en-US" sz="8000" dirty="0"/>
              <a:t>Health Care Without Harm </a:t>
            </a:r>
            <a:endParaRPr lang="en-US" sz="8000" dirty="0" smtClean="0"/>
          </a:p>
          <a:p>
            <a:r>
              <a:rPr lang="en-US" sz="8000" dirty="0"/>
              <a:t>Other benefits include: </a:t>
            </a:r>
          </a:p>
          <a:p>
            <a:pPr lvl="1"/>
            <a:r>
              <a:rPr lang="en-US" sz="8000" dirty="0"/>
              <a:t>Access to journals, newsletters, and action alerts about particular </a:t>
            </a:r>
            <a:r>
              <a:rPr lang="en-US" sz="8000" dirty="0" smtClean="0"/>
              <a:t>topics,</a:t>
            </a:r>
          </a:p>
          <a:p>
            <a:pPr lvl="1"/>
            <a:r>
              <a:rPr lang="en-US" sz="8000" dirty="0"/>
              <a:t>N</a:t>
            </a:r>
            <a:r>
              <a:rPr lang="en-US" sz="8000" dirty="0" smtClean="0"/>
              <a:t>etworking </a:t>
            </a:r>
            <a:r>
              <a:rPr lang="en-US" sz="8000" dirty="0"/>
              <a:t>with </a:t>
            </a:r>
            <a:r>
              <a:rPr lang="en-US" sz="8000" dirty="0" smtClean="0"/>
              <a:t>peers,</a:t>
            </a:r>
          </a:p>
          <a:p>
            <a:pPr lvl="1"/>
            <a:r>
              <a:rPr lang="en-US" sz="8000" dirty="0" smtClean="0"/>
              <a:t>CE opportunities.</a:t>
            </a:r>
            <a:endParaRPr lang="en-US" sz="8000" dirty="0"/>
          </a:p>
          <a:p>
            <a:endParaRPr lang="en-US" sz="6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22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 smtClean="0"/>
              <a:t>Categories of Health Care Services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800" dirty="0" smtClean="0"/>
              <a:t>Health </a:t>
            </a:r>
            <a:r>
              <a:rPr lang="en-US" sz="2800" dirty="0"/>
              <a:t>promotion </a:t>
            </a:r>
            <a:endParaRPr lang="en-US" sz="2800" dirty="0" smtClean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800" dirty="0" smtClean="0"/>
              <a:t>Illness prevention:</a:t>
            </a:r>
          </a:p>
          <a:p>
            <a:pPr marL="1949450" lvl="4" indent="-571500">
              <a:buSzPct val="100000"/>
              <a:buFont typeface="+mj-lt"/>
              <a:buAutoNum type="romanUcPeriod"/>
            </a:pPr>
            <a:r>
              <a:rPr lang="en-US" sz="2600" dirty="0" smtClean="0"/>
              <a:t>Primary</a:t>
            </a:r>
          </a:p>
          <a:p>
            <a:pPr marL="1949450" lvl="4" indent="-571500">
              <a:buSzPct val="100000"/>
              <a:buFont typeface="+mj-lt"/>
              <a:buAutoNum type="romanUcPeriod"/>
            </a:pPr>
            <a:r>
              <a:rPr lang="en-US" sz="2600" dirty="0" smtClean="0"/>
              <a:t>Secondary</a:t>
            </a:r>
          </a:p>
          <a:p>
            <a:pPr marL="1949450" lvl="4" indent="-571500">
              <a:buSzPct val="100000"/>
              <a:buFont typeface="+mj-lt"/>
              <a:buAutoNum type="romanUcPeriod"/>
            </a:pPr>
            <a:r>
              <a:rPr lang="en-US" sz="2600" dirty="0" smtClean="0"/>
              <a:t>Tertiary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800" dirty="0" smtClean="0"/>
              <a:t>Diagnosis </a:t>
            </a:r>
            <a:r>
              <a:rPr lang="en-US" sz="2800" dirty="0"/>
              <a:t>and </a:t>
            </a:r>
            <a:r>
              <a:rPr lang="en-US" sz="2800" dirty="0" smtClean="0"/>
              <a:t>treatment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800" dirty="0" smtClean="0"/>
              <a:t>Rehabilitation </a:t>
            </a:r>
            <a:r>
              <a:rPr lang="en-US" sz="2800" dirty="0"/>
              <a:t>and long-term </a:t>
            </a:r>
            <a:r>
              <a:rPr lang="en-US" sz="2800" dirty="0" smtClean="0"/>
              <a:t>care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65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829551" cy="923367"/>
          </a:xfrm>
        </p:spPr>
        <p:txBody>
          <a:bodyPr>
            <a:noAutofit/>
          </a:bodyPr>
          <a:lstStyle/>
          <a:p>
            <a:r>
              <a:rPr lang="en-US" sz="4000" dirty="0" smtClean="0"/>
              <a:t>Health Promotion and Maintenance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49824"/>
            <a:ext cx="7829551" cy="4007224"/>
          </a:xfrm>
        </p:spPr>
        <p:txBody>
          <a:bodyPr/>
          <a:lstStyle/>
          <a:p>
            <a:r>
              <a:rPr lang="en-US" sz="2800" dirty="0" smtClean="0"/>
              <a:t>Goals: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 smtClean="0"/>
              <a:t>Remain healthy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 smtClean="0"/>
              <a:t>Prevent </a:t>
            </a:r>
            <a:r>
              <a:rPr lang="en-US" dirty="0"/>
              <a:t>diseases and </a:t>
            </a:r>
            <a:r>
              <a:rPr lang="en-US" dirty="0" smtClean="0"/>
              <a:t>injuries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 smtClean="0"/>
              <a:t>Promote </a:t>
            </a:r>
            <a:r>
              <a:rPr lang="en-US" dirty="0"/>
              <a:t>healthier </a:t>
            </a:r>
            <a:r>
              <a:rPr lang="en-US" dirty="0" smtClean="0"/>
              <a:t>lifestyles</a:t>
            </a:r>
          </a:p>
          <a:p>
            <a:r>
              <a:rPr lang="en-US" sz="2600" dirty="0" smtClean="0"/>
              <a:t>Assumption: Patients who adopt healthy behaviors are more likely to avoid certain illnesses</a:t>
            </a:r>
          </a:p>
          <a:p>
            <a:pPr lvl="1"/>
            <a:r>
              <a:rPr lang="en-US" dirty="0" smtClean="0"/>
              <a:t>These services require patients’ active participation.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76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07576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Prevention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03021"/>
            <a:ext cx="7829551" cy="452717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Illness prevention </a:t>
            </a:r>
            <a:r>
              <a:rPr lang="en-US" sz="2800" dirty="0"/>
              <a:t>services </a:t>
            </a:r>
            <a:r>
              <a:rPr lang="en-US" sz="2800" dirty="0" smtClean="0"/>
              <a:t>address health problems after risk factors are identified</a:t>
            </a:r>
            <a:endParaRPr lang="en-US" sz="2800" dirty="0"/>
          </a:p>
          <a:p>
            <a:r>
              <a:rPr lang="en-US" sz="2800" dirty="0" smtClean="0"/>
              <a:t>Three levels of prevention:</a:t>
            </a:r>
          </a:p>
          <a:p>
            <a:pPr marL="1549400" lvl="3" indent="-514350">
              <a:buFont typeface="+mj-lt"/>
              <a:buAutoNum type="romanUcPeriod"/>
            </a:pPr>
            <a:r>
              <a:rPr lang="en-US" sz="2400" dirty="0" smtClean="0"/>
              <a:t>Prevention of disease </a:t>
            </a:r>
          </a:p>
          <a:p>
            <a:pPr marL="1549400" lvl="3" indent="-514350">
              <a:buFont typeface="+mj-lt"/>
              <a:buAutoNum type="romanUcPeriod"/>
            </a:pPr>
            <a:r>
              <a:rPr lang="en-US" sz="2400" dirty="0" smtClean="0"/>
              <a:t>Early detection</a:t>
            </a:r>
          </a:p>
          <a:p>
            <a:pPr marL="1549400" lvl="3" indent="-514350">
              <a:buFont typeface="+mj-lt"/>
              <a:buAutoNum type="romanUcPeriod"/>
            </a:pPr>
            <a:r>
              <a:rPr lang="en-US" sz="2400" dirty="0" smtClean="0"/>
              <a:t>Prevention of complications and/or disability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82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/>
          <a:lstStyle/>
          <a:p>
            <a:r>
              <a:rPr lang="en-US" dirty="0" smtClean="0"/>
              <a:t>Diagnosis and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Modern technology helps refine methods of diagnosing and managing illnesses</a:t>
            </a:r>
          </a:p>
          <a:p>
            <a:pPr lvl="1"/>
            <a:r>
              <a:rPr lang="en-US" dirty="0" smtClean="0"/>
              <a:t>Examples: </a:t>
            </a:r>
          </a:p>
          <a:p>
            <a:pPr lvl="2"/>
            <a:r>
              <a:rPr lang="en-US" dirty="0" smtClean="0"/>
              <a:t>Imaging and detection of cancers </a:t>
            </a:r>
          </a:p>
          <a:p>
            <a:pPr lvl="2"/>
            <a:r>
              <a:rPr lang="en-US" dirty="0" smtClean="0"/>
              <a:t>Minimally invasive surgery </a:t>
            </a:r>
          </a:p>
          <a:p>
            <a:r>
              <a:rPr lang="en-US" sz="2600" dirty="0" smtClean="0"/>
              <a:t>High-technology services can lead to dehumanization of patients 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98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075767"/>
          </a:xfrm>
        </p:spPr>
        <p:txBody>
          <a:bodyPr/>
          <a:lstStyle/>
          <a:p>
            <a:r>
              <a:rPr lang="en-US" dirty="0" smtClean="0"/>
              <a:t>Rehabilitation and Long-term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Rehabilitation services help restore the patient to the fullest possible level of function and independence after injury or </a:t>
            </a:r>
            <a:r>
              <a:rPr lang="en-US" sz="2400" dirty="0" smtClean="0"/>
              <a:t>illness</a:t>
            </a:r>
          </a:p>
          <a:p>
            <a:r>
              <a:rPr lang="en-US" sz="2400" dirty="0" smtClean="0"/>
              <a:t>Rehabilitation with disease management services focus on helping patients understand and manage chronic conditions</a:t>
            </a:r>
          </a:p>
          <a:p>
            <a:r>
              <a:rPr lang="en-US" sz="2400" dirty="0" smtClean="0"/>
              <a:t>Long-term care provides services that the patient or family cannot provide but at levels that maintain individual independence as long as possible 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99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5833"/>
            <a:ext cx="7753351" cy="999567"/>
          </a:xfrm>
        </p:spPr>
        <p:txBody>
          <a:bodyPr/>
          <a:lstStyle/>
          <a:p>
            <a:r>
              <a:rPr lang="en-US" dirty="0" smtClean="0"/>
              <a:t>Health Care Agencies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Government or voluntary agencies </a:t>
            </a:r>
          </a:p>
          <a:p>
            <a:pPr lvl="1"/>
            <a:r>
              <a:rPr lang="en-US" sz="2400" dirty="0" smtClean="0"/>
              <a:t>Federal agencies </a:t>
            </a:r>
          </a:p>
          <a:p>
            <a:pPr lvl="1"/>
            <a:r>
              <a:rPr lang="en-US" sz="2400" dirty="0" smtClean="0"/>
              <a:t>State agencies</a:t>
            </a:r>
          </a:p>
          <a:p>
            <a:pPr lvl="1"/>
            <a:r>
              <a:rPr lang="en-US" sz="2400" dirty="0" smtClean="0"/>
              <a:t>Local agencies </a:t>
            </a:r>
          </a:p>
          <a:p>
            <a:pPr lvl="1"/>
            <a:r>
              <a:rPr lang="en-US" sz="2400" dirty="0" smtClean="0"/>
              <a:t>Voluntary (private) agencies and non-government organizations</a:t>
            </a:r>
          </a:p>
          <a:p>
            <a:r>
              <a:rPr lang="en-US" sz="2400" dirty="0" smtClean="0"/>
              <a:t>“Not-for-profit” or “for-profit” agencies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2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of </a:t>
            </a:r>
            <a:r>
              <a:rPr lang="en-US" dirty="0" smtClean="0"/>
              <a:t>Services Provided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49823"/>
            <a:ext cx="8686800" cy="466370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Primary care services </a:t>
            </a:r>
            <a:r>
              <a:rPr lang="en-US" dirty="0" smtClean="0"/>
              <a:t>– when the patient first enters the health care system</a:t>
            </a:r>
          </a:p>
          <a:p>
            <a:pPr lvl="1"/>
            <a:r>
              <a:rPr lang="en-US" dirty="0" smtClean="0"/>
              <a:t>Examples: primary care clinics, public health facilities</a:t>
            </a:r>
          </a:p>
          <a:p>
            <a:pPr lvl="1"/>
            <a:r>
              <a:rPr lang="en-US" dirty="0" smtClean="0"/>
              <a:t>Goals 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/>
              <a:t>Entry into the system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/>
              <a:t>Emergency care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/>
              <a:t>Health maintenance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/>
              <a:t>Management of long-term and chronic conditions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/>
              <a:t>Treatment of temporary health problems that do not require </a:t>
            </a:r>
            <a:r>
              <a:rPr lang="en-US" dirty="0" smtClean="0"/>
              <a:t>hospitalization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Secondary care services </a:t>
            </a:r>
            <a:r>
              <a:rPr lang="en-US" dirty="0"/>
              <a:t>– management of a condition by a specialist after being referred by a primary care provider. </a:t>
            </a:r>
          </a:p>
          <a:p>
            <a:pPr lvl="1"/>
            <a:r>
              <a:rPr lang="en-US" dirty="0"/>
              <a:t>Examples: specialist </a:t>
            </a:r>
            <a:r>
              <a:rPr lang="en-US" dirty="0" smtClean="0"/>
              <a:t>care on an outpatient basis</a:t>
            </a:r>
            <a:endParaRPr lang="en-US" dirty="0"/>
          </a:p>
          <a:p>
            <a:pPr marL="622300" indent="-457200">
              <a:buFont typeface="+mj-lt"/>
              <a:buAutoNum type="arabicPeriod"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5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628</TotalTime>
  <Words>1181</Words>
  <Application>Microsoft Office PowerPoint</Application>
  <PresentationFormat>On-screen Show (4:3)</PresentationFormat>
  <Paragraphs>201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Corbel</vt:lpstr>
      <vt:lpstr>Wingdings 2</vt:lpstr>
      <vt:lpstr>Pixel</vt:lpstr>
      <vt:lpstr>Healthcare in USA / Advocacy for Better Care and Advancement of Profession</vt:lpstr>
      <vt:lpstr>USA Healthcare System</vt:lpstr>
      <vt:lpstr>Categories of Health Care Services </vt:lpstr>
      <vt:lpstr>Health Promotion and Maintenance</vt:lpstr>
      <vt:lpstr>Prevention</vt:lpstr>
      <vt:lpstr>Diagnosis and Treatment</vt:lpstr>
      <vt:lpstr>Rehabilitation and Long-term Care</vt:lpstr>
      <vt:lpstr>Health Care Agencies </vt:lpstr>
      <vt:lpstr>Level of Services Provided </vt:lpstr>
      <vt:lpstr>Level of Services Provided </vt:lpstr>
      <vt:lpstr>Maintaining Quality in Health Care</vt:lpstr>
      <vt:lpstr>Health Care Disparities: A Continuing Challenge  </vt:lpstr>
      <vt:lpstr>Nurse’s Role on the Health Care Team</vt:lpstr>
      <vt:lpstr>Advocacy for Better Care and Advancement of Profession</vt:lpstr>
      <vt:lpstr>Policy</vt:lpstr>
      <vt:lpstr>Politics</vt:lpstr>
      <vt:lpstr>Linking Practice, Policy, and Politics</vt:lpstr>
      <vt:lpstr>How Policy Influences Nursing Practice</vt:lpstr>
      <vt:lpstr>Professional Organizations</vt:lpstr>
      <vt:lpstr>Professional Organizations</vt:lpstr>
      <vt:lpstr>Nurses and Unions</vt:lpstr>
      <vt:lpstr>Benefits of Joining a Professional Organization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lmanalo</dc:creator>
  <cp:lastModifiedBy>De Anza Community College</cp:lastModifiedBy>
  <cp:revision>83</cp:revision>
  <dcterms:created xsi:type="dcterms:W3CDTF">2015-11-16T20:13:59Z</dcterms:created>
  <dcterms:modified xsi:type="dcterms:W3CDTF">2019-06-11T16:24:43Z</dcterms:modified>
</cp:coreProperties>
</file>