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71" r:id="rId2"/>
    <p:sldId id="258" r:id="rId3"/>
    <p:sldId id="259" r:id="rId4"/>
    <p:sldId id="260" r:id="rId5"/>
    <p:sldId id="272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4568" autoAdjust="0"/>
  </p:normalViewPr>
  <p:slideViewPr>
    <p:cSldViewPr>
      <p:cViewPr varScale="1">
        <p:scale>
          <a:sx n="74" d="100"/>
          <a:sy n="74" d="100"/>
        </p:scale>
        <p:origin x="171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FD280-810D-1440-B94E-9ECE2C302893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9C6A0-FFB5-4243-83B3-E24BF5A44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497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B4DD5-751E-4F55-A27E-401851840086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DA7A5-E1F8-4CF4-AFD4-4722D66675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98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930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DA7A5-E1F8-4CF4-AFD4-4722D666758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33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DA7A5-E1F8-4CF4-AFD4-4722D666758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75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8D956-7EF1-47FC-A41F-FDE8FE532B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71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8D956-7EF1-47FC-A41F-FDE8FE532B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701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8D956-7EF1-47FC-A41F-FDE8FE532B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858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750C236-54B7-6645-9729-5B736254EAEF}" type="datetime1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9BF55DA3-F895-1D40-B793-C04C8CC0CBB5}" type="datetime1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71199-D579-DD45-8DCC-5E3FEEBE0AD1}" type="datetime1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B9894-EB22-C64B-A79C-567C388E7925}" type="datetime1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C4BB-59B5-AE42-A8A4-1E38096D8A70}" type="datetime1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1A89-AF1E-2A4E-96E1-CA4BF339E49B}" type="datetime1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C6F97-1C6A-E947-B56B-84A49655A606}" type="datetime1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9D677B07-679D-FD4D-9DEF-26F38866FBD5}" type="datetime1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Copyright © 2017 by Saunders, an imprint of Elsevier Inc.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83D3D9F3-9626-5646-AB7D-009E7FF3181F}" type="datetime1">
              <a:rPr lang="en-US" smtClean="0"/>
              <a:t>6/11/2019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6DB6-6667-F940-ABF5-7F9538440CCE}" type="datetime1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CF61-F614-E245-9F86-DD528980B438}" type="datetime1">
              <a:rPr lang="en-US" smtClean="0"/>
              <a:t>6/11/2019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D434-E51F-1240-AF91-4A1B2CD54D91}" type="datetime1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980C-E1F8-8949-8BFD-E2CAE067728A}" type="datetime1">
              <a:rPr lang="en-US" smtClean="0"/>
              <a:t>6/11/2019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71C9D0C3-00B2-5547-A285-6C9EAE9FE8F1}" type="datetime1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r>
              <a:rPr lang="en-US" smtClean="0"/>
              <a:t>Copyright © 2017 by Saunders, an imprint of Elsevier Inc.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5B91810F-00E5-4248-9393-E81CF4724839}" type="datetime1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altLang="en-US" smtClean="0">
                <a:solidFill>
                  <a:schemeClr val="tx1"/>
                </a:solidFill>
              </a:rPr>
              <a:t>Copyright © 2017 by Saunders, an imprint of Elsevier Inc.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92DECB8-B2AB-4217-BB8D-B4B27DCE6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52400" y="4038600"/>
            <a:ext cx="7086600" cy="1066800"/>
          </a:xfrm>
        </p:spPr>
        <p:txBody>
          <a:bodyPr>
            <a:noAutofit/>
          </a:bodyPr>
          <a:lstStyle/>
          <a:p>
            <a:pPr algn="l"/>
            <a:r>
              <a:rPr lang="en-US" sz="3800" dirty="0" smtClean="0"/>
              <a:t>Introduction to Nursing Theory and Science</a:t>
            </a:r>
            <a:endParaRPr lang="en-US" sz="38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04800" y="5181600"/>
            <a:ext cx="7239000" cy="11430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Catherine </a:t>
            </a:r>
            <a:r>
              <a:rPr lang="en-US" sz="2800" dirty="0" err="1" smtClean="0"/>
              <a:t>Hrycyk</a:t>
            </a:r>
            <a:r>
              <a:rPr lang="en-US" sz="2800" dirty="0" smtClean="0"/>
              <a:t>, </a:t>
            </a:r>
            <a:r>
              <a:rPr lang="en-US" sz="2800" dirty="0" err="1" smtClean="0"/>
              <a:t>MScN</a:t>
            </a:r>
            <a:r>
              <a:rPr lang="en-US" sz="2800" dirty="0" smtClean="0"/>
              <a:t>, </a:t>
            </a:r>
            <a:r>
              <a:rPr lang="en-US" sz="2800" dirty="0" smtClean="0"/>
              <a:t>RN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1379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5833"/>
            <a:ext cx="8305800" cy="999567"/>
          </a:xfrm>
        </p:spPr>
        <p:txBody>
          <a:bodyPr>
            <a:noAutofit/>
          </a:bodyPr>
          <a:lstStyle/>
          <a:p>
            <a:r>
              <a:rPr lang="en-US" sz="3600" dirty="0" smtClean="0"/>
              <a:t>Nursing Research: Improving Patient Care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949824"/>
            <a:ext cx="7678737" cy="4298576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Nursing research – systematic investigation of phenomena related to improving patient care</a:t>
            </a:r>
          </a:p>
          <a:p>
            <a:r>
              <a:rPr lang="en-US" sz="2600" dirty="0" smtClean="0"/>
              <a:t>A problem may be amenable to being addressed by research if:</a:t>
            </a:r>
          </a:p>
          <a:p>
            <a:pPr lvl="1"/>
            <a:r>
              <a:rPr lang="en-US" dirty="0" smtClean="0"/>
              <a:t>A conceptual framework exists or can be constructed from previous research. The problem fits logically and aligns with what is already known. </a:t>
            </a:r>
          </a:p>
          <a:p>
            <a:pPr lvl="1"/>
            <a:r>
              <a:rPr lang="en-US" dirty="0" smtClean="0"/>
              <a:t>Based on related research findings published in professional, peer-reviewed journals or is supported by similar ongoing research in other settings</a:t>
            </a:r>
          </a:p>
          <a:p>
            <a:pPr lvl="1"/>
            <a:r>
              <a:rPr lang="en-US" dirty="0" smtClean="0"/>
              <a:t>Carefully designed. The results will be applicable in similar situations or will generate hypotheses for further research and testing.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81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Evidence-Based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Definition: An approach to the delivery of healthcare that integrates: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sz="2400" dirty="0" smtClean="0"/>
              <a:t>Best evidence from studies, 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sz="2400" dirty="0" smtClean="0"/>
              <a:t>Patient care date with clinician expertise, and 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sz="2400" dirty="0" smtClean="0"/>
              <a:t>Patient preferences (Melnyk, Fineout-Overholt, Stillwell, et al., 2009 p. 49).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73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Evidence-Based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49824"/>
            <a:ext cx="8458199" cy="437477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Evidence-based practice is </a:t>
            </a:r>
            <a:r>
              <a:rPr lang="en-US" sz="2400" dirty="0"/>
              <a:t>an element of critical thinking and a good means of improving clinical judgment. </a:t>
            </a:r>
            <a:endParaRPr lang="en-US" sz="2400" dirty="0" smtClean="0"/>
          </a:p>
          <a:p>
            <a:r>
              <a:rPr lang="en-US" sz="2400" dirty="0" smtClean="0"/>
              <a:t>Focusing </a:t>
            </a:r>
            <a:r>
              <a:rPr lang="en-US" sz="2400" dirty="0"/>
              <a:t>on evidence of effective interventions </a:t>
            </a:r>
            <a:r>
              <a:rPr lang="en-US" sz="2400" dirty="0" smtClean="0"/>
              <a:t>helps prevent nursing practice </a:t>
            </a:r>
            <a:r>
              <a:rPr lang="en-US" sz="2400" dirty="0"/>
              <a:t>from deteriorating into routine or traditional </a:t>
            </a:r>
            <a:r>
              <a:rPr lang="en-US" sz="2400" dirty="0" smtClean="0"/>
              <a:t>care.  </a:t>
            </a:r>
          </a:p>
          <a:p>
            <a:r>
              <a:rPr lang="en-US" sz="2400" dirty="0" smtClean="0"/>
              <a:t>Ways to stay current and aware of new evidence:</a:t>
            </a:r>
          </a:p>
          <a:p>
            <a:pPr lvl="1"/>
            <a:r>
              <a:rPr lang="en-US" sz="2200" dirty="0" smtClean="0"/>
              <a:t>Continuing </a:t>
            </a:r>
            <a:r>
              <a:rPr lang="en-US" sz="2200" dirty="0"/>
              <a:t>education courses, </a:t>
            </a:r>
            <a:r>
              <a:rPr lang="en-US" sz="2200" dirty="0" smtClean="0"/>
              <a:t>professional </a:t>
            </a:r>
            <a:r>
              <a:rPr lang="en-US" sz="2200" dirty="0"/>
              <a:t>conferences, </a:t>
            </a:r>
            <a:r>
              <a:rPr lang="en-US" sz="2200" dirty="0" smtClean="0"/>
              <a:t>journals</a:t>
            </a:r>
            <a:r>
              <a:rPr lang="en-US" sz="2200" dirty="0"/>
              <a:t>, and </a:t>
            </a:r>
            <a:r>
              <a:rPr lang="en-US" sz="2200" dirty="0" smtClean="0"/>
              <a:t>membership </a:t>
            </a:r>
            <a:r>
              <a:rPr lang="en-US" sz="2200" dirty="0"/>
              <a:t>in professional </a:t>
            </a:r>
            <a:r>
              <a:rPr lang="en-US" sz="2200" dirty="0" smtClean="0"/>
              <a:t>organizations</a:t>
            </a:r>
          </a:p>
          <a:p>
            <a:r>
              <a:rPr lang="en-US" sz="2400" dirty="0" smtClean="0"/>
              <a:t>Essential component of nursing education. Why?</a:t>
            </a:r>
            <a:endParaRPr lang="en-US" sz="24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50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Theory Important</a:t>
            </a:r>
            <a:r>
              <a:rPr lang="en-US" dirty="0"/>
              <a:t>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Nursing </a:t>
            </a:r>
            <a:r>
              <a:rPr lang="en-US" sz="2400" dirty="0"/>
              <a:t>as a profession is strengthened when nursing knowledge is built on sound theory. </a:t>
            </a:r>
            <a:endParaRPr lang="en-US" sz="2400" dirty="0" smtClean="0"/>
          </a:p>
          <a:p>
            <a:r>
              <a:rPr lang="en-US" sz="2400" dirty="0"/>
              <a:t>T</a:t>
            </a:r>
            <a:r>
              <a:rPr lang="en-US" sz="2400" dirty="0" smtClean="0"/>
              <a:t>heory </a:t>
            </a:r>
            <a:r>
              <a:rPr lang="en-US" sz="2400" dirty="0"/>
              <a:t>is a useful tool for reasoning, critical thinking, and decision making </a:t>
            </a:r>
            <a:r>
              <a:rPr lang="en-US" dirty="0"/>
              <a:t>(</a:t>
            </a:r>
            <a:r>
              <a:rPr lang="en-US" dirty="0" err="1"/>
              <a:t>Tomey</a:t>
            </a:r>
            <a:r>
              <a:rPr lang="en-US" dirty="0"/>
              <a:t> and </a:t>
            </a:r>
            <a:r>
              <a:rPr lang="en-US" dirty="0" err="1"/>
              <a:t>Alligood</a:t>
            </a:r>
            <a:r>
              <a:rPr lang="en-US" dirty="0"/>
              <a:t>, 2010</a:t>
            </a:r>
            <a:r>
              <a:rPr lang="en-US" dirty="0" smtClean="0"/>
              <a:t>).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949824"/>
            <a:ext cx="7831137" cy="4007224"/>
          </a:xfrm>
        </p:spPr>
        <p:txBody>
          <a:bodyPr/>
          <a:lstStyle/>
          <a:p>
            <a:r>
              <a:rPr lang="en-US" sz="2400" dirty="0" err="1"/>
              <a:t>Metaparadigm</a:t>
            </a:r>
            <a:r>
              <a:rPr lang="en-US" sz="2400" dirty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the most abstract aspect of the structure of nursing knowledge </a:t>
            </a:r>
            <a:r>
              <a:rPr lang="en-US" sz="2000" dirty="0"/>
              <a:t>(March and McCormack, 2009)</a:t>
            </a:r>
            <a:r>
              <a:rPr lang="en-US" sz="2400" dirty="0"/>
              <a:t>. </a:t>
            </a:r>
          </a:p>
          <a:p>
            <a:pPr lvl="1"/>
            <a:r>
              <a:rPr lang="en-US" sz="2200" dirty="0"/>
              <a:t>The metaparadigm of nursing consists of the major concepts of the discipline—person, environment, health, and nursing. </a:t>
            </a:r>
          </a:p>
          <a:p>
            <a:r>
              <a:rPr lang="en-US" sz="2400" dirty="0"/>
              <a:t>A philosophy is a set of beliefs about the nature of how the world works. </a:t>
            </a:r>
            <a:endParaRPr lang="en-US" sz="2400" dirty="0" smtClean="0"/>
          </a:p>
          <a:p>
            <a:pPr lvl="1"/>
            <a:r>
              <a:rPr lang="en-US" sz="2200" dirty="0"/>
              <a:t>A nursing philosophy </a:t>
            </a:r>
            <a:r>
              <a:rPr lang="en-US" sz="2200" dirty="0" smtClean="0"/>
              <a:t>puts </a:t>
            </a:r>
            <a:r>
              <a:rPr lang="en-US" sz="2200" dirty="0"/>
              <a:t>together some or all concepts of the metaparadigm.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5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9824"/>
            <a:ext cx="8229600" cy="4007224"/>
          </a:xfrm>
        </p:spPr>
        <p:txBody>
          <a:bodyPr>
            <a:normAutofit/>
          </a:bodyPr>
          <a:lstStyle/>
          <a:p>
            <a:r>
              <a:rPr lang="en-US" sz="2400" dirty="0"/>
              <a:t>A conceptual model or framework is a more specific organization of nursing phenomena than philosophies. </a:t>
            </a:r>
            <a:endParaRPr lang="en-US" sz="2400" dirty="0" smtClean="0"/>
          </a:p>
          <a:p>
            <a:pPr lvl="1"/>
            <a:r>
              <a:rPr lang="en-US" dirty="0" smtClean="0"/>
              <a:t>“</a:t>
            </a:r>
            <a:r>
              <a:rPr lang="en-US" sz="2200" dirty="0" smtClean="0"/>
              <a:t>Model</a:t>
            </a:r>
            <a:r>
              <a:rPr lang="en-US" sz="2200" dirty="0"/>
              <a:t>” or “framework” </a:t>
            </a:r>
            <a:r>
              <a:rPr lang="en-US" sz="2200" dirty="0" smtClean="0"/>
              <a:t>provides </a:t>
            </a:r>
            <a:r>
              <a:rPr lang="en-US" sz="2200" dirty="0"/>
              <a:t>an organizational structure that makes clearer connections between concepts</a:t>
            </a:r>
            <a:r>
              <a:rPr lang="en-US" sz="2200" dirty="0" smtClean="0"/>
              <a:t>.</a:t>
            </a:r>
          </a:p>
          <a:p>
            <a:r>
              <a:rPr lang="en-US" sz="2400" dirty="0"/>
              <a:t>Theories are more concrete descriptions of concepts that are embedded in propositions. </a:t>
            </a:r>
            <a:endParaRPr lang="en-US" sz="2400" dirty="0" smtClean="0"/>
          </a:p>
          <a:p>
            <a:r>
              <a:rPr lang="en-US" sz="2400" dirty="0"/>
              <a:t>Propositions are statements that describe linkages between concepts and are more prescriptive; that is, they propose an outcome that is testable in practice and research.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5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99567"/>
          </a:xfrm>
        </p:spPr>
        <p:txBody>
          <a:bodyPr/>
          <a:lstStyle/>
          <a:p>
            <a:r>
              <a:rPr lang="en-US" dirty="0" smtClean="0"/>
              <a:t>Theory Levels </a:t>
            </a:r>
            <a:endParaRPr lang="en-US" dirty="0"/>
          </a:p>
        </p:txBody>
      </p:sp>
      <p:pic>
        <p:nvPicPr>
          <p:cNvPr id="5" name="Content Placeholder 4" descr="img11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7" r="-398"/>
          <a:stretch/>
        </p:blipFill>
        <p:spPr>
          <a:xfrm>
            <a:off x="373063" y="1949450"/>
            <a:ext cx="8466137" cy="429895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22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583488" cy="1143000"/>
          </a:xfrm>
        </p:spPr>
        <p:txBody>
          <a:bodyPr/>
          <a:lstStyle/>
          <a:p>
            <a:r>
              <a:rPr lang="en-US" dirty="0" smtClean="0"/>
              <a:t>Science and Scientific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191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Scientific method – systematic way of thinking </a:t>
            </a:r>
          </a:p>
          <a:p>
            <a:pPr lvl="1"/>
            <a:r>
              <a:rPr lang="en-US" sz="2200" dirty="0" smtClean="0"/>
              <a:t>Quantitative research</a:t>
            </a:r>
          </a:p>
          <a:p>
            <a:pPr lvl="1"/>
            <a:r>
              <a:rPr lang="en-US" sz="2200" dirty="0"/>
              <a:t>Qualitative research (naturalistic inquiry or </a:t>
            </a:r>
            <a:r>
              <a:rPr lang="en-US" sz="2200" dirty="0" err="1"/>
              <a:t>interpretivism</a:t>
            </a:r>
            <a:r>
              <a:rPr lang="en-US" sz="2200" dirty="0"/>
              <a:t>) </a:t>
            </a:r>
          </a:p>
          <a:p>
            <a:pPr lvl="1"/>
            <a:r>
              <a:rPr lang="en-US" sz="2200" dirty="0" smtClean="0"/>
              <a:t>Mixed </a:t>
            </a:r>
            <a:r>
              <a:rPr lang="en-US" sz="2200" dirty="0"/>
              <a:t>methods – combination of qualitative and quantitative </a:t>
            </a:r>
            <a:endParaRPr lang="en-US" sz="2200" dirty="0" smtClean="0"/>
          </a:p>
          <a:p>
            <a:r>
              <a:rPr lang="en-US" sz="2400" dirty="0" smtClean="0"/>
              <a:t>Bias – refers to systematic distortion of a finding from data, often resulting from a problem with the sample.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9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and Scientific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Basic, clinical, and translational science:</a:t>
            </a:r>
          </a:p>
          <a:p>
            <a:pPr lvl="1"/>
            <a:r>
              <a:rPr lang="en-US" sz="2400" dirty="0" smtClean="0"/>
              <a:t>Pure science – summarizes and explains the universe without regard for whether the information is immediately useful – generates new knowledge</a:t>
            </a:r>
          </a:p>
          <a:p>
            <a:pPr lvl="1"/>
            <a:r>
              <a:rPr lang="en-US" sz="2400" dirty="0" smtClean="0"/>
              <a:t>Applied science – practical application of scientific theory and laws – also known as clinical science </a:t>
            </a:r>
          </a:p>
          <a:p>
            <a:pPr lvl="1"/>
            <a:r>
              <a:rPr lang="en-US" sz="2400" dirty="0" smtClean="0"/>
              <a:t> Translational research – conduit between bench research and bedside research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45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and Scientific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49824"/>
            <a:ext cx="8305800" cy="400722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Inductive reasoning – </a:t>
            </a:r>
            <a:r>
              <a:rPr lang="en-US" sz="2400" dirty="0"/>
              <a:t>the process begins with a particular experience and proceeds to </a:t>
            </a:r>
            <a:r>
              <a:rPr lang="en-US" sz="2400" dirty="0" smtClean="0"/>
              <a:t>generalizations</a:t>
            </a:r>
          </a:p>
          <a:p>
            <a:pPr lvl="1"/>
            <a:r>
              <a:rPr lang="en-US" dirty="0" smtClean="0"/>
              <a:t>Inferences </a:t>
            </a:r>
            <a:r>
              <a:rPr lang="en-US" dirty="0"/>
              <a:t>are made that lead to further </a:t>
            </a:r>
            <a:r>
              <a:rPr lang="en-US" dirty="0" smtClean="0"/>
              <a:t>research.</a:t>
            </a:r>
          </a:p>
          <a:p>
            <a:r>
              <a:rPr lang="en-US" sz="2400" dirty="0" smtClean="0"/>
              <a:t>Deductive reasoning – a </a:t>
            </a:r>
            <a:r>
              <a:rPr lang="en-US" sz="2400" dirty="0"/>
              <a:t>process in which conclusions are drawn by logical inference from given premises. </a:t>
            </a:r>
            <a:r>
              <a:rPr lang="en-US" sz="2400" dirty="0" smtClean="0"/>
              <a:t>It proceeds </a:t>
            </a:r>
            <a:r>
              <a:rPr lang="en-US" sz="2400" dirty="0"/>
              <a:t>from the general case to the specific. </a:t>
            </a:r>
            <a:endParaRPr lang="en-US" sz="2400" dirty="0" smtClean="0"/>
          </a:p>
          <a:p>
            <a:pPr lvl="1"/>
            <a:r>
              <a:rPr lang="en-US" dirty="0" smtClean="0"/>
              <a:t>Valid </a:t>
            </a:r>
            <a:r>
              <a:rPr lang="en-US" dirty="0"/>
              <a:t>rather than </a:t>
            </a:r>
            <a:r>
              <a:rPr lang="en-US" dirty="0" smtClean="0"/>
              <a:t>true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87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5833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Limitations of </a:t>
            </a:r>
            <a:r>
              <a:rPr lang="en-US" dirty="0" smtClean="0"/>
              <a:t>Strict Definition </a:t>
            </a:r>
            <a:r>
              <a:rPr lang="en-US" dirty="0"/>
              <a:t>of </a:t>
            </a:r>
            <a:r>
              <a:rPr lang="en-US" dirty="0" smtClean="0"/>
              <a:t>Scientific Methods </a:t>
            </a:r>
            <a:r>
              <a:rPr lang="en-US" dirty="0"/>
              <a:t>in </a:t>
            </a:r>
            <a:r>
              <a:rPr lang="en-US" dirty="0" smtClean="0"/>
              <a:t>Nursing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scientific </a:t>
            </a:r>
            <a:r>
              <a:rPr lang="en-US" sz="2400" dirty="0" smtClean="0"/>
              <a:t>method, </a:t>
            </a:r>
            <a:r>
              <a:rPr lang="en-US" sz="2400" dirty="0"/>
              <a:t>as implemented exclusively with quantitative </a:t>
            </a:r>
            <a:r>
              <a:rPr lang="en-US" sz="2400" dirty="0" smtClean="0"/>
              <a:t>techniques, has </a:t>
            </a:r>
            <a:r>
              <a:rPr lang="en-US" sz="2400" dirty="0"/>
              <a:t>limitations when applied to phenomena of interest to nursing.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 smtClean="0"/>
              <a:t>Health </a:t>
            </a:r>
            <a:r>
              <a:rPr lang="en-US" sz="2200" dirty="0"/>
              <a:t>care settings are not comparable with laboratories</a:t>
            </a:r>
            <a:r>
              <a:rPr lang="en-US" sz="2200" dirty="0" smtClean="0"/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 smtClean="0"/>
              <a:t>Human </a:t>
            </a:r>
            <a:r>
              <a:rPr lang="en-US" sz="2200" dirty="0"/>
              <a:t>beings are far more than collections of parts that can be dissected and subjected to examination or experimentation. </a:t>
            </a:r>
            <a:endParaRPr lang="en-US" sz="22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200" dirty="0" smtClean="0"/>
              <a:t>The claim for objectivity (freedom from bias)  </a:t>
            </a: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8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353</TotalTime>
  <Words>663</Words>
  <Application>Microsoft Office PowerPoint</Application>
  <PresentationFormat>On-screen Show (4:3)</PresentationFormat>
  <Paragraphs>71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Corbel</vt:lpstr>
      <vt:lpstr>Wingdings 2</vt:lpstr>
      <vt:lpstr>Pixel</vt:lpstr>
      <vt:lpstr>Introduction to Nursing Theory and Science</vt:lpstr>
      <vt:lpstr>Why Is Theory Important? </vt:lpstr>
      <vt:lpstr>Definitions </vt:lpstr>
      <vt:lpstr>Definitions </vt:lpstr>
      <vt:lpstr>Theory Levels </vt:lpstr>
      <vt:lpstr>Science and Scientific Method</vt:lpstr>
      <vt:lpstr>Science and Scientific Method</vt:lpstr>
      <vt:lpstr>Science and Scientific Method</vt:lpstr>
      <vt:lpstr>Limitations of Strict Definition of Scientific Methods in Nursing </vt:lpstr>
      <vt:lpstr>Nursing Research: Improving Patient Care</vt:lpstr>
      <vt:lpstr>Evidence-Based Practice</vt:lpstr>
      <vt:lpstr>Evidence-Based Practice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lmanalo</dc:creator>
  <cp:lastModifiedBy>De Anza Community College</cp:lastModifiedBy>
  <cp:revision>72</cp:revision>
  <dcterms:created xsi:type="dcterms:W3CDTF">2015-11-16T20:13:59Z</dcterms:created>
  <dcterms:modified xsi:type="dcterms:W3CDTF">2019-06-11T16:25:53Z</dcterms:modified>
</cp:coreProperties>
</file>