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80" r:id="rId2"/>
    <p:sldId id="316" r:id="rId3"/>
    <p:sldId id="264" r:id="rId4"/>
    <p:sldId id="268" r:id="rId5"/>
    <p:sldId id="270" r:id="rId6"/>
    <p:sldId id="272" r:id="rId7"/>
    <p:sldId id="274" r:id="rId8"/>
    <p:sldId id="279" r:id="rId9"/>
    <p:sldId id="281" r:id="rId10"/>
    <p:sldId id="282" r:id="rId11"/>
    <p:sldId id="284" r:id="rId12"/>
    <p:sldId id="287" r:id="rId13"/>
    <p:sldId id="289" r:id="rId14"/>
    <p:sldId id="290" r:id="rId15"/>
    <p:sldId id="292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17" r:id="rId26"/>
    <p:sldId id="305" r:id="rId27"/>
    <p:sldId id="307" r:id="rId28"/>
    <p:sldId id="308" r:id="rId29"/>
    <p:sldId id="309" r:id="rId30"/>
    <p:sldId id="311" r:id="rId31"/>
    <p:sldId id="318" r:id="rId32"/>
    <p:sldId id="31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02508" initials="S" lastIdx="4" clrIdx="0"/>
  <p:cmAuthor id="1" name="pg4701" initials="p" lastIdx="2" clrIdx="1"/>
  <p:cmAuthor id="2" name="Reed Elsevier" initials="R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423" autoAdjust="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159E-C62F-5743-99ED-967B5ECDC992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CC06-6195-E546-8A5F-6B1C50A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88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D323-1B29-4B5B-BD30-0BD440BD2066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E3875-EA1B-4397-A3BC-D7D9814E1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12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E4A7-A78D-4F10-9A58-BF890A9253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3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77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07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E4A7-A78D-4F10-9A58-BF890A92538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30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1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49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1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32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32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1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875-EA1B-4397-A3BC-D7D9814E123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7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875-EA1B-4397-A3BC-D7D9814E123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0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4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49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5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9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3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2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06960-E86C-5648-AE75-8D1FB7716307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42EAA8F4-2E73-B844-80D4-D897390026ED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9853-DBFC-8644-A2DC-850570C3EC2B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12D6-0581-5244-969C-11363CC3A066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929E-C83E-D446-AC0B-42EFF4D54830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1E4C-D032-194D-A591-EBCE5B5B40EE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774A-E3A1-3D48-8A29-C4663C2D9255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792FD3-9FE5-4A46-AF54-0CE21951BD61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4B7DFC8-FA2E-0747-94C3-9D7E49910935}" type="datetime1">
              <a:rPr lang="en-US" smtClean="0"/>
              <a:t>6/11/2019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2826-047A-AA4B-939A-A8529F7E1147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A887-F77D-2543-9B5C-CF8A1C4911BC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6D4-AFA7-1A4E-B183-F5ED60D19C9C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7AFB-48DC-8A4C-BFDE-6C905BE22C23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F2CB8588-3499-A04D-8313-27A8DE28ADAB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E209008-EE08-064E-8D9C-54C62EF431E3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971800"/>
            <a:ext cx="8153400" cy="21336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Professionalism and Education</a:t>
            </a:r>
            <a:r>
              <a:rPr lang="en-US" sz="4400" dirty="0" smtClean="0"/>
              <a:t> / </a:t>
            </a:r>
            <a:r>
              <a:rPr lang="en-US" sz="3200" dirty="0" smtClean="0"/>
              <a:t>Conceptual </a:t>
            </a:r>
            <a:r>
              <a:rPr lang="en-US" sz="3200" dirty="0"/>
              <a:t>and Philosophical </a:t>
            </a:r>
            <a:r>
              <a:rPr lang="en-US" sz="3200" dirty="0" smtClean="0"/>
              <a:t>Basis of </a:t>
            </a:r>
            <a:r>
              <a:rPr lang="en-US" sz="3200" dirty="0"/>
              <a:t>Nursing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Catherine </a:t>
            </a:r>
            <a:r>
              <a:rPr lang="en-US" sz="2800" dirty="0" err="1" smtClean="0"/>
              <a:t>Hrycyk</a:t>
            </a:r>
            <a:r>
              <a:rPr lang="en-US" sz="2800" dirty="0" smtClean="0"/>
              <a:t>, </a:t>
            </a:r>
            <a:r>
              <a:rPr lang="en-US" sz="2800" dirty="0" err="1" smtClean="0"/>
              <a:t>MScN</a:t>
            </a:r>
            <a:r>
              <a:rPr lang="en-US" sz="2800" dirty="0" smtClean="0"/>
              <a:t>, </a:t>
            </a:r>
            <a:r>
              <a:rPr lang="en-US" sz="2800" dirty="0" smtClean="0"/>
              <a:t>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38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3"/>
            <a:ext cx="7753351" cy="999568"/>
          </a:xfrm>
        </p:spPr>
        <p:txBody>
          <a:bodyPr/>
          <a:lstStyle/>
          <a:p>
            <a:r>
              <a:rPr lang="en-US" dirty="0" smtClean="0"/>
              <a:t>Diploma Nursing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53351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common prior to 1930 pre-licensure education based on Nightingale Model</a:t>
            </a:r>
          </a:p>
          <a:p>
            <a:r>
              <a:rPr lang="en-US" sz="2400" dirty="0" smtClean="0"/>
              <a:t>Mid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– dramatic decline caused by transfer of nursing education to the institutes of higher education</a:t>
            </a:r>
          </a:p>
          <a:p>
            <a:r>
              <a:rPr lang="en-US" sz="2400" dirty="0" smtClean="0"/>
              <a:t>Reasons for decline:</a:t>
            </a:r>
          </a:p>
          <a:p>
            <a:pPr lvl="1"/>
            <a:r>
              <a:rPr lang="en-US" dirty="0" smtClean="0"/>
              <a:t>Increasing complexity of healthcare environment necessitate more scientific focus</a:t>
            </a:r>
          </a:p>
          <a:p>
            <a:pPr lvl="1"/>
            <a:r>
              <a:rPr lang="en-US" b="1" dirty="0" smtClean="0"/>
              <a:t>Hospital misused the programs to turn students into free labor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999567"/>
          </a:xfrm>
        </p:spPr>
        <p:txBody>
          <a:bodyPr/>
          <a:lstStyle/>
          <a:p>
            <a:r>
              <a:rPr lang="en-US" dirty="0" smtClean="0"/>
              <a:t>Baccalaureate Programs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49824"/>
            <a:ext cx="8610600" cy="4374776"/>
          </a:xfrm>
        </p:spPr>
        <p:txBody>
          <a:bodyPr>
            <a:normAutofit/>
          </a:bodyPr>
          <a:lstStyle/>
          <a:p>
            <a:r>
              <a:rPr lang="en-US" dirty="0" smtClean="0"/>
              <a:t>Required </a:t>
            </a:r>
            <a:r>
              <a:rPr lang="en-US" dirty="0"/>
              <a:t>to qualify nursing as a recognized profession and to provide leadership in administration, teaching, and public health.</a:t>
            </a:r>
          </a:p>
          <a:p>
            <a:r>
              <a:rPr lang="en-US" dirty="0" smtClean="0"/>
              <a:t>1909: First BSN program in University of Minnesota </a:t>
            </a:r>
          </a:p>
          <a:p>
            <a:pPr lvl="1"/>
            <a:r>
              <a:rPr lang="en-US" b="1" dirty="0" smtClean="0"/>
              <a:t>Slow growth due to perception that hands-on training hospital programs was more appropriate than theory driven BSN programs</a:t>
            </a:r>
          </a:p>
          <a:p>
            <a:r>
              <a:rPr lang="en-US" dirty="0"/>
              <a:t>4</a:t>
            </a:r>
            <a:r>
              <a:rPr lang="en-US" dirty="0" smtClean="0"/>
              <a:t>- 5 years programs including general education </a:t>
            </a:r>
            <a:r>
              <a:rPr lang="en-US" dirty="0" err="1" smtClean="0"/>
              <a:t>reqs</a:t>
            </a:r>
            <a:r>
              <a:rPr lang="en-US" dirty="0" smtClean="0"/>
              <a:t> </a:t>
            </a:r>
            <a:r>
              <a:rPr lang="en-US" dirty="0"/>
              <a:t>+ nursing </a:t>
            </a:r>
            <a:r>
              <a:rPr lang="en-US" dirty="0" smtClean="0"/>
              <a:t>courses.</a:t>
            </a:r>
          </a:p>
          <a:p>
            <a:r>
              <a:rPr lang="en-US" dirty="0" smtClean="0"/>
              <a:t>BSN </a:t>
            </a:r>
            <a:r>
              <a:rPr lang="en-US" dirty="0"/>
              <a:t>graduates are eligible to take licensure exams, prepared to move into graduate programs and advanced practice certification programs.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83488" cy="990600"/>
          </a:xfrm>
        </p:spPr>
        <p:txBody>
          <a:bodyPr/>
          <a:lstStyle/>
          <a:p>
            <a:r>
              <a:rPr lang="en-US" dirty="0" smtClean="0"/>
              <a:t>Associate Degree Programs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8229600" cy="445097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Begun 1952, based on a model developed by Mildred Montag. </a:t>
            </a:r>
          </a:p>
          <a:p>
            <a:r>
              <a:rPr lang="en-US" sz="2400" dirty="0"/>
              <a:t>Mildred </a:t>
            </a:r>
            <a:r>
              <a:rPr lang="en-US" sz="2400" dirty="0" err="1"/>
              <a:t>Montag’s</a:t>
            </a:r>
            <a:r>
              <a:rPr lang="en-US" sz="2400" dirty="0"/>
              <a:t> ADN </a:t>
            </a:r>
            <a:r>
              <a:rPr lang="en-US" sz="2400" dirty="0" smtClean="0"/>
              <a:t>program:</a:t>
            </a:r>
            <a:endParaRPr lang="en-US" sz="2400" dirty="0"/>
          </a:p>
          <a:p>
            <a:pPr lvl="1"/>
            <a:r>
              <a:rPr lang="en-US" dirty="0"/>
              <a:t>Short duration to prepare nurse technicians</a:t>
            </a:r>
          </a:p>
          <a:p>
            <a:pPr lvl="1"/>
            <a:r>
              <a:rPr lang="en-US" b="1" dirty="0"/>
              <a:t>Nurse technicians function under supervision of professional nurses</a:t>
            </a:r>
          </a:p>
          <a:p>
            <a:pPr lvl="1"/>
            <a:r>
              <a:rPr lang="en-US" dirty="0"/>
              <a:t>Routine care in acute and long-term settings</a:t>
            </a:r>
          </a:p>
          <a:p>
            <a:pPr lvl="1"/>
            <a:r>
              <a:rPr lang="en-US" dirty="0"/>
              <a:t>Intended for end-point degree and not an incremental step to BSN </a:t>
            </a:r>
            <a:endParaRPr lang="en-US" dirty="0" smtClean="0"/>
          </a:p>
          <a:p>
            <a:r>
              <a:rPr lang="en-US" b="1" dirty="0" smtClean="0"/>
              <a:t>Contrary to the original intent of ADN, the graduates received the right to sit for NCLEX-RN</a:t>
            </a:r>
          </a:p>
          <a:p>
            <a:r>
              <a:rPr lang="en-US" dirty="0" smtClean="0"/>
              <a:t>Instructional hours had to be increased; ADN very different now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 smtClean="0"/>
              <a:t>Articulated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8382000" cy="4298576"/>
          </a:xfrm>
        </p:spPr>
        <p:txBody>
          <a:bodyPr/>
          <a:lstStyle/>
          <a:p>
            <a:r>
              <a:rPr lang="en-US" sz="2400" dirty="0" smtClean="0"/>
              <a:t>Definition: Mobility between programs</a:t>
            </a:r>
          </a:p>
          <a:p>
            <a:r>
              <a:rPr lang="en-US" sz="2400" dirty="0" smtClean="0"/>
              <a:t>Purpose: Facilitate opportunities to move up the educational ladder. </a:t>
            </a:r>
          </a:p>
          <a:p>
            <a:r>
              <a:rPr lang="en-US" sz="2400" dirty="0" smtClean="0"/>
              <a:t>Multiple-entry and multiple exit programs </a:t>
            </a:r>
          </a:p>
          <a:p>
            <a:r>
              <a:rPr lang="en-US" sz="2400" dirty="0" smtClean="0"/>
              <a:t>Articulation agreements facilitate student movement between programs and accept transfer credit between institutions. These result in acceleration or advanced placement.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RN to BSN and Graduate Entry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RN to BSN:</a:t>
            </a:r>
          </a:p>
          <a:p>
            <a:r>
              <a:rPr lang="en-US" sz="2400" dirty="0" smtClean="0"/>
              <a:t>Diploma and ADN nurses are given credits to meet certain BSN requirements. </a:t>
            </a:r>
          </a:p>
          <a:p>
            <a:r>
              <a:rPr lang="en-US" sz="2400" dirty="0" smtClean="0"/>
              <a:t>Transfer of general education courses</a:t>
            </a:r>
          </a:p>
          <a:p>
            <a:r>
              <a:rPr lang="en-US" sz="2400" dirty="0" smtClean="0"/>
              <a:t>Options for advanced placement</a:t>
            </a:r>
          </a:p>
          <a:p>
            <a:pPr marL="0" indent="0">
              <a:buNone/>
            </a:pPr>
            <a:r>
              <a:rPr lang="en-US" sz="2400" dirty="0" smtClean="0"/>
              <a:t>Graduate entry programs: </a:t>
            </a:r>
          </a:p>
          <a:p>
            <a:r>
              <a:rPr lang="en-US" sz="2400" dirty="0" smtClean="0"/>
              <a:t>Accelerated or fast-track sequence to award a second bachelor’s degree, MSN (ELMS), DNP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33"/>
            <a:ext cx="8305799" cy="923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Accreditation: Ensuring Quality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Accreditation – voluntary review process of educational programs by a professional organization</a:t>
            </a:r>
            <a:endParaRPr lang="en-US" sz="2400" dirty="0"/>
          </a:p>
          <a:p>
            <a:r>
              <a:rPr lang="en-US" sz="2400" dirty="0" smtClean="0"/>
              <a:t>The accrediting agency </a:t>
            </a:r>
            <a:r>
              <a:rPr lang="en-US" sz="2400" dirty="0"/>
              <a:t>compares the educational quality of the program with established standards and criteria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derives authority </a:t>
            </a:r>
            <a:r>
              <a:rPr lang="en-US" sz="2400" dirty="0"/>
              <a:t>from the </a:t>
            </a:r>
            <a:r>
              <a:rPr lang="en-US" sz="2400" dirty="0" smtClean="0"/>
              <a:t>US </a:t>
            </a:r>
            <a:r>
              <a:rPr lang="en-US" sz="2400" dirty="0"/>
              <a:t>Department of Education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Two agencies: </a:t>
            </a:r>
          </a:p>
          <a:p>
            <a:pPr lvl="1"/>
            <a:r>
              <a:rPr lang="en-US" dirty="0" smtClean="0"/>
              <a:t>Accreditation </a:t>
            </a:r>
            <a:r>
              <a:rPr lang="en-US" dirty="0"/>
              <a:t>Commission for Education in Nursing (ACEN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Accredits ALL nursing programs, not just RN programs</a:t>
            </a:r>
          </a:p>
          <a:p>
            <a:pPr lvl="1"/>
            <a:r>
              <a:rPr lang="en-US" dirty="0" smtClean="0"/>
              <a:t>Commission </a:t>
            </a:r>
            <a:r>
              <a:rPr lang="en-US" dirty="0"/>
              <a:t>on Collegiate Nursing Education (</a:t>
            </a:r>
            <a:r>
              <a:rPr lang="en-US" dirty="0" smtClean="0"/>
              <a:t>CCNE)</a:t>
            </a:r>
          </a:p>
          <a:p>
            <a:pPr lvl="3"/>
            <a:r>
              <a:rPr lang="en-US" dirty="0" smtClean="0"/>
              <a:t>Baccalaureate and higher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833"/>
            <a:ext cx="8077199" cy="923367"/>
          </a:xfrm>
        </p:spPr>
        <p:txBody>
          <a:bodyPr>
            <a:noAutofit/>
          </a:bodyPr>
          <a:lstStyle/>
          <a:p>
            <a:r>
              <a:rPr lang="en-US" dirty="0" smtClean="0"/>
              <a:t>Advance Practice Degrees: MSN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49824"/>
            <a:ext cx="8305800" cy="4450976"/>
          </a:xfrm>
        </p:spPr>
        <p:txBody>
          <a:bodyPr>
            <a:normAutofit lnSpcReduction="10000"/>
          </a:bodyPr>
          <a:lstStyle/>
          <a:p>
            <a:pPr marL="457200"/>
            <a:r>
              <a:rPr lang="en-US" sz="2600" dirty="0" smtClean="0"/>
              <a:t>Admission requirements:</a:t>
            </a:r>
          </a:p>
          <a:p>
            <a:pPr marL="800100" lvl="1"/>
            <a:r>
              <a:rPr lang="en-US" sz="2400" dirty="0" smtClean="0"/>
              <a:t>Active and unrestricted license</a:t>
            </a:r>
          </a:p>
          <a:p>
            <a:pPr marL="800100" lvl="1"/>
            <a:r>
              <a:rPr lang="en-US" sz="2400" dirty="0" smtClean="0"/>
              <a:t>BSN or equivalent AND</a:t>
            </a:r>
          </a:p>
          <a:p>
            <a:pPr marL="800100" lvl="1"/>
            <a:r>
              <a:rPr lang="en-US" sz="2400" dirty="0" smtClean="0"/>
              <a:t>Work experience</a:t>
            </a:r>
          </a:p>
          <a:p>
            <a:pPr marL="457200"/>
            <a:r>
              <a:rPr lang="en-US" sz="2600" dirty="0" smtClean="0"/>
              <a:t>2 to 4 years, depending on focus</a:t>
            </a:r>
          </a:p>
          <a:p>
            <a:pPr marL="457200"/>
            <a:r>
              <a:rPr lang="en-US" sz="2600" dirty="0" smtClean="0"/>
              <a:t>Major areas of role preparation:</a:t>
            </a:r>
          </a:p>
          <a:p>
            <a:pPr marL="857250" lvl="1"/>
            <a:r>
              <a:rPr lang="en-US" sz="2400" dirty="0" smtClean="0"/>
              <a:t>Administration</a:t>
            </a:r>
            <a:r>
              <a:rPr lang="en-US" sz="2400" dirty="0"/>
              <a:t>, case management, informatics, health policy/health care systems, teacher education, clinical nurse specialist, NP, nurse-midwifery, nurse anesthesia, and other clinical and nonclinical areas of </a:t>
            </a:r>
            <a:r>
              <a:rPr lang="en-US" sz="2400" dirty="0" smtClean="0"/>
              <a:t>study</a:t>
            </a:r>
          </a:p>
          <a:p>
            <a:pPr marL="45720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58151" cy="1066800"/>
          </a:xfrm>
        </p:spPr>
        <p:txBody>
          <a:bodyPr>
            <a:noAutofit/>
          </a:bodyPr>
          <a:lstStyle/>
          <a:p>
            <a:r>
              <a:rPr lang="en-US" dirty="0"/>
              <a:t>Advance Practice Degrees: </a:t>
            </a:r>
            <a:r>
              <a:rPr lang="en-US" dirty="0" smtClean="0"/>
              <a:t>Doctorate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Doctoral programs prepare nurses to become faculty members in universities, administrators in schools of nursing or large medical centers, researchers, theorists, and advanced practitioners. </a:t>
            </a:r>
          </a:p>
          <a:p>
            <a:pPr marL="628650" lvl="1" indent="-171450">
              <a:spcBef>
                <a:spcPts val="0"/>
              </a:spcBef>
              <a:defRPr/>
            </a:pPr>
            <a:r>
              <a:rPr lang="en-US" sz="2400" b="1" dirty="0" smtClean="0"/>
              <a:t>Research-focused </a:t>
            </a:r>
            <a:r>
              <a:rPr lang="en-US" sz="2400" b="1" dirty="0"/>
              <a:t>degree</a:t>
            </a:r>
            <a:r>
              <a:rPr lang="en-US" sz="2400" dirty="0"/>
              <a:t>—doctor of </a:t>
            </a:r>
            <a:r>
              <a:rPr lang="en-US" sz="2400" dirty="0" smtClean="0"/>
              <a:t>philosophy (</a:t>
            </a:r>
            <a:r>
              <a:rPr lang="en-US" sz="2400" dirty="0"/>
              <a:t>PhD</a:t>
            </a:r>
            <a:r>
              <a:rPr lang="en-US" sz="2400" dirty="0" smtClean="0"/>
              <a:t>) or doctor of science (DSc)</a:t>
            </a:r>
            <a:endParaRPr lang="en-US" sz="2400" dirty="0"/>
          </a:p>
          <a:p>
            <a:pPr marL="628650" lvl="1" indent="-171450">
              <a:spcBef>
                <a:spcPts val="0"/>
              </a:spcBef>
              <a:defRPr/>
            </a:pPr>
            <a:r>
              <a:rPr lang="en-US" sz="2400" b="1" dirty="0" smtClean="0"/>
              <a:t>Practice-focused </a:t>
            </a:r>
            <a:r>
              <a:rPr lang="en-US" sz="2400" b="1" dirty="0"/>
              <a:t>degree</a:t>
            </a:r>
            <a:r>
              <a:rPr lang="en-US" sz="2400" dirty="0"/>
              <a:t>—doctor of nursing practice (DNP)</a:t>
            </a:r>
          </a:p>
          <a:p>
            <a:pPr lvl="1"/>
            <a:r>
              <a:rPr lang="en-US" sz="2400" dirty="0" smtClean="0"/>
              <a:t>DNP to become minimum requirement for advance practice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4038600"/>
            <a:ext cx="7460542" cy="1066800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/>
              <a:t>Conceptual and Philosophical Basis</a:t>
            </a:r>
            <a:br>
              <a:rPr lang="en-US" sz="3800" dirty="0" smtClean="0"/>
            </a:br>
            <a:r>
              <a:rPr lang="en-US" sz="3800" dirty="0" smtClean="0"/>
              <a:t>of Nursing</a:t>
            </a:r>
            <a:endParaRPr lang="en-US" sz="3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72390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Peter Miskin, </a:t>
            </a:r>
            <a:r>
              <a:rPr lang="en-US" sz="2800" dirty="0" err="1" smtClean="0"/>
              <a:t>DHSc</a:t>
            </a:r>
            <a:r>
              <a:rPr lang="en-US" sz="2800" dirty="0" smtClean="0"/>
              <a:t>, </a:t>
            </a:r>
            <a:r>
              <a:rPr lang="en-US" sz="2800" dirty="0" err="1" smtClean="0"/>
              <a:t>MScN</a:t>
            </a:r>
            <a:r>
              <a:rPr lang="en-US" sz="2800" dirty="0" smtClean="0"/>
              <a:t>, RN, PHN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0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 smtClean="0"/>
              <a:t>Systems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83488" cy="4007224"/>
          </a:xfrm>
        </p:spPr>
        <p:txBody>
          <a:bodyPr>
            <a:normAutofit/>
          </a:bodyPr>
          <a:lstStyle/>
          <a:p>
            <a:r>
              <a:rPr lang="en-US" sz="2400" dirty="0"/>
              <a:t>Ludwig von Bertalanffy </a:t>
            </a:r>
            <a:r>
              <a:rPr lang="en-US" sz="2400" dirty="0" smtClean="0"/>
              <a:t>(1936): General Systems Theory</a:t>
            </a:r>
          </a:p>
          <a:p>
            <a:r>
              <a:rPr lang="en-US" sz="2400" dirty="0" smtClean="0"/>
              <a:t>Components of </a:t>
            </a:r>
            <a:r>
              <a:rPr lang="en-US" sz="2400" dirty="0"/>
              <a:t>s</a:t>
            </a:r>
            <a:r>
              <a:rPr lang="en-US" sz="2400" dirty="0" smtClean="0"/>
              <a:t>ystems:</a:t>
            </a:r>
          </a:p>
          <a:p>
            <a:pPr lvl="1"/>
            <a:r>
              <a:rPr lang="en-US" sz="2400" dirty="0" smtClean="0"/>
              <a:t>Input, 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hroughput, 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utput,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valuation, </a:t>
            </a:r>
          </a:p>
          <a:p>
            <a:pPr lvl="1"/>
            <a:r>
              <a:rPr lang="en-US" sz="2400" dirty="0" smtClean="0"/>
              <a:t>Feedback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8001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 with the colleague sitting next to you to discuss and answer the following questions (write the answers):</a:t>
            </a:r>
          </a:p>
          <a:p>
            <a:r>
              <a:rPr lang="en-US" sz="2800" dirty="0"/>
              <a:t> </a:t>
            </a:r>
          </a:p>
          <a:p>
            <a:pPr marL="514350" lvl="0" indent="-514350">
              <a:buAutoNum type="arabicPeriod"/>
            </a:pPr>
            <a:r>
              <a:rPr lang="en-US" sz="2800" dirty="0" smtClean="0"/>
              <a:t>What are the differences between a profession</a:t>
            </a:r>
            <a:r>
              <a:rPr lang="en-US" sz="2800" dirty="0"/>
              <a:t> </a:t>
            </a:r>
            <a:r>
              <a:rPr lang="en-US" sz="2800" dirty="0" smtClean="0"/>
              <a:t>and ‘occupation’?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3. Define </a:t>
            </a:r>
            <a:r>
              <a:rPr lang="en-US" sz="2800" dirty="0"/>
              <a:t>the following terms: </a:t>
            </a:r>
          </a:p>
          <a:p>
            <a:pPr lvl="2"/>
            <a:r>
              <a:rPr lang="en-US" sz="2800" dirty="0"/>
              <a:t>1. Value</a:t>
            </a:r>
          </a:p>
          <a:p>
            <a:pPr lvl="2"/>
            <a:r>
              <a:rPr lang="en-US" sz="2800" dirty="0"/>
              <a:t>2. Belief</a:t>
            </a:r>
          </a:p>
          <a:p>
            <a:pPr lvl="2"/>
            <a:r>
              <a:rPr lang="en-US" sz="2800" dirty="0"/>
              <a:t>3. Health </a:t>
            </a:r>
          </a:p>
        </p:txBody>
      </p:sp>
    </p:spTree>
    <p:extLst>
      <p:ext uri="{BB962C8B-B14F-4D97-AF65-F5344CB8AC3E}">
        <p14:creationId xmlns:p14="http://schemas.microsoft.com/office/powerpoint/2010/main" val="327826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999567"/>
          </a:xfrm>
        </p:spPr>
        <p:txBody>
          <a:bodyPr/>
          <a:lstStyle/>
          <a:p>
            <a:r>
              <a:rPr lang="en-US" dirty="0" smtClean="0"/>
              <a:t>Types of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450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Open system:</a:t>
            </a:r>
          </a:p>
          <a:p>
            <a:pPr lvl="1"/>
            <a:r>
              <a:rPr lang="en-US" dirty="0"/>
              <a:t>An open system promotes the exchange of matter, energy, and information with other systems and the environment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Closed system:   </a:t>
            </a:r>
          </a:p>
          <a:p>
            <a:pPr lvl="1"/>
            <a:r>
              <a:rPr lang="en-US" dirty="0"/>
              <a:t>A closed system does not interact with other systems or with the surrounding environment.</a:t>
            </a:r>
          </a:p>
          <a:p>
            <a:pPr marL="0" indent="0">
              <a:buNone/>
            </a:pPr>
            <a:r>
              <a:rPr lang="en-US" sz="2400" dirty="0" smtClean="0"/>
              <a:t>Sub-system:</a:t>
            </a:r>
          </a:p>
          <a:p>
            <a:pPr lvl="1"/>
            <a:r>
              <a:rPr lang="en-US" dirty="0" smtClean="0"/>
              <a:t>System that is a part of a large system</a:t>
            </a:r>
          </a:p>
          <a:p>
            <a:pPr marL="0" indent="0">
              <a:buNone/>
            </a:pPr>
            <a:r>
              <a:rPr lang="en-US" sz="2400" dirty="0" smtClean="0"/>
              <a:t>Supra</a:t>
            </a:r>
            <a:r>
              <a:rPr lang="en-US" sz="2400" dirty="0"/>
              <a:t>-</a:t>
            </a:r>
            <a:r>
              <a:rPr lang="en-US" sz="2400" dirty="0" smtClean="0"/>
              <a:t>system: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larger environment outside the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3"/>
            <a:ext cx="7753351" cy="1075767"/>
          </a:xfrm>
        </p:spPr>
        <p:txBody>
          <a:bodyPr/>
          <a:lstStyle/>
          <a:p>
            <a:r>
              <a:rPr lang="en-US" dirty="0" smtClean="0"/>
              <a:t>Characteristics of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9824"/>
            <a:ext cx="8077200" cy="46033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whole is different from and greater than the sum of its parts (its subsystems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Synergy </a:t>
            </a:r>
            <a:r>
              <a:rPr lang="en-US" dirty="0"/>
              <a:t>occurs when all the various subsystems work together to create a result that is not independently achievable.</a:t>
            </a:r>
            <a:r>
              <a:rPr lang="en-US" dirty="0" smtClean="0"/>
              <a:t> </a:t>
            </a:r>
          </a:p>
          <a:p>
            <a:r>
              <a:rPr lang="en-US" dirty="0"/>
              <a:t>A change in one part of the system creates change in other parts. </a:t>
            </a:r>
          </a:p>
          <a:p>
            <a:r>
              <a:rPr lang="en-US" dirty="0"/>
              <a:t>There is continuous exchange of energy and information </a:t>
            </a:r>
          </a:p>
          <a:p>
            <a:pPr lvl="1"/>
            <a:r>
              <a:rPr lang="en-US" dirty="0"/>
              <a:t>WITHIN open systems</a:t>
            </a:r>
          </a:p>
          <a:p>
            <a:pPr lvl="1"/>
            <a:r>
              <a:rPr lang="en-US" dirty="0"/>
              <a:t>BETWEEN open systems</a:t>
            </a:r>
          </a:p>
          <a:p>
            <a:pPr lvl="1"/>
            <a:r>
              <a:rPr lang="en-US" dirty="0"/>
              <a:t>Supra-systems </a:t>
            </a:r>
          </a:p>
          <a:p>
            <a:r>
              <a:rPr lang="en-US" dirty="0"/>
              <a:t>Dynamic balance within and between subsystems, systems, and supra-systems helps create and maintain </a:t>
            </a:r>
            <a:r>
              <a:rPr lang="en-US" dirty="0" smtClean="0"/>
              <a:t>homeostasis. 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075767"/>
          </a:xfrm>
        </p:spPr>
        <p:txBody>
          <a:bodyPr>
            <a:noAutofit/>
          </a:bodyPr>
          <a:lstStyle/>
          <a:p>
            <a:r>
              <a:rPr lang="en-US" dirty="0" smtClean="0"/>
              <a:t>Key </a:t>
            </a:r>
            <a:r>
              <a:rPr lang="en-US" dirty="0"/>
              <a:t>Concepts about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system is a set of interrelated parts.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parts form a meaningful whole.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whole is different from and greater than the sum of its parts.</a:t>
            </a:r>
          </a:p>
          <a:p>
            <a:r>
              <a:rPr lang="en-US" sz="2000" dirty="0" smtClean="0"/>
              <a:t>Systems </a:t>
            </a:r>
            <a:r>
              <a:rPr lang="en-US" sz="2000" dirty="0"/>
              <a:t>may be open or closed.</a:t>
            </a:r>
          </a:p>
          <a:p>
            <a:r>
              <a:rPr lang="en-US" sz="2000" dirty="0" smtClean="0"/>
              <a:t>All </a:t>
            </a:r>
            <a:r>
              <a:rPr lang="en-US" sz="2000" dirty="0"/>
              <a:t>living systems are open systems.</a:t>
            </a:r>
          </a:p>
          <a:p>
            <a:r>
              <a:rPr lang="en-US" sz="2000" dirty="0" smtClean="0"/>
              <a:t>Systems </a:t>
            </a:r>
            <a:r>
              <a:rPr lang="en-US" sz="2000" dirty="0"/>
              <a:t>strive for homeostasis (internal stability).</a:t>
            </a:r>
          </a:p>
          <a:p>
            <a:r>
              <a:rPr lang="en-US" sz="2000" dirty="0" smtClean="0"/>
              <a:t>Systems </a:t>
            </a:r>
            <a:r>
              <a:rPr lang="en-US" sz="2000" dirty="0"/>
              <a:t>are part of </a:t>
            </a:r>
            <a:r>
              <a:rPr lang="en-US" sz="2000" dirty="0" smtClean="0"/>
              <a:t>supra-systems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Systems </a:t>
            </a:r>
            <a:r>
              <a:rPr lang="en-US" sz="2000" dirty="0"/>
              <a:t>have subsystems.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change in one part of a system creates change in other parts</a:t>
            </a:r>
            <a:r>
              <a:rPr lang="en-US" sz="2000" dirty="0" smtClean="0"/>
              <a:t>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dirty="0" smtClean="0"/>
              <a:t>Fundamental Nursing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CONCEPT 1: Person: An open system with human needs</a:t>
            </a:r>
          </a:p>
          <a:p>
            <a:pPr lvl="1"/>
            <a:r>
              <a:rPr lang="en-US" sz="2400" dirty="0" smtClean="0"/>
              <a:t>Patients: individuals, families, communities and populations</a:t>
            </a:r>
          </a:p>
          <a:p>
            <a:pPr lvl="1"/>
            <a:r>
              <a:rPr lang="en-US" sz="2400" dirty="0" smtClean="0"/>
              <a:t>Each individual is an open system with numerous subsystems.</a:t>
            </a:r>
          </a:p>
          <a:p>
            <a:pPr lvl="1"/>
            <a:r>
              <a:rPr lang="en-US" sz="2400" dirty="0" smtClean="0"/>
              <a:t>Each person is unique – determined genetically, environmentally, and experientially. </a:t>
            </a:r>
          </a:p>
          <a:p>
            <a:pPr marL="0" indent="0">
              <a:buNone/>
            </a:pPr>
            <a:r>
              <a:rPr lang="en-US" sz="2400" dirty="0" smtClean="0"/>
              <a:t>Human needs – required for a person’s well-being</a:t>
            </a:r>
          </a:p>
          <a:p>
            <a:pPr lvl="1"/>
            <a:r>
              <a:rPr lang="en-US" sz="2400" dirty="0" smtClean="0"/>
              <a:t>Maslow (1954) Motivation and Personality: Human behavior is motivated by intrinsic needs. He identified five level of needs.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075767"/>
          </a:xfrm>
        </p:spPr>
        <p:txBody>
          <a:bodyPr/>
          <a:lstStyle/>
          <a:p>
            <a:r>
              <a:rPr lang="en-US" dirty="0" smtClean="0"/>
              <a:t>Maslow’s Hierarchy of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 smtClean="0"/>
              <a:t>Physiologic needs – food, oxygen, rest, activity, shelter, and sexual expression</a:t>
            </a:r>
          </a:p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 smtClean="0"/>
              <a:t>Physical and psychological safety and security – reasonably predictable environment with which one has some familiarity and relative freedom from fear and chaos</a:t>
            </a:r>
          </a:p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 smtClean="0"/>
              <a:t>Love and belonging – close intimate relations, social relations, a place in the social structure    </a:t>
            </a:r>
          </a:p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 smtClean="0"/>
              <a:t>Self-esteem – need to feel self-worth, self-respect, and self-reliance</a:t>
            </a:r>
            <a:endParaRPr lang="en-US" dirty="0"/>
          </a:p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 smtClean="0"/>
              <a:t>Self actualization – realized maximum potential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9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8229599" cy="999567"/>
          </a:xfrm>
        </p:spPr>
        <p:txBody>
          <a:bodyPr>
            <a:noAutofit/>
          </a:bodyPr>
          <a:lstStyle/>
          <a:p>
            <a:r>
              <a:rPr lang="en-US" dirty="0" smtClean="0"/>
              <a:t>Assumptions About Maslow’s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754937" cy="41461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</a:t>
            </a:r>
            <a:r>
              <a:rPr lang="en-US" sz="2400" dirty="0"/>
              <a:t>needs must be at least partially satisfied before higher-order needs can become relevant to the individual.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ndividuals </a:t>
            </a:r>
            <a:r>
              <a:rPr lang="en-US" sz="2400" dirty="0"/>
              <a:t>meet their needs in different </a:t>
            </a:r>
            <a:r>
              <a:rPr lang="en-US" sz="2400" dirty="0" smtClean="0"/>
              <a:t>ways.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manner </a:t>
            </a:r>
            <a:r>
              <a:rPr lang="en-US" sz="2400" dirty="0" smtClean="0"/>
              <a:t>the </a:t>
            </a:r>
            <a:r>
              <a:rPr lang="en-US" sz="2400" dirty="0"/>
              <a:t>needs are </a:t>
            </a:r>
            <a:r>
              <a:rPr lang="en-US" sz="2400" dirty="0" smtClean="0"/>
              <a:t>met and the </a:t>
            </a:r>
            <a:r>
              <a:rPr lang="en-US" sz="2400" dirty="0"/>
              <a:t>extent </a:t>
            </a:r>
            <a:r>
              <a:rPr lang="en-US" sz="2400" dirty="0" smtClean="0"/>
              <a:t>by which these are considered needs vary </a:t>
            </a:r>
            <a:r>
              <a:rPr lang="en-US" sz="2400" dirty="0"/>
              <a:t>according to each individual. </a:t>
            </a:r>
            <a:endParaRPr lang="en-US" sz="2400" dirty="0" smtClean="0"/>
          </a:p>
          <a:p>
            <a:pPr lvl="1"/>
            <a:r>
              <a:rPr lang="en-US" sz="2400" dirty="0" smtClean="0"/>
              <a:t>Individualized </a:t>
            </a:r>
            <a:r>
              <a:rPr lang="en-US" sz="2400" dirty="0"/>
              <a:t>nursing care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Homeostasis </a:t>
            </a:r>
            <a:r>
              <a:rPr lang="en-US" sz="2400" dirty="0"/>
              <a:t>is a dynamic balance achieved by effectively functioning open </a:t>
            </a:r>
            <a:r>
              <a:rPr lang="en-US" sz="2400" dirty="0" smtClean="0"/>
              <a:t>systems.</a:t>
            </a:r>
          </a:p>
          <a:p>
            <a:pPr lvl="1"/>
            <a:r>
              <a:rPr lang="en-US" dirty="0" smtClean="0"/>
              <a:t>Homeostasis is attained </a:t>
            </a:r>
            <a:r>
              <a:rPr lang="en-US" dirty="0"/>
              <a:t>by coordinated responses </a:t>
            </a:r>
            <a:r>
              <a:rPr lang="en-US" dirty="0" smtClean="0"/>
              <a:t>of body/person </a:t>
            </a:r>
            <a:r>
              <a:rPr lang="en-US" dirty="0"/>
              <a:t>systems </a:t>
            </a:r>
            <a:endParaRPr lang="en-US" dirty="0" smtClean="0"/>
          </a:p>
          <a:p>
            <a:r>
              <a:rPr lang="en-US" sz="2400" dirty="0" smtClean="0"/>
              <a:t>Individuals</a:t>
            </a:r>
            <a:r>
              <a:rPr lang="en-US" sz="2400" dirty="0"/>
              <a:t>, as open systems, also endeavor to maintain balance between external and internal forces. </a:t>
            </a:r>
            <a:endParaRPr lang="en-US" sz="2400" dirty="0" smtClean="0"/>
          </a:p>
          <a:p>
            <a:pPr lvl="1"/>
            <a:r>
              <a:rPr lang="en-US" dirty="0" smtClean="0"/>
              <a:t>When balance </a:t>
            </a:r>
            <a:r>
              <a:rPr lang="en-US" dirty="0"/>
              <a:t>is achieved, the person is </a:t>
            </a:r>
            <a:r>
              <a:rPr lang="en-US" dirty="0" smtClean="0"/>
              <a:t>healthy or is </a:t>
            </a:r>
            <a:r>
              <a:rPr lang="en-US" dirty="0"/>
              <a:t>resistant to illness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no adaptation, </a:t>
            </a:r>
            <a:r>
              <a:rPr lang="en-US" dirty="0"/>
              <a:t>disequilibrium may </a:t>
            </a:r>
            <a:r>
              <a:rPr lang="en-US" dirty="0" smtClean="0"/>
              <a:t>occur leading to illness </a:t>
            </a:r>
            <a:r>
              <a:rPr lang="en-US" dirty="0"/>
              <a:t>or disease.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400" dirty="0"/>
              <a:t>Carl Rogers (1961) On becoming a Person</a:t>
            </a:r>
          </a:p>
          <a:p>
            <a:pPr lvl="1"/>
            <a:r>
              <a:rPr lang="en-US" sz="2200" dirty="0"/>
              <a:t>A person’s needs change as the person changes.</a:t>
            </a:r>
          </a:p>
          <a:p>
            <a:r>
              <a:rPr lang="en-US" sz="2400" dirty="0" smtClean="0"/>
              <a:t>Adaptation = response to change in health status</a:t>
            </a:r>
          </a:p>
          <a:p>
            <a:r>
              <a:rPr lang="en-US" sz="2400" dirty="0" smtClean="0"/>
              <a:t>E.g. person loses </a:t>
            </a:r>
            <a:r>
              <a:rPr lang="en-US" sz="2400" smtClean="0"/>
              <a:t>mobility obtains skill that 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dirty="0"/>
              <a:t>Fundamental Nursing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CONCEPT 2: Environment: The supra-system in which a person lives in.</a:t>
            </a:r>
          </a:p>
          <a:p>
            <a:pPr lvl="1"/>
            <a:r>
              <a:rPr lang="en-US" sz="2400" dirty="0"/>
              <a:t>The environment can either promote or interfere with homeostasis and well-being of individuals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Maslow’s hierarchy of needs, there is a dynamic interaction between a person’s </a:t>
            </a:r>
            <a:r>
              <a:rPr lang="en-US" sz="2400" dirty="0" smtClean="0"/>
              <a:t>needs (internal) and </a:t>
            </a:r>
            <a:r>
              <a:rPr lang="en-US" sz="2400" dirty="0"/>
              <a:t>the satisfaction of those </a:t>
            </a:r>
            <a:r>
              <a:rPr lang="en-US" sz="2400" dirty="0" smtClean="0"/>
              <a:t>needs (often environmentally determined).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79861" cy="42671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Family system </a:t>
            </a:r>
          </a:p>
          <a:p>
            <a:pPr lvl="1"/>
            <a:r>
              <a:rPr lang="en-US" sz="2400" dirty="0" smtClean="0"/>
              <a:t>Nuclear and extended family</a:t>
            </a:r>
          </a:p>
          <a:p>
            <a:pPr lvl="1"/>
            <a:r>
              <a:rPr lang="en-US" sz="2400" dirty="0" smtClean="0"/>
              <a:t>Trends in USA</a:t>
            </a:r>
          </a:p>
          <a:p>
            <a:r>
              <a:rPr lang="en-US" sz="2600" dirty="0" smtClean="0"/>
              <a:t>Cultural systems</a:t>
            </a:r>
          </a:p>
          <a:p>
            <a:r>
              <a:rPr lang="en-US" sz="2600" dirty="0"/>
              <a:t>Social systems:</a:t>
            </a:r>
          </a:p>
          <a:p>
            <a:pPr lvl="1"/>
            <a:r>
              <a:rPr lang="en-US" sz="2200" dirty="0" smtClean="0"/>
              <a:t>Communities</a:t>
            </a:r>
          </a:p>
          <a:p>
            <a:pPr lvl="1"/>
            <a:r>
              <a:rPr lang="en-US" sz="2200" dirty="0" smtClean="0"/>
              <a:t>States</a:t>
            </a:r>
          </a:p>
          <a:p>
            <a:pPr lvl="1"/>
            <a:r>
              <a:rPr lang="en-US" sz="2200" dirty="0" smtClean="0"/>
              <a:t>Nations</a:t>
            </a:r>
          </a:p>
          <a:p>
            <a:pPr lvl="1"/>
            <a:r>
              <a:rPr lang="en-US" sz="2200" dirty="0" smtClean="0"/>
              <a:t>Supra-national </a:t>
            </a:r>
          </a:p>
          <a:p>
            <a:pPr lvl="1"/>
            <a:r>
              <a:rPr lang="en-US" sz="2200" dirty="0" smtClean="0"/>
              <a:t>International</a:t>
            </a:r>
            <a:endParaRPr lang="en-US" sz="2200" dirty="0"/>
          </a:p>
          <a:p>
            <a:endParaRPr lang="en-US" sz="2600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4572000" cy="44195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Nurses’ potential impact on the environment/supra-system</a:t>
            </a:r>
          </a:p>
          <a:p>
            <a:pPr lvl="1"/>
            <a:r>
              <a:rPr lang="en-US" sz="2400" dirty="0"/>
              <a:t>Ecological health</a:t>
            </a:r>
          </a:p>
          <a:p>
            <a:pPr lvl="1"/>
            <a:r>
              <a:rPr lang="en-US" sz="2400" dirty="0"/>
              <a:t>Healthy work environments </a:t>
            </a:r>
          </a:p>
          <a:p>
            <a:pPr lvl="1"/>
            <a:r>
              <a:rPr lang="en-US" sz="2400" dirty="0"/>
              <a:t>WHO training modules including mercury poisoning </a:t>
            </a:r>
          </a:p>
          <a:p>
            <a:pPr lvl="1"/>
            <a:r>
              <a:rPr lang="en-US" sz="2400" dirty="0"/>
              <a:t>Health Care Without Harm to reduce hazardous waste</a:t>
            </a:r>
          </a:p>
          <a:p>
            <a:pPr lvl="1"/>
            <a:r>
              <a:rPr lang="en-US" sz="2400" dirty="0"/>
              <a:t>Luminary </a:t>
            </a:r>
            <a:r>
              <a:rPr lang="en-US" sz="2400" dirty="0" err="1"/>
              <a:t>Projec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76577"/>
              </p:ext>
            </p:extLst>
          </p:nvPr>
        </p:nvGraphicFramePr>
        <p:xfrm>
          <a:off x="304800" y="1752601"/>
          <a:ext cx="8382000" cy="5105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2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OCCUPATION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12700" marB="254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PROFESSION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12700" marB="254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Training may occur on the job.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Education takes place in a college or university.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Length of training varies.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Education is prolonged.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 is largely manual.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 involves mental creativity.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Decision making is guided largely by experience or by trial and error.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Decision making is based largely on science or theoretical constructs (evidence-based practice).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Values, beliefs, and ethics are not prominent features of preparation.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Values, beliefs, and ethics are an integral part of preparation.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Commitment and personal identification vary.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Commitment and personal identification are strong.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Workers are supervised.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Workers are autonomous.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People often change jobs.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People are unlikely to change professions.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Material reward is main motivation.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Commitment transcends material reward.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Accountability rests primarily with employer.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Accountability rests with individual.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0"/>
            <a:r>
              <a:rPr lang="en-US" altLang="en-US" sz="4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Occupation vs. Profession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>
            <a:noAutofit/>
          </a:bodyPr>
          <a:lstStyle/>
          <a:p>
            <a:r>
              <a:rPr lang="en-US" dirty="0"/>
              <a:t>Fundamental Nursing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CONCEPT 3: Health as  a  continuum</a:t>
            </a:r>
          </a:p>
          <a:p>
            <a:r>
              <a:rPr lang="en-US" sz="2400" dirty="0" smtClean="0"/>
              <a:t>Definition</a:t>
            </a:r>
            <a:r>
              <a:rPr lang="en-US" sz="2400" dirty="0"/>
              <a:t> </a:t>
            </a:r>
            <a:r>
              <a:rPr lang="en-US" sz="2400" dirty="0" smtClean="0"/>
              <a:t>vary</a:t>
            </a:r>
          </a:p>
          <a:p>
            <a:pPr lvl="1"/>
            <a:r>
              <a:rPr lang="en-US" b="1" dirty="0" smtClean="0"/>
              <a:t>WHO definition</a:t>
            </a:r>
          </a:p>
          <a:p>
            <a:r>
              <a:rPr lang="en-US" sz="2400" dirty="0"/>
              <a:t>Health beliefs </a:t>
            </a:r>
            <a:r>
              <a:rPr lang="en-US" sz="2400" dirty="0" smtClean="0"/>
              <a:t>models:</a:t>
            </a:r>
          </a:p>
          <a:p>
            <a:pPr lvl="1"/>
            <a:r>
              <a:rPr lang="en-US" sz="2400" dirty="0" err="1"/>
              <a:t>Rosenstock’s</a:t>
            </a:r>
            <a:r>
              <a:rPr lang="en-US" sz="2400" dirty="0"/>
              <a:t> Health Beliefs </a:t>
            </a:r>
            <a:r>
              <a:rPr lang="en-US" sz="2400" dirty="0" smtClean="0"/>
              <a:t>Model</a:t>
            </a:r>
          </a:p>
          <a:p>
            <a:pPr lvl="2"/>
            <a:r>
              <a:rPr lang="en-US" sz="2200" i="1" dirty="0" smtClean="0"/>
              <a:t>E.g. perception of vulnerability will motivate health behavior</a:t>
            </a:r>
            <a:endParaRPr lang="en-US" sz="2200" i="1" dirty="0"/>
          </a:p>
          <a:p>
            <a:pPr lvl="1"/>
            <a:r>
              <a:rPr lang="en-US" sz="2400" dirty="0" smtClean="0"/>
              <a:t>Bandura’s Theory of Self-efficacy</a:t>
            </a:r>
          </a:p>
          <a:p>
            <a:pPr lvl="2"/>
            <a:r>
              <a:rPr lang="en-US" sz="2200" i="1" dirty="0" smtClean="0"/>
              <a:t>E.g. belief that one has ability to change health acts as a motivator</a:t>
            </a:r>
            <a:endParaRPr lang="en-US" sz="2200" i="1" dirty="0"/>
          </a:p>
          <a:p>
            <a:r>
              <a:rPr lang="en-US" sz="2400" dirty="0"/>
              <a:t>Locus of control </a:t>
            </a:r>
            <a:r>
              <a:rPr lang="en-US" sz="2400" dirty="0" smtClean="0"/>
              <a:t>:</a:t>
            </a:r>
            <a:r>
              <a:rPr lang="en-US" sz="2400" dirty="0"/>
              <a:t> </a:t>
            </a:r>
            <a:r>
              <a:rPr lang="en-US" sz="2200" dirty="0" smtClean="0"/>
              <a:t>Internal vs. external </a:t>
            </a:r>
            <a:r>
              <a:rPr lang="en-US" sz="2200" dirty="0"/>
              <a:t>locus of </a:t>
            </a:r>
            <a:r>
              <a:rPr lang="en-US" sz="2200" dirty="0" smtClean="0"/>
              <a:t>control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>
            <a:noAutofit/>
          </a:bodyPr>
          <a:lstStyle/>
          <a:p>
            <a:r>
              <a:rPr lang="en-US" dirty="0" smtClean="0"/>
              <a:t>Health as a Continuum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662" r="-1662"/>
          <a:stretch>
            <a:fillRect/>
          </a:stretch>
        </p:blipFill>
        <p:spPr>
          <a:xfrm>
            <a:off x="457200" y="1828800"/>
            <a:ext cx="8229600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33"/>
            <a:ext cx="8153400" cy="923367"/>
          </a:xfrm>
        </p:spPr>
        <p:txBody>
          <a:bodyPr>
            <a:noAutofit/>
          </a:bodyPr>
          <a:lstStyle/>
          <a:p>
            <a:r>
              <a:rPr lang="en-US" dirty="0" smtClean="0"/>
              <a:t>Nursing: Forming the Meaningful Whole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10599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Holistic nursing care nourishes the whole </a:t>
            </a:r>
            <a:r>
              <a:rPr lang="en-US" dirty="0" smtClean="0"/>
              <a:t>person – the </a:t>
            </a:r>
            <a:r>
              <a:rPr lang="en-US" dirty="0"/>
              <a:t>body, mind, and spirit</a:t>
            </a:r>
            <a:r>
              <a:rPr lang="en-US" dirty="0" smtClean="0"/>
              <a:t>.</a:t>
            </a:r>
          </a:p>
          <a:p>
            <a:pPr marL="349250" lvl="1" indent="0">
              <a:buNone/>
            </a:pPr>
            <a:r>
              <a:rPr lang="en-US" dirty="0" smtClean="0"/>
              <a:t>Eight factors contribute to holistic approach to nursing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 smtClean="0"/>
              <a:t>Nursing </a:t>
            </a:r>
            <a:r>
              <a:rPr lang="en-US" dirty="0"/>
              <a:t>is </a:t>
            </a:r>
            <a:r>
              <a:rPr lang="en-US" dirty="0" smtClean="0"/>
              <a:t>an </a:t>
            </a:r>
            <a:r>
              <a:rPr lang="en-US" dirty="0"/>
              <a:t>open system 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 smtClean="0"/>
              <a:t>Nursing </a:t>
            </a:r>
            <a:r>
              <a:rPr lang="en-US" dirty="0"/>
              <a:t>is the provision of health care services 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 smtClean="0"/>
              <a:t>Nursing </a:t>
            </a:r>
            <a:r>
              <a:rPr lang="en-US" dirty="0"/>
              <a:t>involves collaborating with patients and their families </a:t>
            </a:r>
            <a:endParaRPr lang="en-US" dirty="0" smtClean="0"/>
          </a:p>
          <a:p>
            <a:pPr marL="863600" lvl="1" indent="-349250">
              <a:buFont typeface="+mj-lt"/>
              <a:buAutoNum type="arabicPeriod"/>
            </a:pPr>
            <a:r>
              <a:rPr lang="en-US" dirty="0" smtClean="0"/>
              <a:t>Nursing </a:t>
            </a:r>
            <a:r>
              <a:rPr lang="en-US" dirty="0"/>
              <a:t>is integrally involved with people </a:t>
            </a:r>
            <a:endParaRPr lang="en-US" dirty="0" smtClean="0"/>
          </a:p>
          <a:p>
            <a:pPr marL="863600" lvl="1" indent="-349250">
              <a:buFont typeface="+mj-lt"/>
              <a:buAutoNum type="arabicPeriod"/>
            </a:pPr>
            <a:r>
              <a:rPr lang="en-US" dirty="0" smtClean="0"/>
              <a:t>Nursing </a:t>
            </a:r>
            <a:r>
              <a:rPr lang="en-US" dirty="0"/>
              <a:t>care is provided regardless of diagnosis, individual differences, age, beliefs, gender, sexual orientation, or other factors. </a:t>
            </a:r>
            <a:endParaRPr lang="en-US" dirty="0" smtClean="0"/>
          </a:p>
          <a:p>
            <a:pPr marL="863600" lvl="1" indent="-349250">
              <a:buFont typeface="+mj-lt"/>
              <a:buAutoNum type="arabicPeriod"/>
            </a:pPr>
            <a:r>
              <a:rPr lang="en-US" dirty="0" smtClean="0"/>
              <a:t>Nurses </a:t>
            </a:r>
            <a:r>
              <a:rPr lang="en-US" dirty="0"/>
              <a:t>require advanced knowledge and </a:t>
            </a:r>
            <a:r>
              <a:rPr lang="en-US" dirty="0" smtClean="0"/>
              <a:t>skills</a:t>
            </a:r>
            <a:endParaRPr lang="en-US" dirty="0"/>
          </a:p>
          <a:p>
            <a:pPr marL="863600" lvl="1" indent="-349250">
              <a:buFont typeface="+mj-lt"/>
              <a:buAutoNum type="arabicPeriod"/>
            </a:pPr>
            <a:r>
              <a:rPr lang="en-US" dirty="0" smtClean="0"/>
              <a:t>Nursing </a:t>
            </a:r>
            <a:r>
              <a:rPr lang="en-US" dirty="0"/>
              <a:t>requires concern, compassion, respect, and warmth, as well as comprehensive, individualized planning of care, to facilitate patients’ growth toward wellness.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 smtClean="0"/>
              <a:t>Nursing </a:t>
            </a:r>
            <a:r>
              <a:rPr lang="en-US" dirty="0"/>
              <a:t>links theory and research 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Eight Characteristics </a:t>
            </a:r>
            <a:r>
              <a:rPr lang="en-US" sz="3600" dirty="0"/>
              <a:t>of a </a:t>
            </a:r>
            <a:r>
              <a:rPr lang="en-US" sz="3600" dirty="0" smtClean="0"/>
              <a:t>Profession </a:t>
            </a:r>
            <a:r>
              <a:rPr lang="en-US" sz="2400" dirty="0" smtClean="0"/>
              <a:t>(Kelly, 1981)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1. The </a:t>
            </a:r>
            <a:r>
              <a:rPr lang="en-US" sz="2400" dirty="0"/>
              <a:t>services provided are vital to humanity and the welfare of society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dirty="0" smtClean="0"/>
              <a:t>Caring is the core of professional nursing through which nurses intervene for their patients.</a:t>
            </a:r>
          </a:p>
          <a:p>
            <a:pPr lvl="1"/>
            <a:r>
              <a:rPr lang="en-US" sz="2200" b="1" dirty="0" smtClean="0"/>
              <a:t>How </a:t>
            </a:r>
            <a:r>
              <a:rPr lang="en-US" sz="2200" b="1" dirty="0"/>
              <a:t>do nurses demonstrate caring in highly technologically advance healthcare environment</a:t>
            </a:r>
            <a:r>
              <a:rPr lang="en-US" sz="2200" b="1" dirty="0" smtClean="0"/>
              <a:t>?</a:t>
            </a:r>
            <a:r>
              <a:rPr lang="en-US" sz="2200" dirty="0" smtClean="0"/>
              <a:t> </a:t>
            </a:r>
          </a:p>
          <a:p>
            <a:pPr lvl="2"/>
            <a:r>
              <a:rPr lang="en-US" dirty="0" smtClean="0"/>
              <a:t>Nurses MUST focus on maintaining human aspects of caring</a:t>
            </a:r>
          </a:p>
          <a:p>
            <a:pPr marL="0" indent="0">
              <a:buNone/>
            </a:pPr>
            <a:r>
              <a:rPr lang="en-US" sz="2400" dirty="0"/>
              <a:t>2. There is a </a:t>
            </a:r>
            <a:r>
              <a:rPr lang="en-US" sz="2400" dirty="0" smtClean="0"/>
              <a:t>specialized </a:t>
            </a:r>
            <a:r>
              <a:rPr lang="en-US" sz="2400" dirty="0"/>
              <a:t>body of knowledge that is continually enlarged through research.</a:t>
            </a:r>
          </a:p>
          <a:p>
            <a:pPr lvl="1"/>
            <a:r>
              <a:rPr lang="en-US" sz="2200" dirty="0"/>
              <a:t>Research nursing </a:t>
            </a:r>
            <a:r>
              <a:rPr lang="en-US" sz="2200" dirty="0" smtClean="0"/>
              <a:t>degrees</a:t>
            </a:r>
            <a:endParaRPr lang="en-US" sz="2200" dirty="0"/>
          </a:p>
          <a:p>
            <a:pPr lvl="1"/>
            <a:r>
              <a:rPr lang="en-US" sz="2200" dirty="0"/>
              <a:t>Nursing relies on theory and research as a basis for practice. </a:t>
            </a:r>
          </a:p>
          <a:p>
            <a:pPr lvl="2"/>
            <a:r>
              <a:rPr lang="en-US" sz="2200" dirty="0"/>
              <a:t>Example: Evidence-based practice  </a:t>
            </a:r>
          </a:p>
          <a:p>
            <a:pPr lvl="1"/>
            <a:endParaRPr lang="en-US" sz="22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88288" cy="1066800"/>
          </a:xfrm>
        </p:spPr>
        <p:txBody>
          <a:bodyPr>
            <a:normAutofit/>
          </a:bodyPr>
          <a:lstStyle/>
          <a:p>
            <a:r>
              <a:rPr lang="en-US" sz="4000" dirty="0"/>
              <a:t>Eight 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400" dirty="0" smtClean="0"/>
              <a:t>The </a:t>
            </a:r>
            <a:r>
              <a:rPr lang="en-US" sz="2400" dirty="0"/>
              <a:t>services involve intellectual activities; individual responsibility </a:t>
            </a:r>
            <a:r>
              <a:rPr lang="en-US" sz="2400" b="1" dirty="0"/>
              <a:t>(accountability)</a:t>
            </a:r>
            <a:r>
              <a:rPr lang="en-US" sz="2400" dirty="0"/>
              <a:t> is a strong feature.</a:t>
            </a:r>
          </a:p>
          <a:p>
            <a:pPr lvl="1"/>
            <a:r>
              <a:rPr lang="en-US" sz="2200" dirty="0" smtClean="0"/>
              <a:t>Critical and creative thinking serves as basis for providing nursing care.  Example: Nursing process</a:t>
            </a:r>
          </a:p>
          <a:p>
            <a:pPr lvl="1"/>
            <a:r>
              <a:rPr lang="en-US" sz="2200" dirty="0" smtClean="0"/>
              <a:t>ANA definition of accountability</a:t>
            </a:r>
          </a:p>
          <a:p>
            <a:pPr marL="0" indent="0">
              <a:buNone/>
            </a:pPr>
            <a:r>
              <a:rPr lang="en-US" sz="2400" dirty="0"/>
              <a:t>4.Practitioners are educated in institutions of higher learning.</a:t>
            </a:r>
            <a:endParaRPr lang="en-US" sz="2000" dirty="0"/>
          </a:p>
          <a:p>
            <a:pPr lvl="1"/>
            <a:r>
              <a:rPr lang="en-US" sz="2200" dirty="0"/>
              <a:t>1909: University of Minnesota – first university-based </a:t>
            </a:r>
            <a:r>
              <a:rPr lang="en-US" sz="2200" dirty="0" smtClean="0"/>
              <a:t>nursing degree</a:t>
            </a:r>
            <a:endParaRPr lang="en-US" sz="2200" dirty="0"/>
          </a:p>
          <a:p>
            <a:pPr lvl="1"/>
            <a:r>
              <a:rPr lang="en-US" sz="2200" dirty="0"/>
              <a:t>1923: Yale – first university based School of Nursing </a:t>
            </a:r>
          </a:p>
          <a:p>
            <a:pPr lvl="1"/>
            <a:r>
              <a:rPr lang="en-US" sz="2200" dirty="0"/>
              <a:t>1965: ANA Position Paper – All nursing education should take place in institutions of higher education. </a:t>
            </a:r>
          </a:p>
          <a:p>
            <a:pPr lvl="1"/>
            <a:r>
              <a:rPr lang="en-US" sz="2200" b="1" dirty="0"/>
              <a:t>Debate: Entry level into Practice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33"/>
            <a:ext cx="7905751" cy="999567"/>
          </a:xfrm>
        </p:spPr>
        <p:txBody>
          <a:bodyPr>
            <a:normAutofit/>
          </a:bodyPr>
          <a:lstStyle/>
          <a:p>
            <a:r>
              <a:rPr lang="en-US" sz="4000" dirty="0"/>
              <a:t>Eight 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8229600" cy="445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5. </a:t>
            </a:r>
            <a:r>
              <a:rPr lang="en-US" sz="2600" dirty="0" smtClean="0"/>
              <a:t>Practitioners </a:t>
            </a:r>
            <a:r>
              <a:rPr lang="en-US" sz="2600" dirty="0"/>
              <a:t>are relatively independent and control their own policies and activities </a:t>
            </a:r>
            <a:r>
              <a:rPr lang="en-US" sz="2600" b="1" dirty="0"/>
              <a:t>(autonomy</a:t>
            </a:r>
            <a:r>
              <a:rPr lang="en-US" sz="2600" b="1" dirty="0" smtClean="0"/>
              <a:t>).</a:t>
            </a:r>
          </a:p>
          <a:p>
            <a:pPr lvl="1"/>
            <a:r>
              <a:rPr lang="en-US" sz="2400" dirty="0"/>
              <a:t>Autonomy </a:t>
            </a:r>
            <a:r>
              <a:rPr lang="en-US" sz="2400" dirty="0" smtClean="0">
                <a:latin typeface="Calibri"/>
              </a:rPr>
              <a:t>–</a:t>
            </a:r>
            <a:r>
              <a:rPr lang="en-US" sz="2400" dirty="0" smtClean="0"/>
              <a:t> control </a:t>
            </a:r>
            <a:r>
              <a:rPr lang="en-US" sz="2400" dirty="0"/>
              <a:t>over one’s practice. </a:t>
            </a:r>
            <a:endParaRPr lang="en-US" sz="2400" dirty="0" smtClean="0"/>
          </a:p>
          <a:p>
            <a:pPr lvl="1"/>
            <a:r>
              <a:rPr lang="en-US" sz="2400" dirty="0" smtClean="0"/>
              <a:t>Licensure and autonomous practice</a:t>
            </a:r>
          </a:p>
          <a:p>
            <a:pPr lvl="1"/>
            <a:r>
              <a:rPr lang="en-US" sz="2400" dirty="0" smtClean="0"/>
              <a:t>“Doctor’s orders” connotation</a:t>
            </a:r>
          </a:p>
          <a:p>
            <a:pPr marL="0" indent="0">
              <a:buNone/>
            </a:pPr>
            <a:r>
              <a:rPr lang="en-US" sz="2600" dirty="0"/>
              <a:t>6. Practitioners are motivated by service </a:t>
            </a:r>
            <a:r>
              <a:rPr lang="en-US" sz="2600" b="1" dirty="0"/>
              <a:t>(altruism)</a:t>
            </a:r>
            <a:r>
              <a:rPr lang="en-US" sz="2600" dirty="0"/>
              <a:t> and consider their work an important component of their lives.</a:t>
            </a:r>
          </a:p>
          <a:p>
            <a:pPr lvl="1"/>
            <a:r>
              <a:rPr lang="en-US" sz="2400" dirty="0"/>
              <a:t>Altruism – ideal of service to others</a:t>
            </a:r>
          </a:p>
          <a:p>
            <a:pPr lvl="1"/>
            <a:endParaRPr lang="en-US" sz="26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999567"/>
          </a:xfrm>
        </p:spPr>
        <p:txBody>
          <a:bodyPr>
            <a:normAutofit/>
          </a:bodyPr>
          <a:lstStyle/>
          <a:p>
            <a:r>
              <a:rPr lang="en-US" sz="3600" dirty="0"/>
              <a:t>Eight 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49824"/>
            <a:ext cx="8153400" cy="4450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7. There </a:t>
            </a:r>
            <a:r>
              <a:rPr lang="en-US" sz="2800" dirty="0"/>
              <a:t>is a code of ethics to guide the decisions and conduct of practitioners.</a:t>
            </a:r>
          </a:p>
          <a:p>
            <a:pPr lvl="1"/>
            <a:r>
              <a:rPr lang="en-US" sz="2400" dirty="0"/>
              <a:t>1893: Nightingale Pledge </a:t>
            </a:r>
          </a:p>
          <a:p>
            <a:pPr lvl="1"/>
            <a:r>
              <a:rPr lang="en-US" sz="2400" dirty="0" smtClean="0"/>
              <a:t>ICN and ANA established a Code of Ethics </a:t>
            </a:r>
          </a:p>
          <a:p>
            <a:pPr marL="0" indent="0">
              <a:buNone/>
            </a:pPr>
            <a:r>
              <a:rPr lang="en-US" sz="2800" dirty="0"/>
              <a:t>8.There is an organization </a:t>
            </a:r>
            <a:r>
              <a:rPr lang="en-US" sz="2800" b="1" dirty="0"/>
              <a:t>(association)</a:t>
            </a:r>
            <a:r>
              <a:rPr lang="en-US" sz="2800" dirty="0"/>
              <a:t> that encourages and supports high standards of practice.</a:t>
            </a:r>
          </a:p>
          <a:p>
            <a:r>
              <a:rPr lang="en-US" sz="2600" dirty="0"/>
              <a:t>American Nurses Association (ANA) – official voice of nursing </a:t>
            </a:r>
          </a:p>
          <a:p>
            <a:pPr lvl="1"/>
            <a:r>
              <a:rPr lang="en-US" sz="2400" dirty="0" smtClean="0"/>
              <a:t>Relatively </a:t>
            </a:r>
            <a:r>
              <a:rPr lang="en-US" sz="2400" dirty="0"/>
              <a:t>low percentage of nurses who belong to ANA and the constituent state nurses association</a:t>
            </a:r>
          </a:p>
          <a:p>
            <a:pPr lvl="1"/>
            <a:r>
              <a:rPr lang="en-US" sz="2400" dirty="0"/>
              <a:t>A significant political influence is unrealized for the </a:t>
            </a:r>
            <a:r>
              <a:rPr lang="en-US" sz="2400" dirty="0" smtClean="0"/>
              <a:t>profession.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5833"/>
            <a:ext cx="7981951" cy="847167"/>
          </a:xfrm>
        </p:spPr>
        <p:txBody>
          <a:bodyPr>
            <a:noAutofit/>
          </a:bodyPr>
          <a:lstStyle/>
          <a:p>
            <a:r>
              <a:rPr lang="en-US" dirty="0" smtClean="0"/>
              <a:t>Barriers to Professionalism in Nursing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799" cy="49530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Varying levels of education for entry into practice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a standardized requirement for a minimum of a BSN, and preferably </a:t>
            </a:r>
            <a:r>
              <a:rPr lang="en-US" dirty="0" smtClean="0"/>
              <a:t>MSN (</a:t>
            </a:r>
            <a:r>
              <a:rPr lang="en-US" dirty="0"/>
              <a:t>David, 2000</a:t>
            </a:r>
            <a:r>
              <a:rPr lang="en-US" dirty="0" smtClean="0"/>
              <a:t>)</a:t>
            </a:r>
          </a:p>
          <a:p>
            <a:r>
              <a:rPr lang="en-US" sz="2400" dirty="0" smtClean="0"/>
              <a:t>Gender issues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Historic influences</a:t>
            </a:r>
          </a:p>
          <a:p>
            <a:pPr lvl="1"/>
            <a:r>
              <a:rPr lang="en-US" dirty="0" smtClean="0"/>
              <a:t>Religious </a:t>
            </a:r>
            <a:r>
              <a:rPr lang="en-US" dirty="0"/>
              <a:t>and military background and obedience</a:t>
            </a:r>
          </a:p>
          <a:p>
            <a:r>
              <a:rPr lang="en-US" sz="2400" dirty="0"/>
              <a:t>External conflicts </a:t>
            </a:r>
          </a:p>
          <a:p>
            <a:pPr lvl="1"/>
            <a:r>
              <a:rPr lang="en-US" dirty="0"/>
              <a:t>Tension between medicine and nursing</a:t>
            </a:r>
          </a:p>
          <a:p>
            <a:r>
              <a:rPr lang="en-US" sz="2400" dirty="0" smtClean="0"/>
              <a:t>Internal </a:t>
            </a:r>
            <a:r>
              <a:rPr lang="en-US" sz="2400" dirty="0"/>
              <a:t>conflicts </a:t>
            </a:r>
            <a:endParaRPr lang="en-US" sz="2400" dirty="0" smtClean="0"/>
          </a:p>
          <a:p>
            <a:pPr lvl="1"/>
            <a:r>
              <a:rPr lang="en-US" dirty="0" smtClean="0"/>
              <a:t>Fragmented </a:t>
            </a:r>
            <a:r>
              <a:rPr lang="en-US" dirty="0"/>
              <a:t>power and influence in professional nursing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 smtClean="0"/>
              <a:t>Types of RN Education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56061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Pre-licensure programs (entry to practice): </a:t>
            </a:r>
          </a:p>
          <a:p>
            <a:r>
              <a:rPr lang="en-US" dirty="0" smtClean="0"/>
              <a:t>Diploma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BSN</a:t>
            </a:r>
          </a:p>
          <a:p>
            <a:r>
              <a:rPr lang="en-US" dirty="0" smtClean="0"/>
              <a:t>Graduate pre-licensure programs (ELMS, ELDNP)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5350" y="1981200"/>
            <a:ext cx="3905249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Post-licensure programs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dirty="0"/>
              <a:t>RN to </a:t>
            </a:r>
            <a:r>
              <a:rPr lang="en-US" dirty="0" smtClean="0"/>
              <a:t>BSN</a:t>
            </a:r>
            <a:endParaRPr lang="en-US" dirty="0"/>
          </a:p>
          <a:p>
            <a:r>
              <a:rPr lang="en-US" dirty="0"/>
              <a:t>Advance practice programs:</a:t>
            </a:r>
          </a:p>
          <a:p>
            <a:r>
              <a:rPr lang="en-US" dirty="0"/>
              <a:t>MSN</a:t>
            </a:r>
          </a:p>
          <a:p>
            <a:r>
              <a:rPr lang="en-US" dirty="0"/>
              <a:t>DNP</a:t>
            </a:r>
          </a:p>
          <a:p>
            <a:r>
              <a:rPr lang="en-US" dirty="0"/>
              <a:t>Research degrees </a:t>
            </a:r>
            <a:r>
              <a:rPr lang="en-US" dirty="0" smtClean="0"/>
              <a:t>(doctoral degrees such as PhD</a:t>
            </a:r>
            <a:r>
              <a:rPr lang="en-US" dirty="0"/>
              <a:t>, DSc)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980</TotalTime>
  <Words>2072</Words>
  <Application>Microsoft Office PowerPoint</Application>
  <PresentationFormat>On-screen Show (4:3)</PresentationFormat>
  <Paragraphs>303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Corbel</vt:lpstr>
      <vt:lpstr>Times New Roman</vt:lpstr>
      <vt:lpstr>Wingdings 2</vt:lpstr>
      <vt:lpstr>Pixel</vt:lpstr>
      <vt:lpstr>Professionalism and Education / Conceptual and Philosophical Basis of Nursing</vt:lpstr>
      <vt:lpstr>PowerPoint Presentation</vt:lpstr>
      <vt:lpstr>Occupation vs. Profession</vt:lpstr>
      <vt:lpstr>Eight Characteristics of a Profession (Kelly, 1981) </vt:lpstr>
      <vt:lpstr>Eight Characteristics of a Profession</vt:lpstr>
      <vt:lpstr>Eight Characteristics of a Profession</vt:lpstr>
      <vt:lpstr>Eight Characteristics of a Profession</vt:lpstr>
      <vt:lpstr>Barriers to Professionalism in Nursing</vt:lpstr>
      <vt:lpstr>Types of RN Education Programs</vt:lpstr>
      <vt:lpstr>Diploma Nursing Programs</vt:lpstr>
      <vt:lpstr>Baccalaureate Programs </vt:lpstr>
      <vt:lpstr>Associate Degree Programs </vt:lpstr>
      <vt:lpstr>Articulated Programs</vt:lpstr>
      <vt:lpstr>RN to BSN and Graduate Entry Programs</vt:lpstr>
      <vt:lpstr>Accreditation: Ensuring Quality Education</vt:lpstr>
      <vt:lpstr>Advance Practice Degrees: MSN</vt:lpstr>
      <vt:lpstr>Advance Practice Degrees: Doctorate</vt:lpstr>
      <vt:lpstr>Conceptual and Philosophical Basis of Nursing</vt:lpstr>
      <vt:lpstr>Systems Theory</vt:lpstr>
      <vt:lpstr>Types of Systems </vt:lpstr>
      <vt:lpstr>Characteristics of Systems </vt:lpstr>
      <vt:lpstr>Key Concepts about Systems</vt:lpstr>
      <vt:lpstr>Fundamental Nursing Concepts</vt:lpstr>
      <vt:lpstr>Maslow’s Hierarchy of Needs</vt:lpstr>
      <vt:lpstr>PowerPoint Presentation</vt:lpstr>
      <vt:lpstr>Assumptions About Maslow’s Hierarchy</vt:lpstr>
      <vt:lpstr>Homeostasis</vt:lpstr>
      <vt:lpstr>Fundamental Nursing Concepts</vt:lpstr>
      <vt:lpstr>Environmental Systems</vt:lpstr>
      <vt:lpstr>Fundamental Nursing Concepts</vt:lpstr>
      <vt:lpstr>Health as a Continuum</vt:lpstr>
      <vt:lpstr>Nursing: Forming the Meaningful Whole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lmanalo</dc:creator>
  <cp:lastModifiedBy>De Anza Community College</cp:lastModifiedBy>
  <cp:revision>113</cp:revision>
  <dcterms:created xsi:type="dcterms:W3CDTF">2015-11-16T20:13:59Z</dcterms:created>
  <dcterms:modified xsi:type="dcterms:W3CDTF">2019-06-11T16:26:43Z</dcterms:modified>
</cp:coreProperties>
</file>