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6" d="100"/>
          <a:sy n="76" d="100"/>
        </p:scale>
        <p:origin x="366" y="9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2EC12-A609-4BB3-90A6-1E3357E439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3E227DB-F3BD-4B9E-BE28-62BD1B3122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639B9AC-C12F-432C-BBF7-7C4E7BFB2E77}"/>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5" name="Footer Placeholder 4">
            <a:extLst>
              <a:ext uri="{FF2B5EF4-FFF2-40B4-BE49-F238E27FC236}">
                <a16:creationId xmlns:a16="http://schemas.microsoft.com/office/drawing/2014/main" id="{06DC8BA1-C023-4918-8D24-A114D606D5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12D90D-70A0-487B-B16F-12851E3E66C0}"/>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3917686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E49E4-436A-4C5C-9703-606D0D1BD9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EACFEBC-0A80-4816-9B2C-7C07566438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2F3A14-964F-44D4-BC7F-402C83AF63C0}"/>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5" name="Footer Placeholder 4">
            <a:extLst>
              <a:ext uri="{FF2B5EF4-FFF2-40B4-BE49-F238E27FC236}">
                <a16:creationId xmlns:a16="http://schemas.microsoft.com/office/drawing/2014/main" id="{54C579CA-4189-4A83-943D-EA59E7AB74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735DA4-956C-412B-8DF2-F07C7FF92867}"/>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3550584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880C68-70F5-424C-8100-1C4EE624DB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A3655B2-A49C-4B47-8876-D8A8BF7CEE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0D4DA2-96B6-42C1-8C64-A6EB41FCED5E}"/>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5" name="Footer Placeholder 4">
            <a:extLst>
              <a:ext uri="{FF2B5EF4-FFF2-40B4-BE49-F238E27FC236}">
                <a16:creationId xmlns:a16="http://schemas.microsoft.com/office/drawing/2014/main" id="{5A75F387-629E-45B3-84E6-6A0E91BA9E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226C9E-16D2-40DA-9B19-F14635A6F48A}"/>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2784091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74877-B38B-4D6B-B7C6-C69A78EE6F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31D519-C476-43DA-9674-F88D8D2E54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893305-59D7-43A6-A598-FA8D2DB8A1E4}"/>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5" name="Footer Placeholder 4">
            <a:extLst>
              <a:ext uri="{FF2B5EF4-FFF2-40B4-BE49-F238E27FC236}">
                <a16:creationId xmlns:a16="http://schemas.microsoft.com/office/drawing/2014/main" id="{6F1053C7-F552-4EB4-B721-173964982F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2A578-3068-4720-B2F2-0757F0BB77BE}"/>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1434891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C1874-6C76-4DC5-AE21-883F7E53F3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B9B98B-9BAC-4F63-8EA9-C9ECD61CF3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F39335-4EA6-412D-9468-040FACB4C3CE}"/>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5" name="Footer Placeholder 4">
            <a:extLst>
              <a:ext uri="{FF2B5EF4-FFF2-40B4-BE49-F238E27FC236}">
                <a16:creationId xmlns:a16="http://schemas.microsoft.com/office/drawing/2014/main" id="{0121AA1A-3876-43B0-9724-7B196430B6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73946-7ED5-4B2B-B3B5-3EDAABF2A750}"/>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3296697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AA8F8-10FF-4CD4-ACFE-5C990514DA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9EBFA4-598C-42C4-80B8-EBFE802291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E70CEE-AF85-4E2F-A2C9-6529F29E76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87E17F-859E-4DC5-BB2F-3C0DF98D7573}"/>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6" name="Footer Placeholder 5">
            <a:extLst>
              <a:ext uri="{FF2B5EF4-FFF2-40B4-BE49-F238E27FC236}">
                <a16:creationId xmlns:a16="http://schemas.microsoft.com/office/drawing/2014/main" id="{728D8AF8-BB10-4FA2-B471-7389F130A1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7578C2-2AA8-4F90-A285-BE13AB4AFAEA}"/>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394628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A4FC4-C9BF-4E37-88D8-657FE6ABCB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0609CC-BB47-443E-9D13-6BD25F8F15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19E995-5351-45D4-9A34-1BEABD68D6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85259B-9B8F-41C5-860E-7BCFB1A174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8B4F2C-85E9-46D6-87C2-F058FF3D24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DD6B59-5338-4893-B4F5-9EF7C6EA440E}"/>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8" name="Footer Placeholder 7">
            <a:extLst>
              <a:ext uri="{FF2B5EF4-FFF2-40B4-BE49-F238E27FC236}">
                <a16:creationId xmlns:a16="http://schemas.microsoft.com/office/drawing/2014/main" id="{0210AD2A-F72C-4504-BE3A-FB22DCCAA3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4242BC-5FD9-4C03-8EFA-9FCCC7EF6A94}"/>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76403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85B6B-27FF-4830-BAA7-84A11E5645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C6C2A4-4DE9-4835-B59C-0F501CFC3647}"/>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4" name="Footer Placeholder 3">
            <a:extLst>
              <a:ext uri="{FF2B5EF4-FFF2-40B4-BE49-F238E27FC236}">
                <a16:creationId xmlns:a16="http://schemas.microsoft.com/office/drawing/2014/main" id="{44BAC3C6-4930-4257-9721-B0B9D2A86A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EFB0182-8572-4735-9F4F-E819A21151AB}"/>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3916958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A66045-5C1F-4CD3-B57B-C996FA02F66D}"/>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3" name="Footer Placeholder 2">
            <a:extLst>
              <a:ext uri="{FF2B5EF4-FFF2-40B4-BE49-F238E27FC236}">
                <a16:creationId xmlns:a16="http://schemas.microsoft.com/office/drawing/2014/main" id="{117FC556-61E6-4AD6-A079-663BBCB0FA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C6A06E-9036-49EB-AF9C-CF962A67CA4C}"/>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1294334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C3886-8DB7-43B1-81F2-CE26A7F0D4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B7B2A3-8C71-4551-987F-EBC83DCE1E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2FB6F8-1AC0-461F-8D0F-6AD41EE069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E0284A-A867-4939-9637-39E4CCC1D84A}"/>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6" name="Footer Placeholder 5">
            <a:extLst>
              <a:ext uri="{FF2B5EF4-FFF2-40B4-BE49-F238E27FC236}">
                <a16:creationId xmlns:a16="http://schemas.microsoft.com/office/drawing/2014/main" id="{B6592FAB-5CDC-42B1-8BAC-609E075937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2EB451-24C0-40D3-83A8-2003A69600D5}"/>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929947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90AFE-182A-433A-AEAD-043F402F96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E71F28-4614-4ADD-915F-9E18934B53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21345B-4302-47E0-BD69-04B604F498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504B8A-7EAA-4EE2-9370-09579D4EAAAF}"/>
              </a:ext>
            </a:extLst>
          </p:cNvPr>
          <p:cNvSpPr>
            <a:spLocks noGrp="1"/>
          </p:cNvSpPr>
          <p:nvPr>
            <p:ph type="dt" sz="half" idx="10"/>
          </p:nvPr>
        </p:nvSpPr>
        <p:spPr/>
        <p:txBody>
          <a:bodyPr/>
          <a:lstStyle/>
          <a:p>
            <a:fld id="{88ED0413-4D59-42E3-A25F-C625D1234923}" type="datetimeFigureOut">
              <a:rPr lang="en-US" smtClean="0"/>
              <a:t>5/6/2019</a:t>
            </a:fld>
            <a:endParaRPr lang="en-US"/>
          </a:p>
        </p:txBody>
      </p:sp>
      <p:sp>
        <p:nvSpPr>
          <p:cNvPr id="6" name="Footer Placeholder 5">
            <a:extLst>
              <a:ext uri="{FF2B5EF4-FFF2-40B4-BE49-F238E27FC236}">
                <a16:creationId xmlns:a16="http://schemas.microsoft.com/office/drawing/2014/main" id="{D22A23F9-D52F-4D26-BC33-DE510FC704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5FF511-BBFA-42D5-A59D-F8B609F22F93}"/>
              </a:ext>
            </a:extLst>
          </p:cNvPr>
          <p:cNvSpPr>
            <a:spLocks noGrp="1"/>
          </p:cNvSpPr>
          <p:nvPr>
            <p:ph type="sldNum" sz="quarter" idx="12"/>
          </p:nvPr>
        </p:nvSpPr>
        <p:spPr/>
        <p:txBody>
          <a:bodyPr/>
          <a:lstStyle/>
          <a:p>
            <a:fld id="{E3A8E43D-3A1A-4C56-802C-40BBC66A18CA}" type="slidenum">
              <a:rPr lang="en-US" smtClean="0"/>
              <a:t>‹#›</a:t>
            </a:fld>
            <a:endParaRPr lang="en-US"/>
          </a:p>
        </p:txBody>
      </p:sp>
    </p:spTree>
    <p:extLst>
      <p:ext uri="{BB962C8B-B14F-4D97-AF65-F5344CB8AC3E}">
        <p14:creationId xmlns:p14="http://schemas.microsoft.com/office/powerpoint/2010/main" val="3849298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C1D70C-50B7-4B9E-8BBC-036FDDF8A8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3B0E84-4464-4D5D-B816-ED46F2B15E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AA9C58-6A3D-4FB4-BA1A-FC434D9C08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ED0413-4D59-42E3-A25F-C625D1234923}" type="datetimeFigureOut">
              <a:rPr lang="en-US" smtClean="0"/>
              <a:t>5/6/2019</a:t>
            </a:fld>
            <a:endParaRPr lang="en-US"/>
          </a:p>
        </p:txBody>
      </p:sp>
      <p:sp>
        <p:nvSpPr>
          <p:cNvPr id="5" name="Footer Placeholder 4">
            <a:extLst>
              <a:ext uri="{FF2B5EF4-FFF2-40B4-BE49-F238E27FC236}">
                <a16:creationId xmlns:a16="http://schemas.microsoft.com/office/drawing/2014/main" id="{71272750-463D-48A6-8B01-BC3A3BD23F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E19746F-86AC-4A2C-A304-E821F5015F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A8E43D-3A1A-4C56-802C-40BBC66A18CA}" type="slidenum">
              <a:rPr lang="en-US" smtClean="0"/>
              <a:t>‹#›</a:t>
            </a:fld>
            <a:endParaRPr lang="en-US"/>
          </a:p>
        </p:txBody>
      </p:sp>
    </p:spTree>
    <p:extLst>
      <p:ext uri="{BB962C8B-B14F-4D97-AF65-F5344CB8AC3E}">
        <p14:creationId xmlns:p14="http://schemas.microsoft.com/office/powerpoint/2010/main" val="3052563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1E0AD-5E9C-47D2-81EF-C893992D2CAA}"/>
              </a:ext>
            </a:extLst>
          </p:cNvPr>
          <p:cNvSpPr>
            <a:spLocks noGrp="1"/>
          </p:cNvSpPr>
          <p:nvPr>
            <p:ph type="ctrTitle"/>
          </p:nvPr>
        </p:nvSpPr>
        <p:spPr/>
        <p:txBody>
          <a:bodyPr/>
          <a:lstStyle/>
          <a:p>
            <a:r>
              <a:rPr lang="en-US" dirty="0"/>
              <a:t>Needs &amp; Confirmations</a:t>
            </a:r>
          </a:p>
        </p:txBody>
      </p:sp>
      <p:sp>
        <p:nvSpPr>
          <p:cNvPr id="3" name="Subtitle 2">
            <a:extLst>
              <a:ext uri="{FF2B5EF4-FFF2-40B4-BE49-F238E27FC236}">
                <a16:creationId xmlns:a16="http://schemas.microsoft.com/office/drawing/2014/main" id="{2235D53E-A771-45B3-B25D-C15F5E8C2517}"/>
              </a:ext>
            </a:extLst>
          </p:cNvPr>
          <p:cNvSpPr>
            <a:spLocks noGrp="1"/>
          </p:cNvSpPr>
          <p:nvPr>
            <p:ph type="subTitle" idx="1"/>
          </p:nvPr>
        </p:nvSpPr>
        <p:spPr/>
        <p:txBody>
          <a:bodyPr/>
          <a:lstStyle/>
          <a:p>
            <a:r>
              <a:rPr lang="en-US" dirty="0"/>
              <a:t>May 6, 2019</a:t>
            </a:r>
          </a:p>
        </p:txBody>
      </p:sp>
    </p:spTree>
    <p:extLst>
      <p:ext uri="{BB962C8B-B14F-4D97-AF65-F5344CB8AC3E}">
        <p14:creationId xmlns:p14="http://schemas.microsoft.com/office/powerpoint/2010/main" val="967814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3E99F-1D0F-4BF6-BD27-7F30B7F00503}"/>
              </a:ext>
            </a:extLst>
          </p:cNvPr>
          <p:cNvSpPr>
            <a:spLocks noGrp="1"/>
          </p:cNvSpPr>
          <p:nvPr>
            <p:ph type="title"/>
          </p:nvPr>
        </p:nvSpPr>
        <p:spPr/>
        <p:txBody>
          <a:bodyPr/>
          <a:lstStyle/>
          <a:p>
            <a:pPr algn="ctr"/>
            <a:r>
              <a:rPr lang="en-US" dirty="0">
                <a:latin typeface="+mn-lt"/>
              </a:rPr>
              <a:t>Instructional Planning and Budget Team (IPBT)</a:t>
            </a:r>
          </a:p>
        </p:txBody>
      </p:sp>
      <p:sp>
        <p:nvSpPr>
          <p:cNvPr id="3" name="TextBox 2">
            <a:extLst>
              <a:ext uri="{FF2B5EF4-FFF2-40B4-BE49-F238E27FC236}">
                <a16:creationId xmlns:a16="http://schemas.microsoft.com/office/drawing/2014/main" id="{C09E4563-4662-4699-AA67-904CBEDFA551}"/>
              </a:ext>
            </a:extLst>
          </p:cNvPr>
          <p:cNvSpPr txBox="1"/>
          <p:nvPr/>
        </p:nvSpPr>
        <p:spPr>
          <a:xfrm>
            <a:off x="1343889" y="2053469"/>
            <a:ext cx="9434947" cy="4272836"/>
          </a:xfrm>
          <a:prstGeom prst="rect">
            <a:avLst/>
          </a:prstGeom>
          <a:noFill/>
        </p:spPr>
        <p:txBody>
          <a:bodyPr wrap="square" rtlCol="0">
            <a:spAutoFit/>
          </a:bodyPr>
          <a:lstStyle/>
          <a:p>
            <a:pPr>
              <a:lnSpc>
                <a:spcPct val="150000"/>
              </a:lnSpc>
            </a:pPr>
            <a:r>
              <a:rPr lang="en-US" sz="2800" dirty="0"/>
              <a:t>Openings for two faculty; Terms are two years.</a:t>
            </a:r>
          </a:p>
          <a:p>
            <a:pPr fontAlgn="base"/>
            <a:r>
              <a:rPr lang="en-US" sz="2400" dirty="0"/>
              <a:t>The IPBT will forward recommendations to the College Council in the following areas:</a:t>
            </a:r>
          </a:p>
          <a:p>
            <a:pPr marL="285750" indent="-285750" fontAlgn="base">
              <a:buFont typeface="Arial" panose="020B0604020202020204" pitchFamily="34" charset="0"/>
              <a:buChar char="•"/>
            </a:pPr>
            <a:r>
              <a:rPr lang="en-US" sz="2400" dirty="0"/>
              <a:t>Program mix objectives.</a:t>
            </a:r>
          </a:p>
          <a:p>
            <a:pPr marL="285750" indent="-285750" fontAlgn="base">
              <a:buFont typeface="Arial" panose="020B0604020202020204" pitchFamily="34" charset="0"/>
              <a:buChar char="•"/>
            </a:pPr>
            <a:r>
              <a:rPr lang="en-US" sz="2400" dirty="0"/>
              <a:t>Program initiation, expansion, consolidation and discontinuance.</a:t>
            </a:r>
          </a:p>
          <a:p>
            <a:pPr marL="285750" indent="-285750" fontAlgn="base">
              <a:buFont typeface="Arial" panose="020B0604020202020204" pitchFamily="34" charset="0"/>
              <a:buChar char="•"/>
            </a:pPr>
            <a:r>
              <a:rPr lang="en-US" sz="2400" dirty="0"/>
              <a:t>Full-time faculty positions.</a:t>
            </a:r>
          </a:p>
          <a:p>
            <a:pPr marL="285750" indent="-285750" fontAlgn="base">
              <a:buFont typeface="Arial" panose="020B0604020202020204" pitchFamily="34" charset="0"/>
              <a:buChar char="•"/>
            </a:pPr>
            <a:r>
              <a:rPr lang="en-US" sz="2400" dirty="0"/>
              <a:t>Instructional equipment funding</a:t>
            </a:r>
          </a:p>
          <a:p>
            <a:pPr marL="285750" indent="-285750" fontAlgn="base">
              <a:buFont typeface="Arial" panose="020B0604020202020204" pitchFamily="34" charset="0"/>
              <a:buChar char="•"/>
            </a:pPr>
            <a:r>
              <a:rPr lang="en-US" sz="2400" dirty="0"/>
              <a:t>Facilities utilization</a:t>
            </a:r>
          </a:p>
          <a:p>
            <a:pPr marL="285750" indent="-285750" fontAlgn="base">
              <a:buFont typeface="Arial" panose="020B0604020202020204" pitchFamily="34" charset="0"/>
              <a:buChar char="•"/>
            </a:pPr>
            <a:r>
              <a:rPr lang="en-US" sz="2400" dirty="0"/>
              <a:t>Significant budgetary augmentation or reduction.</a:t>
            </a:r>
          </a:p>
          <a:p>
            <a:pPr>
              <a:lnSpc>
                <a:spcPct val="150000"/>
              </a:lnSpc>
            </a:pPr>
            <a:r>
              <a:rPr lang="en-US" sz="2800" dirty="0"/>
              <a:t>Meetings held Tuesdays from 4:00 – 5:00 pm</a:t>
            </a:r>
          </a:p>
        </p:txBody>
      </p:sp>
    </p:spTree>
    <p:extLst>
      <p:ext uri="{BB962C8B-B14F-4D97-AF65-F5344CB8AC3E}">
        <p14:creationId xmlns:p14="http://schemas.microsoft.com/office/powerpoint/2010/main" val="3301547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3E99F-1D0F-4BF6-BD27-7F30B7F00503}"/>
              </a:ext>
            </a:extLst>
          </p:cNvPr>
          <p:cNvSpPr>
            <a:spLocks noGrp="1"/>
          </p:cNvSpPr>
          <p:nvPr>
            <p:ph type="title"/>
          </p:nvPr>
        </p:nvSpPr>
        <p:spPr/>
        <p:txBody>
          <a:bodyPr/>
          <a:lstStyle/>
          <a:p>
            <a:pPr algn="ctr"/>
            <a:r>
              <a:rPr lang="en-US" dirty="0" err="1">
                <a:latin typeface="+mn-lt"/>
              </a:rPr>
              <a:t>Studenet</a:t>
            </a:r>
            <a:r>
              <a:rPr lang="en-US" dirty="0">
                <a:latin typeface="+mn-lt"/>
              </a:rPr>
              <a:t> Services Planning and Budget Team (IPBT)</a:t>
            </a:r>
          </a:p>
        </p:txBody>
      </p:sp>
      <p:sp>
        <p:nvSpPr>
          <p:cNvPr id="3" name="TextBox 2">
            <a:extLst>
              <a:ext uri="{FF2B5EF4-FFF2-40B4-BE49-F238E27FC236}">
                <a16:creationId xmlns:a16="http://schemas.microsoft.com/office/drawing/2014/main" id="{C09E4563-4662-4699-AA67-904CBEDFA551}"/>
              </a:ext>
            </a:extLst>
          </p:cNvPr>
          <p:cNvSpPr txBox="1"/>
          <p:nvPr/>
        </p:nvSpPr>
        <p:spPr>
          <a:xfrm>
            <a:off x="1343889" y="2053469"/>
            <a:ext cx="9434947" cy="4088170"/>
          </a:xfrm>
          <a:prstGeom prst="rect">
            <a:avLst/>
          </a:prstGeom>
          <a:noFill/>
        </p:spPr>
        <p:txBody>
          <a:bodyPr wrap="square" rtlCol="0">
            <a:spAutoFit/>
          </a:bodyPr>
          <a:lstStyle/>
          <a:p>
            <a:pPr>
              <a:lnSpc>
                <a:spcPct val="150000"/>
              </a:lnSpc>
            </a:pPr>
            <a:r>
              <a:rPr lang="en-US" sz="2800" dirty="0"/>
              <a:t>Openings for three faculty; Terms are two years.</a:t>
            </a:r>
          </a:p>
          <a:p>
            <a:pPr fontAlgn="base"/>
            <a:r>
              <a:rPr lang="en-US" dirty="0"/>
              <a:t>As part of the college's governance structure, the SSPBT provides leadership and coordination for the development and implementation of Student Services planning and budget processes that support institutional strategic goals and priorities and the college's Educational Master Plan, Facilities Master Plan, and the Technology Master Plan.</a:t>
            </a:r>
            <a:endParaRPr lang="en-US" sz="2400" dirty="0"/>
          </a:p>
          <a:p>
            <a:pPr fontAlgn="base"/>
            <a:endParaRPr lang="en-US" b="1" dirty="0"/>
          </a:p>
          <a:p>
            <a:pPr fontAlgn="base"/>
            <a:r>
              <a:rPr lang="en-US" b="1" dirty="0"/>
              <a:t>Meetings:</a:t>
            </a:r>
            <a:r>
              <a:rPr lang="en-US" dirty="0"/>
              <a:t>  First &amp; third Thursday of the Month - unless otherwise noted</a:t>
            </a:r>
            <a:br>
              <a:rPr lang="en-US" dirty="0"/>
            </a:br>
            <a:r>
              <a:rPr lang="en-US" b="1" dirty="0"/>
              <a:t>Time:</a:t>
            </a:r>
            <a:r>
              <a:rPr lang="en-US" dirty="0"/>
              <a:t>  1:30 - 3:00 p.m.</a:t>
            </a:r>
            <a:br>
              <a:rPr lang="en-US" dirty="0"/>
            </a:br>
            <a:r>
              <a:rPr lang="en-US" b="1" dirty="0"/>
              <a:t>Place:</a:t>
            </a:r>
            <a:r>
              <a:rPr lang="en-US" dirty="0"/>
              <a:t>  DA Library, El Milagro Rm LC237 - unless otherwise noted</a:t>
            </a:r>
          </a:p>
          <a:p>
            <a:pPr fontAlgn="base"/>
            <a:r>
              <a:rPr lang="en-US" dirty="0"/>
              <a:t>Note - The Student Services Planning and Budget Team meets during fall, winter and spring quarters but does not usually meet during the summer or first or last week of each quarter.</a:t>
            </a:r>
          </a:p>
          <a:p>
            <a:pPr>
              <a:lnSpc>
                <a:spcPct val="150000"/>
              </a:lnSpc>
            </a:pPr>
            <a:endParaRPr lang="en-US" sz="2800" dirty="0"/>
          </a:p>
        </p:txBody>
      </p:sp>
    </p:spTree>
    <p:extLst>
      <p:ext uri="{BB962C8B-B14F-4D97-AF65-F5344CB8AC3E}">
        <p14:creationId xmlns:p14="http://schemas.microsoft.com/office/powerpoint/2010/main" val="1153937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146</Words>
  <Application>Microsoft Office PowerPoint</Application>
  <PresentationFormat>Widescreen</PresentationFormat>
  <Paragraphs>18</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Needs &amp; Confirmations</vt:lpstr>
      <vt:lpstr>Instructional Planning and Budget Team (IPBT)</vt:lpstr>
      <vt:lpstr>Studenet Services Planning and Budget Team (IPBT)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Needs &amp; Confirmations</dc:title>
  <dc:creator>Mary Pape</dc:creator>
  <cp:lastModifiedBy>Mary</cp:lastModifiedBy>
  <cp:revision>11</cp:revision>
  <dcterms:created xsi:type="dcterms:W3CDTF">2019-04-14T13:06:58Z</dcterms:created>
  <dcterms:modified xsi:type="dcterms:W3CDTF">2019-05-06T17:36:49Z</dcterms:modified>
</cp:coreProperties>
</file>