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6F3E3-F4F4-6354-665D-F72C43433868}" v="147" dt="2025-10-27T21:18:0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2201" y="1361246"/>
            <a:ext cx="5609881" cy="2671936"/>
          </a:xfrm>
        </p:spPr>
        <p:txBody>
          <a:bodyPr>
            <a:normAutofit fontScale="90000"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>
                <a:solidFill>
                  <a:schemeClr val="bg1"/>
                </a:solidFill>
                <a:ea typeface="+mj-lt"/>
                <a:cs typeface="+mj-lt"/>
              </a:rPr>
              <a:t>OERI Highlights for Fall 2025</a:t>
            </a:r>
            <a:r>
              <a:rPr lang="en-US" sz="72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5776" y="4414180"/>
            <a:ext cx="4821199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Week 6 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 </a:t>
            </a:r>
          </a:p>
        </p:txBody>
      </p:sp>
      <p:pic>
        <p:nvPicPr>
          <p:cNvPr id="5" name="Picture 4" descr="A yellow panther with white whiskers&#10;&#10;AI-generated content may be incorrect.">
            <a:extLst>
              <a:ext uri="{FF2B5EF4-FFF2-40B4-BE49-F238E27FC236}">
                <a16:creationId xmlns:a16="http://schemas.microsoft.com/office/drawing/2014/main" id="{CDE31F5D-E136-52ED-1127-3F2806A276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6299"/>
          <a:stretch>
            <a:fillRect/>
          </a:stretch>
        </p:blipFill>
        <p:spPr>
          <a:xfrm>
            <a:off x="827088" y="1498600"/>
            <a:ext cx="480229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1CE99-6305-AEB3-37AB-A7BD6E0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ea typeface="+mj-lt"/>
                <a:cs typeface="+mj-lt"/>
              </a:rPr>
              <a:t>Big News Item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52D3B-26B2-EF25-A362-981774F2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 LibreTexts Chosen as CCC OER Platform</a:t>
            </a:r>
          </a:p>
          <a:p>
            <a:r>
              <a:rPr lang="en-US" sz="2400" b="1">
                <a:ea typeface="+mn-lt"/>
                <a:cs typeface="+mn-lt"/>
              </a:rPr>
              <a:t>LibreTexts</a:t>
            </a:r>
            <a:r>
              <a:rPr lang="en-US" sz="2400">
                <a:ea typeface="+mn-lt"/>
                <a:cs typeface="+mn-lt"/>
              </a:rPr>
              <a:t> was selected by the </a:t>
            </a:r>
            <a:r>
              <a:rPr lang="en-US" sz="2400" b="1">
                <a:ea typeface="+mn-lt"/>
                <a:cs typeface="+mn-lt"/>
              </a:rPr>
              <a:t>California Community Colleges Chancellor’s Office</a:t>
            </a:r>
            <a:r>
              <a:rPr lang="en-US" sz="2400">
                <a:ea typeface="+mn-lt"/>
                <a:cs typeface="+mn-lt"/>
              </a:rPr>
              <a:t> to host the statewide </a:t>
            </a:r>
            <a:r>
              <a:rPr lang="en-US" sz="2400" b="1">
                <a:ea typeface="+mn-lt"/>
                <a:cs typeface="+mn-lt"/>
              </a:rPr>
              <a:t>Zero Textbook Cost (OER) Platform</a:t>
            </a:r>
            <a:r>
              <a:rPr lang="en-US" sz="2400">
                <a:ea typeface="+mn-lt"/>
                <a:cs typeface="+mn-lt"/>
              </a:rPr>
              <a:t>, pending approval by the </a:t>
            </a:r>
            <a:r>
              <a:rPr lang="en-US" sz="2400" b="1">
                <a:ea typeface="+mn-lt"/>
                <a:cs typeface="+mn-lt"/>
              </a:rPr>
              <a:t>Board of Governors</a:t>
            </a:r>
            <a:r>
              <a:rPr lang="en-US" sz="2400">
                <a:ea typeface="+mn-lt"/>
                <a:cs typeface="+mn-lt"/>
              </a:rPr>
              <a:t> in </a:t>
            </a:r>
            <a:r>
              <a:rPr lang="en-US" sz="2400" b="1">
                <a:ea typeface="+mn-lt"/>
                <a:cs typeface="+mn-lt"/>
              </a:rPr>
              <a:t>November 2025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This will centralize OER materials for all colleges — making adoption and sharing far easier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7340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77702-DB9B-2093-2447-09C041AB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  <a:ea typeface="+mj-lt"/>
                <a:cs typeface="+mj-lt"/>
              </a:rPr>
              <a:t>Sustainability + Title 5 § 54221: “Burden-Free Access”</a:t>
            </a:r>
            <a:endParaRPr lang="en-US" sz="34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9E6D-AF53-37EA-6BF6-1739D2EC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A new regulation now requires that all students have cost-free access to instructional materials from day one.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OERI is developing a Sustainability Checklist to help colleges integrate OER into:</a:t>
            </a:r>
            <a:endParaRPr lang="en-US" sz="24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Curriculum review &amp; program planning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Faculty hiring and onboarding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Student orientation &amp; equity plans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Colleges are invited to share any local OER policies, ZTC plans, or job descriptions to support this statewide resource hub</a:t>
            </a:r>
            <a:endParaRPr lang="en-US" sz="2400" b="1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2948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DA3D-EDC2-A419-98EF-A6DA8674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>
                <a:ea typeface="+mj-lt"/>
                <a:cs typeface="+mj-lt"/>
              </a:rPr>
              <a:t>Plug-and-Play OER Courses</a:t>
            </a:r>
            <a:endParaRPr lang="en-US" sz="3600"/>
          </a:p>
        </p:txBody>
      </p:sp>
      <p:pic>
        <p:nvPicPr>
          <p:cNvPr id="5" name="Picture 4" descr="A yellow and red plugs&#10;&#10;AI-generated content may be incorrect.">
            <a:extLst>
              <a:ext uri="{FF2B5EF4-FFF2-40B4-BE49-F238E27FC236}">
                <a16:creationId xmlns:a16="http://schemas.microsoft.com/office/drawing/2014/main" id="{0E6FFBE4-D34C-6EB9-40F3-B1B52D7A09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772" b="25633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F78B2-F4E7-6CB4-8921-9ADEA2797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CVC@ONE has launched fully developed, Canvas-ready courses using OER.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Faculty can adopt, personalize, and deploy these quickly — each aligned with the CVC Course Design Rubric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2114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34171-B530-7219-F818-C8721424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Upcoming OER Events (Nov 2025)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E77F-90AE-112F-5F46-FF3AD038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>
                <a:ea typeface="+mn-lt"/>
                <a:cs typeface="+mn-lt"/>
              </a:rPr>
              <a:t>Nov 13 (9 am)</a:t>
            </a:r>
            <a:r>
              <a:rPr lang="en-US" sz="2000">
                <a:ea typeface="+mn-lt"/>
                <a:cs typeface="+mn-lt"/>
              </a:rPr>
              <a:t> – </a:t>
            </a:r>
            <a:r>
              <a:rPr lang="en-US" sz="2000" i="1">
                <a:ea typeface="+mn-lt"/>
                <a:cs typeface="+mn-lt"/>
              </a:rPr>
              <a:t>Integrating OER into Program Review and Resource Allocation</a:t>
            </a:r>
            <a:endParaRPr lang="en-US" sz="2000"/>
          </a:p>
          <a:p>
            <a:r>
              <a:rPr lang="en-US" sz="2000" b="1">
                <a:ea typeface="+mn-lt"/>
                <a:cs typeface="+mn-lt"/>
              </a:rPr>
              <a:t>Nov 14 (11 am)</a:t>
            </a:r>
            <a:r>
              <a:rPr lang="en-US" sz="2000">
                <a:ea typeface="+mn-lt"/>
                <a:cs typeface="+mn-lt"/>
              </a:rPr>
              <a:t> – </a:t>
            </a:r>
            <a:r>
              <a:rPr lang="en-US" sz="2000" i="1">
                <a:ea typeface="+mn-lt"/>
                <a:cs typeface="+mn-lt"/>
              </a:rPr>
              <a:t>College OER/ZTC Program Spotlights</a:t>
            </a:r>
            <a:endParaRPr lang="en-US" sz="2000"/>
          </a:p>
          <a:p>
            <a:r>
              <a:rPr lang="en-US" sz="2000" b="1">
                <a:ea typeface="+mn-lt"/>
                <a:cs typeface="+mn-lt"/>
              </a:rPr>
              <a:t>Nov 20 (10 am)</a:t>
            </a:r>
            <a:r>
              <a:rPr lang="en-US" sz="2000">
                <a:ea typeface="+mn-lt"/>
                <a:cs typeface="+mn-lt"/>
              </a:rPr>
              <a:t> – </a:t>
            </a:r>
            <a:r>
              <a:rPr lang="en-US" sz="2000" i="1">
                <a:ea typeface="+mn-lt"/>
                <a:cs typeface="+mn-lt"/>
              </a:rPr>
              <a:t>OER &amp; Guided Pathways: Designing ZTC Meta-Majors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Plus: ongoing </a:t>
            </a:r>
            <a:r>
              <a:rPr lang="en-US" sz="2000" b="1">
                <a:ea typeface="+mn-lt"/>
                <a:cs typeface="+mn-lt"/>
              </a:rPr>
              <a:t>AI + OER office hours</a:t>
            </a:r>
            <a:r>
              <a:rPr lang="en-US" sz="2000">
                <a:ea typeface="+mn-lt"/>
                <a:cs typeface="+mn-lt"/>
              </a:rPr>
              <a:t>, </a:t>
            </a:r>
            <a:r>
              <a:rPr lang="en-US" sz="2000" b="1">
                <a:ea typeface="+mn-lt"/>
                <a:cs typeface="+mn-lt"/>
              </a:rPr>
              <a:t>discipline-specific webinars</a:t>
            </a:r>
            <a:r>
              <a:rPr lang="en-US" sz="2000">
                <a:ea typeface="+mn-lt"/>
                <a:cs typeface="+mn-lt"/>
              </a:rPr>
              <a:t>, and </a:t>
            </a:r>
            <a:r>
              <a:rPr lang="en-US" sz="2000" b="1">
                <a:ea typeface="+mn-lt"/>
                <a:cs typeface="+mn-lt"/>
              </a:rPr>
              <a:t>Friday Forums</a:t>
            </a:r>
            <a:r>
              <a:rPr lang="en-US" sz="2000">
                <a:ea typeface="+mn-lt"/>
                <a:cs typeface="+mn-lt"/>
              </a:rPr>
              <a:t> on </a:t>
            </a:r>
            <a:r>
              <a:rPr lang="en-US" sz="2000" i="1">
                <a:ea typeface="+mn-lt"/>
                <a:cs typeface="+mn-lt"/>
              </a:rPr>
              <a:t>Burden-Free Access</a:t>
            </a:r>
            <a:r>
              <a:rPr lang="en-US" sz="2000">
                <a:ea typeface="+mn-lt"/>
                <a:cs typeface="+mn-lt"/>
              </a:rPr>
              <a:t> and </a:t>
            </a:r>
            <a:r>
              <a:rPr lang="en-US" sz="2000" i="1">
                <a:ea typeface="+mn-lt"/>
                <a:cs typeface="+mn-lt"/>
              </a:rPr>
              <a:t>ZTC Data Dashboards</a:t>
            </a:r>
            <a:endParaRPr lang="en-US" sz="2000"/>
          </a:p>
          <a:p>
            <a:endParaRPr lang="en-US" sz="2000"/>
          </a:p>
        </p:txBody>
      </p:sp>
      <p:pic>
        <p:nvPicPr>
          <p:cNvPr id="4" name="Picture 3" descr="A clock with a melting design&#10;&#10;AI-generated content may be incorrect.">
            <a:extLst>
              <a:ext uri="{FF2B5EF4-FFF2-40B4-BE49-F238E27FC236}">
                <a16:creationId xmlns:a16="http://schemas.microsoft.com/office/drawing/2014/main" id="{E15B6324-2687-9BAC-E28B-2E6849CAB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486" y="2184914"/>
            <a:ext cx="4680267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1D9EB-69C9-441B-DC24-2A0ED3B1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ea typeface="+mj-lt"/>
                <a:cs typeface="+mj-lt"/>
              </a:rPr>
              <a:t>New Resources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0090-2D2C-1844-81B8-D46F3E8A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>
                <a:ea typeface="+mn-lt"/>
                <a:cs typeface="+mn-lt"/>
              </a:rPr>
              <a:t>Cosumnes River College’s OER/ZTC Toolkit</a:t>
            </a:r>
            <a:r>
              <a:rPr lang="en-US" sz="2400">
                <a:ea typeface="+mn-lt"/>
                <a:cs typeface="+mn-lt"/>
              </a:rPr>
              <a:t> – shows how one college achieved a 75% ZTC rate with a goal of 100%.</a:t>
            </a:r>
            <a:endParaRPr lang="en-US" sz="2400"/>
          </a:p>
          <a:p>
            <a:r>
              <a:rPr lang="en-US" sz="2400" b="1">
                <a:ea typeface="+mn-lt"/>
                <a:cs typeface="+mn-lt"/>
              </a:rPr>
              <a:t>OERI Project Management Course</a:t>
            </a:r>
            <a:r>
              <a:rPr lang="en-US" sz="2400">
                <a:ea typeface="+mn-lt"/>
                <a:cs typeface="+mn-lt"/>
              </a:rPr>
              <a:t> – now self-paced for faculty starting OER projects.</a:t>
            </a:r>
            <a:endParaRPr lang="en-US" sz="2400"/>
          </a:p>
          <a:p>
            <a:r>
              <a:rPr lang="en-US" sz="2400" b="1">
                <a:ea typeface="+mn-lt"/>
                <a:cs typeface="+mn-lt"/>
              </a:rPr>
              <a:t>Discipline Lead Recruitment</a:t>
            </a:r>
            <a:r>
              <a:rPr lang="en-US" sz="2400">
                <a:ea typeface="+mn-lt"/>
                <a:cs typeface="+mn-lt"/>
              </a:rPr>
              <a:t> – faculty can earn $600 stipends per term to coordinate OER work statewide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7309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7D4B0-E1E0-0601-83AB-40D32365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What OERI Needs from 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1D419-3BB8-C25E-D3B4-665EEB2D1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>
                <a:ea typeface="+mn-lt"/>
                <a:cs typeface="+mn-lt"/>
              </a:rPr>
              <a:t>Report your OER adoptions!</a:t>
            </a:r>
            <a:r>
              <a:rPr lang="en-US" sz="2000">
                <a:ea typeface="+mn-lt"/>
                <a:cs typeface="+mn-lt"/>
              </a:rPr>
              <a:t> Accurate data helps OERI decide which texts to update.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→ Use the </a:t>
            </a:r>
            <a:r>
              <a:rPr lang="en-US" sz="2000" b="1">
                <a:ea typeface="+mn-lt"/>
                <a:cs typeface="+mn-lt"/>
              </a:rPr>
              <a:t>OER by Discipline</a:t>
            </a:r>
            <a:r>
              <a:rPr lang="en-US" sz="2000">
                <a:ea typeface="+mn-lt"/>
                <a:cs typeface="+mn-lt"/>
              </a:rPr>
              <a:t> pages or </a:t>
            </a:r>
            <a:r>
              <a:rPr lang="en-US" sz="2000" b="1">
                <a:ea typeface="+mn-lt"/>
                <a:cs typeface="+mn-lt"/>
              </a:rPr>
              <a:t>C-ID table</a:t>
            </a:r>
            <a:r>
              <a:rPr lang="en-US" sz="2000">
                <a:ea typeface="+mn-lt"/>
                <a:cs typeface="+mn-lt"/>
              </a:rPr>
              <a:t> to submit what you’re using.</a:t>
            </a:r>
            <a:endParaRPr lang="en-US" sz="2000"/>
          </a:p>
          <a:p>
            <a:r>
              <a:rPr lang="en-US" sz="2000" b="1">
                <a:ea typeface="+mn-lt"/>
                <a:cs typeface="+mn-lt"/>
              </a:rPr>
              <a:t>Share your successes</a:t>
            </a:r>
            <a:r>
              <a:rPr lang="en-US" sz="2000">
                <a:ea typeface="+mn-lt"/>
                <a:cs typeface="+mn-lt"/>
              </a:rPr>
              <a:t> – model policies, hiring language, or student orientation materials.</a:t>
            </a:r>
            <a:endParaRPr lang="en-US" sz="2000"/>
          </a:p>
          <a:p>
            <a:r>
              <a:rPr lang="en-US" sz="2000" b="1">
                <a:ea typeface="+mn-lt"/>
                <a:cs typeface="+mn-lt"/>
              </a:rPr>
              <a:t>Encourage faculty</a:t>
            </a:r>
            <a:r>
              <a:rPr lang="en-US" sz="2000">
                <a:ea typeface="+mn-lt"/>
                <a:cs typeface="+mn-lt"/>
              </a:rPr>
              <a:t> to join webinars or apply for the </a:t>
            </a:r>
            <a:r>
              <a:rPr lang="en-US" sz="2000" b="1">
                <a:ea typeface="+mn-lt"/>
                <a:cs typeface="+mn-lt"/>
              </a:rPr>
              <a:t>Discipline Lead</a:t>
            </a:r>
            <a:r>
              <a:rPr lang="en-US" sz="2000">
                <a:ea typeface="+mn-lt"/>
                <a:cs typeface="+mn-lt"/>
              </a:rPr>
              <a:t> roles</a:t>
            </a:r>
            <a:endParaRPr lang="en-US" sz="2000"/>
          </a:p>
          <a:p>
            <a:endParaRPr lang="en-US" sz="2000"/>
          </a:p>
        </p:txBody>
      </p:sp>
      <p:pic>
        <p:nvPicPr>
          <p:cNvPr id="4" name="Picture 3" descr="A yellow and red logo&#10;&#10;AI-generated content may be incorrect.">
            <a:extLst>
              <a:ext uri="{FF2B5EF4-FFF2-40B4-BE49-F238E27FC236}">
                <a16:creationId xmlns:a16="http://schemas.microsoft.com/office/drawing/2014/main" id="{4B2C83E0-D9F3-4298-9A39-C9D5EF0D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67920"/>
            <a:ext cx="4788505" cy="3589902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A094A-C027-6B48-A4A7-6BE4FEE0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>
                <a:ea typeface="+mj-lt"/>
                <a:cs typeface="+mj-lt"/>
              </a:rPr>
              <a:t>Key Takeaway for De Anza Senators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7F3D-4C81-D266-62DA-CFE29494D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OER is now central to compliance (title 5 § 54221), equity (Vision 2030), and student access.</a:t>
            </a:r>
            <a:br>
              <a:rPr lang="en-US" sz="2000">
                <a:ea typeface="+mn-lt"/>
                <a:cs typeface="+mn-lt"/>
              </a:rPr>
            </a:b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De Anza Senators should check-in with Divisions about: </a:t>
            </a: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+mn-lt"/>
                <a:cs typeface="+mn-lt"/>
              </a:rPr>
              <a:t>Embedding OER into program review and budget planning</a:t>
            </a: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+mn-lt"/>
                <a:cs typeface="+mn-lt"/>
              </a:rPr>
              <a:t>Tracking ZTC data and faculty use</a:t>
            </a: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+mn-lt"/>
                <a:cs typeface="+mn-lt"/>
              </a:rPr>
              <a:t>Supporting faculty participation in OERI courses and lead roles</a:t>
            </a:r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</p:txBody>
      </p:sp>
      <p:pic>
        <p:nvPicPr>
          <p:cNvPr id="4" name="Picture 3" descr="A yellow panther with red text&#10;&#10;AI-generated content may be incorrect.">
            <a:extLst>
              <a:ext uri="{FF2B5EF4-FFF2-40B4-BE49-F238E27FC236}">
                <a16:creationId xmlns:a16="http://schemas.microsoft.com/office/drawing/2014/main" id="{210610CB-F372-031C-A9CC-FC7CD331A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863667"/>
            <a:ext cx="5458968" cy="51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0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OERI Highlights for Fall 2025 </vt:lpstr>
      <vt:lpstr>Big News Item</vt:lpstr>
      <vt:lpstr>Sustainability + Title 5 § 54221: “Burden-Free Access”</vt:lpstr>
      <vt:lpstr>Plug-and-Play OER Courses</vt:lpstr>
      <vt:lpstr>Upcoming OER Events (Nov 2025)</vt:lpstr>
      <vt:lpstr>New Resources</vt:lpstr>
      <vt:lpstr>What OERI Needs from Us</vt:lpstr>
      <vt:lpstr>Key Takeaway for De Anza Senators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70</cp:revision>
  <dcterms:created xsi:type="dcterms:W3CDTF">2025-10-27T21:02:23Z</dcterms:created>
  <dcterms:modified xsi:type="dcterms:W3CDTF">2025-11-01T20:20:32Z</dcterms:modified>
</cp:coreProperties>
</file>