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74" r:id="rId3"/>
    <p:sldId id="275" r:id="rId4"/>
    <p:sldId id="276" r:id="rId5"/>
    <p:sldId id="277" r:id="rId6"/>
    <p:sldId id="278" r:id="rId7"/>
    <p:sldId id="279" r:id="rId8"/>
    <p:sldId id="280" r:id="rId9"/>
    <p:sldId id="281" r:id="rId10"/>
    <p:sldId id="282" r:id="rId11"/>
    <p:sldId id="285" r:id="rId12"/>
    <p:sldId id="284" r:id="rId13"/>
    <p:sldId id="283"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8" autoAdjust="0"/>
    <p:restoredTop sz="76692" autoAdjust="0"/>
  </p:normalViewPr>
  <p:slideViewPr>
    <p:cSldViewPr snapToGrid="0">
      <p:cViewPr varScale="1">
        <p:scale>
          <a:sx n="67" d="100"/>
          <a:sy n="67" d="100"/>
        </p:scale>
        <p:origin x="162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33E71-352F-44C8-AC02-A8A771624F67}"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E55B9-0C08-4E8D-89EC-53A2817BCD2B}" type="slidenum">
              <a:rPr lang="en-US" smtClean="0"/>
              <a:t>‹#›</a:t>
            </a:fld>
            <a:endParaRPr lang="en-US"/>
          </a:p>
        </p:txBody>
      </p:sp>
    </p:spTree>
    <p:extLst>
      <p:ext uri="{BB962C8B-B14F-4D97-AF65-F5344CB8AC3E}">
        <p14:creationId xmlns:p14="http://schemas.microsoft.com/office/powerpoint/2010/main" val="206463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33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08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24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275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2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8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72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61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439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19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73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81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97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76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3229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2"/>
            <a:ext cx="8957733" cy="100046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2851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30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5"/>
          <a:stretch>
            <a:fillRect/>
          </a:stretch>
        </p:blipFill>
        <p:spPr>
          <a:xfrm>
            <a:off x="296333" y="190500"/>
            <a:ext cx="1896825" cy="678180"/>
          </a:xfrm>
          <a:prstGeom prst="rect">
            <a:avLst/>
          </a:prstGeom>
        </p:spPr>
      </p:pic>
    </p:spTree>
    <p:extLst>
      <p:ext uri="{BB962C8B-B14F-4D97-AF65-F5344CB8AC3E}">
        <p14:creationId xmlns:p14="http://schemas.microsoft.com/office/powerpoint/2010/main" val="98990006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822960" rtl="0" eaLnBrk="1" latinLnBrk="0" hangingPunct="1">
        <a:lnSpc>
          <a:spcPct val="90000"/>
        </a:lnSpc>
        <a:spcBef>
          <a:spcPct val="0"/>
        </a:spcBef>
        <a:buNone/>
        <a:defRPr sz="3960" b="1" kern="1200">
          <a:solidFill>
            <a:schemeClr val="bg1"/>
          </a:solidFill>
          <a:latin typeface="+mj-lt"/>
          <a:ea typeface="+mj-ea"/>
          <a:cs typeface="+mj-cs"/>
        </a:defRPr>
      </a:lvl1pPr>
    </p:titleStyle>
    <p:bodyStyle>
      <a:lvl1pPr marL="0" indent="0" algn="l" defTabSz="822960" rtl="0" eaLnBrk="1" latinLnBrk="0" hangingPunct="1">
        <a:lnSpc>
          <a:spcPct val="90000"/>
        </a:lnSpc>
        <a:spcBef>
          <a:spcPts val="900"/>
        </a:spcBef>
        <a:buFont typeface="Arial"/>
        <a:buNone/>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Wingdings" charset="2"/>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Wingdings" charset="2"/>
        <a:buChar char="Ø"/>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bit.ly/PeerInterac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19202" y="4830928"/>
            <a:ext cx="14630400" cy="2245512"/>
          </a:xfrm>
          <a:prstGeom prst="rect">
            <a:avLst/>
          </a:prstGeom>
          <a:effectLst>
            <a:glow rad="127000">
              <a:schemeClr val="tx1"/>
            </a:glow>
          </a:effectLst>
        </p:spPr>
        <p:txBody>
          <a:bodyPr vert="horz" lIns="109728" tIns="54864" rIns="109728" bIns="54864"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marL="342898" indent="-342898" algn="ctr" defTabSz="822960">
              <a:spcAft>
                <a:spcPts val="720"/>
              </a:spcAft>
            </a:pPr>
            <a:r>
              <a:rPr lang="en-US" sz="3840" dirty="0">
                <a:solidFill>
                  <a:prstClr val="white"/>
                </a:solidFill>
                <a:effectLst>
                  <a:glow rad="25400">
                    <a:prstClr val="black">
                      <a:alpha val="40000"/>
                    </a:prstClr>
                  </a:glow>
                </a:effectLst>
                <a:latin typeface="Calibri"/>
              </a:rPr>
              <a:t>Student Feedback Survey: Online Learning</a:t>
            </a:r>
          </a:p>
          <a:p>
            <a:pPr marL="342898" indent="-342898" algn="ctr" defTabSz="822960">
              <a:spcAft>
                <a:spcPts val="720"/>
              </a:spcAft>
            </a:pPr>
            <a:r>
              <a:rPr lang="en-US" sz="3840" dirty="0">
                <a:solidFill>
                  <a:prstClr val="white"/>
                </a:solidFill>
                <a:effectLst>
                  <a:glow rad="25400">
                    <a:prstClr val="black">
                      <a:alpha val="40000"/>
                    </a:prstClr>
                  </a:glow>
                </a:effectLst>
                <a:latin typeface="Calibri"/>
              </a:rPr>
              <a:t> October 2020</a:t>
            </a:r>
          </a:p>
          <a:p>
            <a:pPr marL="342898" indent="-342898" algn="ctr" defTabSz="822960">
              <a:spcAft>
                <a:spcPts val="720"/>
              </a:spcAft>
            </a:pPr>
            <a:endParaRPr lang="en-US" sz="2280" dirty="0">
              <a:solidFill>
                <a:prstClr val="white"/>
              </a:solidFill>
              <a:effectLst>
                <a:glow rad="25400">
                  <a:prstClr val="black">
                    <a:alpha val="40000"/>
                  </a:prstClr>
                </a:glow>
              </a:effectLst>
              <a:latin typeface="Calibri"/>
            </a:endParaRPr>
          </a:p>
        </p:txBody>
      </p:sp>
      <p:pic>
        <p:nvPicPr>
          <p:cNvPr id="6" name="Picture 5" descr="DeAnza College logo"/>
          <p:cNvPicPr>
            <a:picLocks noChangeAspect="1"/>
          </p:cNvPicPr>
          <p:nvPr/>
        </p:nvPicPr>
        <p:blipFill>
          <a:blip r:embed="rId4"/>
          <a:stretch>
            <a:fillRect/>
          </a:stretch>
        </p:blipFill>
        <p:spPr>
          <a:xfrm>
            <a:off x="3356944" y="3470120"/>
            <a:ext cx="5478109" cy="1233808"/>
          </a:xfrm>
          <a:prstGeom prst="rect">
            <a:avLst/>
          </a:prstGeom>
          <a:effectLst>
            <a:glow rad="38100">
              <a:schemeClr val="tx1">
                <a:alpha val="40000"/>
              </a:schemeClr>
            </a:glow>
          </a:effectLst>
        </p:spPr>
      </p:pic>
    </p:spTree>
    <p:extLst>
      <p:ext uri="{BB962C8B-B14F-4D97-AF65-F5344CB8AC3E}">
        <p14:creationId xmlns:p14="http://schemas.microsoft.com/office/powerpoint/2010/main" val="130175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DDB2ED-1FF1-4380-AA7E-4997A98D3A34}"/>
              </a:ext>
            </a:extLst>
          </p:cNvPr>
          <p:cNvPicPr>
            <a:picLocks noChangeAspect="1"/>
          </p:cNvPicPr>
          <p:nvPr/>
        </p:nvPicPr>
        <p:blipFill>
          <a:blip r:embed="rId3"/>
          <a:stretch>
            <a:fillRect/>
          </a:stretch>
        </p:blipFill>
        <p:spPr>
          <a:xfrm>
            <a:off x="0" y="0"/>
            <a:ext cx="8553450" cy="5048250"/>
          </a:xfrm>
          <a:prstGeom prst="rect">
            <a:avLst/>
          </a:prstGeom>
        </p:spPr>
      </p:pic>
      <p:pic>
        <p:nvPicPr>
          <p:cNvPr id="13" name="Picture 12">
            <a:extLst>
              <a:ext uri="{FF2B5EF4-FFF2-40B4-BE49-F238E27FC236}">
                <a16:creationId xmlns:a16="http://schemas.microsoft.com/office/drawing/2014/main" id="{BCC3D93B-6E53-4CEB-AFF0-7E5E9F82506F}"/>
              </a:ext>
            </a:extLst>
          </p:cNvPr>
          <p:cNvPicPr>
            <a:picLocks noChangeAspect="1"/>
          </p:cNvPicPr>
          <p:nvPr/>
        </p:nvPicPr>
        <p:blipFill>
          <a:blip r:embed="rId4"/>
          <a:stretch>
            <a:fillRect/>
          </a:stretch>
        </p:blipFill>
        <p:spPr>
          <a:xfrm>
            <a:off x="7200900" y="4638675"/>
            <a:ext cx="4991100" cy="2219325"/>
          </a:xfrm>
          <a:prstGeom prst="rect">
            <a:avLst/>
          </a:prstGeom>
        </p:spPr>
      </p:pic>
      <p:sp>
        <p:nvSpPr>
          <p:cNvPr id="14" name="TextBox 13">
            <a:extLst>
              <a:ext uri="{FF2B5EF4-FFF2-40B4-BE49-F238E27FC236}">
                <a16:creationId xmlns:a16="http://schemas.microsoft.com/office/drawing/2014/main" id="{A42CBC97-54A0-4D44-B80A-30D804AA805C}"/>
              </a:ext>
            </a:extLst>
          </p:cNvPr>
          <p:cNvSpPr txBox="1"/>
          <p:nvPr/>
        </p:nvSpPr>
        <p:spPr>
          <a:xfrm>
            <a:off x="8754254" y="1397675"/>
            <a:ext cx="3190096"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Online success rates are 3-4 % pts lower for online than face to face modalities. </a:t>
            </a:r>
          </a:p>
          <a:p>
            <a:pPr marL="285750" indent="-285750">
              <a:buFont typeface="Arial" panose="020B0604020202020204" pitchFamily="34" charset="0"/>
              <a:buChar char="•"/>
            </a:pPr>
            <a:r>
              <a:rPr lang="en-US" b="1" dirty="0">
                <a:solidFill>
                  <a:schemeClr val="bg1"/>
                </a:solidFill>
              </a:rPr>
              <a:t>Hybrid success rates are 1-2 % pts higher than face to face instruction. </a:t>
            </a:r>
          </a:p>
        </p:txBody>
      </p:sp>
      <p:sp>
        <p:nvSpPr>
          <p:cNvPr id="15" name="TextBox 14">
            <a:extLst>
              <a:ext uri="{FF2B5EF4-FFF2-40B4-BE49-F238E27FC236}">
                <a16:creationId xmlns:a16="http://schemas.microsoft.com/office/drawing/2014/main" id="{3573AC4F-86BE-44B4-8BD9-0BFB430AA769}"/>
              </a:ext>
            </a:extLst>
          </p:cNvPr>
          <p:cNvSpPr txBox="1"/>
          <p:nvPr/>
        </p:nvSpPr>
        <p:spPr>
          <a:xfrm>
            <a:off x="2600304" y="194310"/>
            <a:ext cx="3352841" cy="369332"/>
          </a:xfrm>
          <a:prstGeom prst="rect">
            <a:avLst/>
          </a:prstGeom>
          <a:noFill/>
        </p:spPr>
        <p:txBody>
          <a:bodyPr wrap="none" rtlCol="0">
            <a:spAutoFit/>
          </a:bodyPr>
          <a:lstStyle/>
          <a:p>
            <a:r>
              <a:rPr lang="en-US" dirty="0"/>
              <a:t>Annual Success Rates by Modality</a:t>
            </a:r>
          </a:p>
        </p:txBody>
      </p:sp>
    </p:spTree>
    <p:extLst>
      <p:ext uri="{BB962C8B-B14F-4D97-AF65-F5344CB8AC3E}">
        <p14:creationId xmlns:p14="http://schemas.microsoft.com/office/powerpoint/2010/main" val="177610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D6970D-92F0-4C61-A467-851B9478CC38}"/>
              </a:ext>
            </a:extLst>
          </p:cNvPr>
          <p:cNvSpPr txBox="1"/>
          <p:nvPr/>
        </p:nvSpPr>
        <p:spPr>
          <a:xfrm>
            <a:off x="3297745" y="57150"/>
            <a:ext cx="5817490" cy="369332"/>
          </a:xfrm>
          <a:prstGeom prst="rect">
            <a:avLst/>
          </a:prstGeom>
          <a:noFill/>
        </p:spPr>
        <p:txBody>
          <a:bodyPr wrap="none" rtlCol="0">
            <a:spAutoFit/>
          </a:bodyPr>
          <a:lstStyle/>
          <a:p>
            <a:r>
              <a:rPr lang="en-US" dirty="0">
                <a:solidFill>
                  <a:schemeClr val="bg1"/>
                </a:solidFill>
              </a:rPr>
              <a:t>2018-19 Online Success Rates and Disproportionate Impacts</a:t>
            </a:r>
          </a:p>
        </p:txBody>
      </p:sp>
      <p:pic>
        <p:nvPicPr>
          <p:cNvPr id="5" name="Picture 4">
            <a:extLst>
              <a:ext uri="{FF2B5EF4-FFF2-40B4-BE49-F238E27FC236}">
                <a16:creationId xmlns:a16="http://schemas.microsoft.com/office/drawing/2014/main" id="{7AB7766E-D403-4341-BB26-584D314B02ED}"/>
              </a:ext>
            </a:extLst>
          </p:cNvPr>
          <p:cNvPicPr>
            <a:picLocks noChangeAspect="1"/>
          </p:cNvPicPr>
          <p:nvPr/>
        </p:nvPicPr>
        <p:blipFill>
          <a:blip r:embed="rId3"/>
          <a:stretch>
            <a:fillRect/>
          </a:stretch>
        </p:blipFill>
        <p:spPr>
          <a:xfrm>
            <a:off x="0" y="519454"/>
            <a:ext cx="12192000" cy="6338546"/>
          </a:xfrm>
          <a:prstGeom prst="rect">
            <a:avLst/>
          </a:prstGeom>
        </p:spPr>
      </p:pic>
      <p:sp>
        <p:nvSpPr>
          <p:cNvPr id="7" name="TextBox 6">
            <a:extLst>
              <a:ext uri="{FF2B5EF4-FFF2-40B4-BE49-F238E27FC236}">
                <a16:creationId xmlns:a16="http://schemas.microsoft.com/office/drawing/2014/main" id="{8FAD3F5B-2C18-445E-A7B4-CF36CB6C004B}"/>
              </a:ext>
            </a:extLst>
          </p:cNvPr>
          <p:cNvSpPr txBox="1"/>
          <p:nvPr/>
        </p:nvSpPr>
        <p:spPr>
          <a:xfrm>
            <a:off x="7691823" y="1252381"/>
            <a:ext cx="4351684" cy="1323439"/>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sz="1600" dirty="0"/>
              <a:t>We see disproportionate impacts for African American, </a:t>
            </a:r>
            <a:r>
              <a:rPr lang="en-US" sz="1600" dirty="0" err="1"/>
              <a:t>Filipinx</a:t>
            </a:r>
            <a:r>
              <a:rPr lang="en-US" sz="1600" dirty="0"/>
              <a:t>, Latinx, Native American, and Pacific Islander students in online classes. </a:t>
            </a:r>
          </a:p>
          <a:p>
            <a:pPr marL="285750" indent="-285750">
              <a:buFont typeface="Arial" panose="020B0604020202020204" pitchFamily="34" charset="0"/>
              <a:buChar char="•"/>
            </a:pPr>
            <a:r>
              <a:rPr lang="en-US" sz="1600" dirty="0"/>
              <a:t>Face to face courses shows DI for African American, Latinx and Pacific Islander students.</a:t>
            </a:r>
          </a:p>
        </p:txBody>
      </p:sp>
    </p:spTree>
    <p:extLst>
      <p:ext uri="{BB962C8B-B14F-4D97-AF65-F5344CB8AC3E}">
        <p14:creationId xmlns:p14="http://schemas.microsoft.com/office/powerpoint/2010/main" val="9184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59625-0534-4DC0-81FB-F1824E02B87C}"/>
              </a:ext>
            </a:extLst>
          </p:cNvPr>
          <p:cNvPicPr>
            <a:picLocks noChangeAspect="1"/>
          </p:cNvPicPr>
          <p:nvPr/>
        </p:nvPicPr>
        <p:blipFill>
          <a:blip r:embed="rId3"/>
          <a:stretch>
            <a:fillRect/>
          </a:stretch>
        </p:blipFill>
        <p:spPr>
          <a:xfrm>
            <a:off x="4038598" y="3972878"/>
            <a:ext cx="4114800" cy="1733550"/>
          </a:xfrm>
          <a:prstGeom prst="rect">
            <a:avLst/>
          </a:prstGeom>
        </p:spPr>
      </p:pic>
      <p:sp>
        <p:nvSpPr>
          <p:cNvPr id="8" name="TextBox 7">
            <a:extLst>
              <a:ext uri="{FF2B5EF4-FFF2-40B4-BE49-F238E27FC236}">
                <a16:creationId xmlns:a16="http://schemas.microsoft.com/office/drawing/2014/main" id="{DF6940BB-4A59-4F3A-BD99-D88B5DDA48AC}"/>
              </a:ext>
            </a:extLst>
          </p:cNvPr>
          <p:cNvSpPr txBox="1"/>
          <p:nvPr/>
        </p:nvSpPr>
        <p:spPr>
          <a:xfrm>
            <a:off x="4869180" y="205740"/>
            <a:ext cx="2932213" cy="523220"/>
          </a:xfrm>
          <a:prstGeom prst="rect">
            <a:avLst/>
          </a:prstGeom>
          <a:noFill/>
        </p:spPr>
        <p:txBody>
          <a:bodyPr wrap="none" rtlCol="0">
            <a:spAutoFit/>
          </a:bodyPr>
          <a:lstStyle/>
          <a:p>
            <a:r>
              <a:rPr lang="en-US" sz="2800" b="1" dirty="0">
                <a:solidFill>
                  <a:schemeClr val="bg1"/>
                </a:solidFill>
              </a:rPr>
              <a:t>Drops by Modality</a:t>
            </a:r>
          </a:p>
        </p:txBody>
      </p:sp>
      <p:sp>
        <p:nvSpPr>
          <p:cNvPr id="10" name="TextBox 9">
            <a:extLst>
              <a:ext uri="{FF2B5EF4-FFF2-40B4-BE49-F238E27FC236}">
                <a16:creationId xmlns:a16="http://schemas.microsoft.com/office/drawing/2014/main" id="{A2F21968-4160-496C-877B-BEEC78A797A4}"/>
              </a:ext>
            </a:extLst>
          </p:cNvPr>
          <p:cNvSpPr txBox="1"/>
          <p:nvPr/>
        </p:nvSpPr>
        <p:spPr>
          <a:xfrm>
            <a:off x="307484" y="3055799"/>
            <a:ext cx="11818508"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Course drops, between registration start and census, have slowly decreased over the past three fall terms.</a:t>
            </a:r>
          </a:p>
          <a:p>
            <a:pPr marL="285750" indent="-285750">
              <a:buFont typeface="Arial" panose="020B0604020202020204" pitchFamily="34" charset="0"/>
              <a:buChar char="•"/>
            </a:pPr>
            <a:r>
              <a:rPr lang="en-US" b="1" dirty="0">
                <a:solidFill>
                  <a:schemeClr val="bg1"/>
                </a:solidFill>
              </a:rPr>
              <a:t>Drops were highest for online sections at 19-20% and lowest for face to face sections between 11-12%.</a:t>
            </a:r>
          </a:p>
        </p:txBody>
      </p:sp>
      <p:pic>
        <p:nvPicPr>
          <p:cNvPr id="12" name="Picture 11">
            <a:extLst>
              <a:ext uri="{FF2B5EF4-FFF2-40B4-BE49-F238E27FC236}">
                <a16:creationId xmlns:a16="http://schemas.microsoft.com/office/drawing/2014/main" id="{A4FF2615-2BC5-4529-B57B-5ECB401859C2}"/>
              </a:ext>
            </a:extLst>
          </p:cNvPr>
          <p:cNvPicPr>
            <a:picLocks noChangeAspect="1"/>
          </p:cNvPicPr>
          <p:nvPr/>
        </p:nvPicPr>
        <p:blipFill>
          <a:blip r:embed="rId4"/>
          <a:stretch>
            <a:fillRect/>
          </a:stretch>
        </p:blipFill>
        <p:spPr>
          <a:xfrm>
            <a:off x="268856" y="1151572"/>
            <a:ext cx="11654285" cy="1904227"/>
          </a:xfrm>
          <a:prstGeom prst="rect">
            <a:avLst/>
          </a:prstGeom>
        </p:spPr>
      </p:pic>
      <p:sp>
        <p:nvSpPr>
          <p:cNvPr id="14" name="TextBox 13">
            <a:extLst>
              <a:ext uri="{FF2B5EF4-FFF2-40B4-BE49-F238E27FC236}">
                <a16:creationId xmlns:a16="http://schemas.microsoft.com/office/drawing/2014/main" id="{0DCC60F8-FC89-4148-8770-1D56861EA7B5}"/>
              </a:ext>
            </a:extLst>
          </p:cNvPr>
          <p:cNvSpPr txBox="1"/>
          <p:nvPr/>
        </p:nvSpPr>
        <p:spPr>
          <a:xfrm>
            <a:off x="871364" y="5881748"/>
            <a:ext cx="11818508"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Course drops for fall 2020 overall were similar to prior terms at 13%. </a:t>
            </a:r>
          </a:p>
          <a:p>
            <a:pPr marL="285750" indent="-285750">
              <a:buFont typeface="Arial" panose="020B0604020202020204" pitchFamily="34" charset="0"/>
              <a:buChar char="•"/>
            </a:pPr>
            <a:r>
              <a:rPr lang="en-US" b="1" dirty="0">
                <a:solidFill>
                  <a:schemeClr val="bg1"/>
                </a:solidFill>
              </a:rPr>
              <a:t>Drops for Asynchronous and Mixed/Synch courses were similar, though not all courses could be identified for fall.</a:t>
            </a:r>
          </a:p>
        </p:txBody>
      </p:sp>
    </p:spTree>
    <p:extLst>
      <p:ext uri="{BB962C8B-B14F-4D97-AF65-F5344CB8AC3E}">
        <p14:creationId xmlns:p14="http://schemas.microsoft.com/office/powerpoint/2010/main" val="119234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6FC5CA-52D2-4E65-815E-F6EF49AF46D9}"/>
              </a:ext>
            </a:extLst>
          </p:cNvPr>
          <p:cNvSpPr txBox="1"/>
          <p:nvPr/>
        </p:nvSpPr>
        <p:spPr>
          <a:xfrm>
            <a:off x="269125" y="6082217"/>
            <a:ext cx="4055739" cy="615553"/>
          </a:xfrm>
          <a:prstGeom prst="rect">
            <a:avLst/>
          </a:prstGeom>
          <a:noFill/>
        </p:spPr>
        <p:txBody>
          <a:bodyPr wrap="square" rtlCol="0">
            <a:spAutoFit/>
          </a:bodyPr>
          <a:lstStyle/>
          <a:p>
            <a:endParaRPr lang="en-US" sz="1400" dirty="0">
              <a:solidFill>
                <a:schemeClr val="bg1"/>
              </a:solidFill>
              <a:latin typeface="roboto"/>
            </a:endParaRPr>
          </a:p>
          <a:p>
            <a:r>
              <a:rPr lang="en-US" sz="2000" b="0" i="0" dirty="0">
                <a:solidFill>
                  <a:schemeClr val="bg1"/>
                </a:solidFill>
                <a:effectLst/>
                <a:latin typeface="roboto"/>
                <a:hlinkClick r:id="rId3">
                  <a:extLst>
                    <a:ext uri="{A12FA001-AC4F-418D-AE19-62706E023703}">
                      <ahyp:hlinkClr xmlns:ahyp="http://schemas.microsoft.com/office/drawing/2018/hyperlinkcolor" val="tx"/>
                    </a:ext>
                  </a:extLst>
                </a:hlinkClick>
              </a:rPr>
              <a:t>http://bit.ly/PeerInteraction</a:t>
            </a:r>
            <a:r>
              <a:rPr lang="en-US" sz="2000" b="0" i="0" dirty="0">
                <a:solidFill>
                  <a:schemeClr val="bg1"/>
                </a:solidFill>
                <a:effectLst/>
                <a:latin typeface="roboto"/>
              </a:rPr>
              <a:t> </a:t>
            </a:r>
            <a:endParaRPr lang="en-US" sz="2000" b="1" dirty="0">
              <a:solidFill>
                <a:schemeClr val="bg1"/>
              </a:solidFill>
            </a:endParaRPr>
          </a:p>
        </p:txBody>
      </p:sp>
      <p:sp>
        <p:nvSpPr>
          <p:cNvPr id="2" name="TextBox 1">
            <a:extLst>
              <a:ext uri="{FF2B5EF4-FFF2-40B4-BE49-F238E27FC236}">
                <a16:creationId xmlns:a16="http://schemas.microsoft.com/office/drawing/2014/main" id="{6B4F79A7-C10B-4AB5-BED2-D336D22BD860}"/>
              </a:ext>
            </a:extLst>
          </p:cNvPr>
          <p:cNvSpPr txBox="1"/>
          <p:nvPr/>
        </p:nvSpPr>
        <p:spPr>
          <a:xfrm>
            <a:off x="2743647" y="230328"/>
            <a:ext cx="8175956" cy="523220"/>
          </a:xfrm>
          <a:prstGeom prst="rect">
            <a:avLst/>
          </a:prstGeom>
          <a:noFill/>
        </p:spPr>
        <p:txBody>
          <a:bodyPr wrap="none" rtlCol="0">
            <a:spAutoFit/>
          </a:bodyPr>
          <a:lstStyle/>
          <a:p>
            <a:r>
              <a:rPr lang="en-US" sz="2800" b="1" dirty="0">
                <a:solidFill>
                  <a:schemeClr val="bg1"/>
                </a:solidFill>
              </a:rPr>
              <a:t>Peer interactions improve online learning outcomes…</a:t>
            </a:r>
          </a:p>
        </p:txBody>
      </p:sp>
      <p:sp>
        <p:nvSpPr>
          <p:cNvPr id="5" name="TextBox 4">
            <a:extLst>
              <a:ext uri="{FF2B5EF4-FFF2-40B4-BE49-F238E27FC236}">
                <a16:creationId xmlns:a16="http://schemas.microsoft.com/office/drawing/2014/main" id="{7F8FFA29-07E8-45B8-AA12-65D6F28F416C}"/>
              </a:ext>
            </a:extLst>
          </p:cNvPr>
          <p:cNvSpPr txBox="1"/>
          <p:nvPr/>
        </p:nvSpPr>
        <p:spPr>
          <a:xfrm>
            <a:off x="269125" y="1429285"/>
            <a:ext cx="3399905" cy="2862322"/>
          </a:xfrm>
          <a:prstGeom prst="rect">
            <a:avLst/>
          </a:prstGeom>
          <a:solidFill>
            <a:schemeClr val="bg2">
              <a:lumMod val="75000"/>
            </a:schemeClr>
          </a:solidFill>
        </p:spPr>
        <p:txBody>
          <a:bodyPr wrap="square" rtlCol="0">
            <a:spAutoFit/>
          </a:bodyPr>
          <a:lstStyle/>
          <a:p>
            <a:r>
              <a:rPr lang="en-US" sz="1800" b="0" i="0" dirty="0">
                <a:effectLst/>
                <a:latin typeface="roboto"/>
              </a:rPr>
              <a:t>it’s “possible to incorporate peer interaction such as </a:t>
            </a:r>
            <a:r>
              <a:rPr lang="en-US" sz="1800" b="1" i="0" dirty="0">
                <a:effectLst/>
                <a:latin typeface="roboto"/>
              </a:rPr>
              <a:t>think-pair-share or small group activities</a:t>
            </a:r>
            <a:r>
              <a:rPr lang="en-US" sz="1800" b="0" i="0" dirty="0">
                <a:effectLst/>
                <a:latin typeface="roboto"/>
              </a:rPr>
              <a:t> into synchronous online courses,” and these teaching strategies are “</a:t>
            </a:r>
            <a:r>
              <a:rPr lang="en-US" sz="1800" b="1" i="0" dirty="0">
                <a:effectLst/>
                <a:latin typeface="roboto"/>
              </a:rPr>
              <a:t>significantly associated with improved learning </a:t>
            </a:r>
            <a:r>
              <a:rPr lang="en-US" sz="1800" b="0" i="0" dirty="0">
                <a:effectLst/>
                <a:latin typeface="roboto"/>
              </a:rPr>
              <a:t>during the remotely taught portion of the semester.”</a:t>
            </a:r>
            <a:endParaRPr lang="en-US" dirty="0"/>
          </a:p>
        </p:txBody>
      </p:sp>
      <p:sp>
        <p:nvSpPr>
          <p:cNvPr id="7" name="TextBox 6">
            <a:extLst>
              <a:ext uri="{FF2B5EF4-FFF2-40B4-BE49-F238E27FC236}">
                <a16:creationId xmlns:a16="http://schemas.microsoft.com/office/drawing/2014/main" id="{DDC25508-4BE9-4712-8AA5-CD3BF4906E10}"/>
              </a:ext>
            </a:extLst>
          </p:cNvPr>
          <p:cNvSpPr txBox="1"/>
          <p:nvPr/>
        </p:nvSpPr>
        <p:spPr>
          <a:xfrm>
            <a:off x="4563146" y="1232654"/>
            <a:ext cx="6101815" cy="1477328"/>
          </a:xfrm>
          <a:prstGeom prst="rect">
            <a:avLst/>
          </a:prstGeom>
          <a:solidFill>
            <a:schemeClr val="accent6">
              <a:lumMod val="40000"/>
              <a:lumOff val="60000"/>
            </a:schemeClr>
          </a:solidFill>
        </p:spPr>
        <p:txBody>
          <a:bodyPr wrap="square" rtlCol="0">
            <a:spAutoFit/>
          </a:bodyPr>
          <a:lstStyle/>
          <a:p>
            <a:r>
              <a:rPr lang="en-US" sz="1800" b="0" i="0" dirty="0">
                <a:solidFill>
                  <a:srgbClr val="000000"/>
                </a:solidFill>
                <a:effectLst/>
                <a:latin typeface="roboto"/>
              </a:rPr>
              <a:t>Examples of peer interaction are </a:t>
            </a:r>
            <a:r>
              <a:rPr lang="en-US" sz="1800" b="1" i="0" dirty="0">
                <a:solidFill>
                  <a:srgbClr val="000000"/>
                </a:solidFill>
                <a:effectLst/>
                <a:latin typeface="roboto"/>
              </a:rPr>
              <a:t>think-pair-share</a:t>
            </a:r>
            <a:r>
              <a:rPr lang="en-US" sz="1800" b="0" i="0" dirty="0">
                <a:solidFill>
                  <a:srgbClr val="000000"/>
                </a:solidFill>
                <a:effectLst/>
                <a:latin typeface="roboto"/>
              </a:rPr>
              <a:t> </a:t>
            </a:r>
            <a:r>
              <a:rPr lang="en-US" sz="1800" b="1" i="0" dirty="0">
                <a:solidFill>
                  <a:srgbClr val="000000"/>
                </a:solidFill>
                <a:effectLst/>
                <a:latin typeface="roboto"/>
              </a:rPr>
              <a:t>activities with partners, small group activities, encouraging students to work together outside class time in preassigned groups and allowing students to work together on exams.</a:t>
            </a:r>
            <a:endParaRPr lang="en-US" b="1" dirty="0"/>
          </a:p>
        </p:txBody>
      </p:sp>
      <p:sp>
        <p:nvSpPr>
          <p:cNvPr id="8" name="TextBox 7">
            <a:extLst>
              <a:ext uri="{FF2B5EF4-FFF2-40B4-BE49-F238E27FC236}">
                <a16:creationId xmlns:a16="http://schemas.microsoft.com/office/drawing/2014/main" id="{08EF4910-B042-4716-A0B1-1604C6549581}"/>
              </a:ext>
            </a:extLst>
          </p:cNvPr>
          <p:cNvSpPr txBox="1"/>
          <p:nvPr/>
        </p:nvSpPr>
        <p:spPr>
          <a:xfrm>
            <a:off x="5093790" y="3171585"/>
            <a:ext cx="5825813" cy="1477328"/>
          </a:xfrm>
          <a:prstGeom prst="rect">
            <a:avLst/>
          </a:prstGeom>
          <a:solidFill>
            <a:schemeClr val="accent5">
              <a:lumMod val="60000"/>
              <a:lumOff val="40000"/>
            </a:schemeClr>
          </a:solidFill>
        </p:spPr>
        <p:txBody>
          <a:bodyPr wrap="square" rtlCol="0">
            <a:spAutoFit/>
          </a:bodyPr>
          <a:lstStyle/>
          <a:p>
            <a:r>
              <a:rPr lang="en-US" sz="1800" b="0" i="0" dirty="0">
                <a:solidFill>
                  <a:srgbClr val="000000"/>
                </a:solidFill>
                <a:effectLst/>
                <a:latin typeface="roboto"/>
              </a:rPr>
              <a:t>“Having students </a:t>
            </a:r>
            <a:r>
              <a:rPr lang="en-US" sz="1800" b="1" i="0" dirty="0">
                <a:solidFill>
                  <a:srgbClr val="000000"/>
                </a:solidFill>
                <a:effectLst/>
                <a:latin typeface="roboto"/>
              </a:rPr>
              <a:t>work together to answer challenging questions and engage in ‘peer instruction’ </a:t>
            </a:r>
            <a:r>
              <a:rPr lang="en-US" sz="1800" b="0" i="0" dirty="0">
                <a:solidFill>
                  <a:srgbClr val="000000"/>
                </a:solidFill>
                <a:effectLst/>
                <a:latin typeface="roboto"/>
              </a:rPr>
              <a:t>has also been associated with </a:t>
            </a:r>
            <a:r>
              <a:rPr lang="en-US" sz="1800" b="1" i="0" dirty="0">
                <a:solidFill>
                  <a:srgbClr val="000000"/>
                </a:solidFill>
                <a:effectLst/>
                <a:latin typeface="roboto"/>
              </a:rPr>
              <a:t>positive student outcomes.</a:t>
            </a:r>
            <a:r>
              <a:rPr lang="en-US" sz="1800" b="0" i="0" dirty="0">
                <a:solidFill>
                  <a:srgbClr val="000000"/>
                </a:solidFill>
                <a:effectLst/>
                <a:latin typeface="roboto"/>
              </a:rPr>
              <a:t>”</a:t>
            </a:r>
          </a:p>
          <a:p>
            <a:endParaRPr lang="en-US" dirty="0"/>
          </a:p>
        </p:txBody>
      </p:sp>
      <p:sp>
        <p:nvSpPr>
          <p:cNvPr id="9" name="TextBox 8">
            <a:extLst>
              <a:ext uri="{FF2B5EF4-FFF2-40B4-BE49-F238E27FC236}">
                <a16:creationId xmlns:a16="http://schemas.microsoft.com/office/drawing/2014/main" id="{63E2E405-36EA-4A59-A693-3F8513177F49}"/>
              </a:ext>
            </a:extLst>
          </p:cNvPr>
          <p:cNvSpPr txBox="1"/>
          <p:nvPr/>
        </p:nvSpPr>
        <p:spPr>
          <a:xfrm>
            <a:off x="4121422" y="5110516"/>
            <a:ext cx="7491431" cy="1477328"/>
          </a:xfrm>
          <a:prstGeom prst="rect">
            <a:avLst/>
          </a:prstGeom>
          <a:solidFill>
            <a:schemeClr val="accent4">
              <a:lumMod val="40000"/>
              <a:lumOff val="60000"/>
            </a:schemeClr>
          </a:solidFill>
        </p:spPr>
        <p:txBody>
          <a:bodyPr wrap="square" rtlCol="0">
            <a:spAutoFit/>
          </a:bodyPr>
          <a:lstStyle/>
          <a:p>
            <a:r>
              <a:rPr lang="en-US" sz="1800" b="0" i="0" dirty="0">
                <a:solidFill>
                  <a:srgbClr val="000000"/>
                </a:solidFill>
                <a:effectLst/>
                <a:latin typeface="roboto"/>
              </a:rPr>
              <a:t>“This can be done </a:t>
            </a:r>
            <a:r>
              <a:rPr lang="en-US" sz="1800" b="1" i="0" dirty="0">
                <a:solidFill>
                  <a:srgbClr val="000000"/>
                </a:solidFill>
                <a:effectLst/>
                <a:latin typeface="roboto"/>
              </a:rPr>
              <a:t>synchronously, in real time through social media, polling, online breakout rooms and other tools </a:t>
            </a:r>
            <a:r>
              <a:rPr lang="en-US" sz="1800" b="0" i="0" dirty="0">
                <a:solidFill>
                  <a:srgbClr val="000000"/>
                </a:solidFill>
                <a:effectLst/>
                <a:latin typeface="roboto"/>
              </a:rPr>
              <a:t>-- but also </a:t>
            </a:r>
            <a:r>
              <a:rPr lang="en-US" sz="1800" b="1" i="0" dirty="0">
                <a:solidFill>
                  <a:srgbClr val="000000"/>
                </a:solidFill>
                <a:effectLst/>
                <a:latin typeface="roboto"/>
              </a:rPr>
              <a:t>asynchronously online through collaboration tools</a:t>
            </a:r>
            <a:r>
              <a:rPr lang="en-US" sz="1800" b="0" i="0" dirty="0">
                <a:solidFill>
                  <a:srgbClr val="000000"/>
                </a:solidFill>
                <a:effectLst/>
                <a:latin typeface="roboto"/>
              </a:rPr>
              <a:t> that allow students to work at their own pace, on their own time but collectively produce work.”</a:t>
            </a:r>
            <a:endParaRPr lang="en-US" dirty="0"/>
          </a:p>
        </p:txBody>
      </p:sp>
    </p:spTree>
    <p:extLst>
      <p:ext uri="{BB962C8B-B14F-4D97-AF65-F5344CB8AC3E}">
        <p14:creationId xmlns:p14="http://schemas.microsoft.com/office/powerpoint/2010/main" val="237532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6FC5CA-52D2-4E65-815E-F6EF49AF46D9}"/>
              </a:ext>
            </a:extLst>
          </p:cNvPr>
          <p:cNvSpPr txBox="1"/>
          <p:nvPr/>
        </p:nvSpPr>
        <p:spPr>
          <a:xfrm>
            <a:off x="4373110" y="3013501"/>
            <a:ext cx="3039102" cy="830997"/>
          </a:xfrm>
          <a:prstGeom prst="rect">
            <a:avLst/>
          </a:prstGeom>
          <a:noFill/>
        </p:spPr>
        <p:txBody>
          <a:bodyPr wrap="none" rtlCol="0">
            <a:spAutoFit/>
          </a:bodyPr>
          <a:lstStyle/>
          <a:p>
            <a:r>
              <a:rPr lang="en-US" sz="4800" b="1" dirty="0">
                <a:solidFill>
                  <a:schemeClr val="bg1"/>
                </a:solidFill>
              </a:rPr>
              <a:t>Questions?</a:t>
            </a:r>
          </a:p>
        </p:txBody>
      </p:sp>
    </p:spTree>
    <p:extLst>
      <p:ext uri="{BB962C8B-B14F-4D97-AF65-F5344CB8AC3E}">
        <p14:creationId xmlns:p14="http://schemas.microsoft.com/office/powerpoint/2010/main" val="234853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C160B-8E49-C046-B299-CA79D9364E45}"/>
              </a:ext>
            </a:extLst>
          </p:cNvPr>
          <p:cNvSpPr>
            <a:spLocks noGrp="1"/>
          </p:cNvSpPr>
          <p:nvPr>
            <p:ph idx="1"/>
          </p:nvPr>
        </p:nvSpPr>
        <p:spPr>
          <a:xfrm>
            <a:off x="351497" y="1498062"/>
            <a:ext cx="11727180" cy="3359126"/>
          </a:xfrm>
        </p:spPr>
        <p:txBody>
          <a:bodyPr>
            <a:normAutofit fontScale="25000" lnSpcReduction="20000"/>
          </a:bodyPr>
          <a:lstStyle/>
          <a:p>
            <a:pPr marL="571500" indent="-571500">
              <a:buFont typeface="Arial" panose="020B0604020202020204" pitchFamily="34" charset="0"/>
              <a:buChar char="•"/>
            </a:pPr>
            <a:r>
              <a:rPr lang="en-US" sz="8000" b="1" dirty="0">
                <a:solidFill>
                  <a:schemeClr val="bg1"/>
                </a:solidFill>
              </a:rPr>
              <a:t>Distributed in September 2020 to all students who enrolled in the spring and summer quarters of 2020 </a:t>
            </a:r>
          </a:p>
          <a:p>
            <a:pPr marL="571500" indent="-571500">
              <a:buFont typeface="Arial" panose="020B0604020202020204" pitchFamily="34" charset="0"/>
              <a:buChar char="•"/>
            </a:pPr>
            <a:r>
              <a:rPr lang="en-US" sz="8000" b="1" dirty="0">
                <a:solidFill>
                  <a:schemeClr val="bg1"/>
                </a:solidFill>
              </a:rPr>
              <a:t>Sent via an online link</a:t>
            </a:r>
          </a:p>
          <a:p>
            <a:pPr marL="571500" indent="-571500">
              <a:buFont typeface="Arial" panose="020B0604020202020204" pitchFamily="34" charset="0"/>
              <a:buChar char="•"/>
            </a:pPr>
            <a:r>
              <a:rPr lang="en-US" sz="8000" b="1" dirty="0">
                <a:solidFill>
                  <a:schemeClr val="bg1"/>
                </a:solidFill>
              </a:rPr>
              <a:t>Open for two weeks with one reminder</a:t>
            </a:r>
          </a:p>
          <a:p>
            <a:pPr marL="571500" indent="-571500">
              <a:buFont typeface="Arial" panose="020B0604020202020204" pitchFamily="34" charset="0"/>
              <a:buChar char="•"/>
            </a:pPr>
            <a:r>
              <a:rPr lang="en-US" sz="8000" b="1" dirty="0">
                <a:solidFill>
                  <a:schemeClr val="bg1"/>
                </a:solidFill>
              </a:rPr>
              <a:t>Includes students who had experienced at least one term of fully-online instruction. </a:t>
            </a:r>
          </a:p>
          <a:p>
            <a:pPr marL="571500" indent="-571500">
              <a:buFont typeface="Arial" panose="020B0604020202020204" pitchFamily="34" charset="0"/>
              <a:buChar char="•"/>
            </a:pPr>
            <a:r>
              <a:rPr lang="en-US" sz="8000" b="1" dirty="0">
                <a:solidFill>
                  <a:schemeClr val="bg1"/>
                </a:solidFill>
              </a:rPr>
              <a:t>The survey collected 1,219 responses for a response rate of approximately 6%. </a:t>
            </a:r>
          </a:p>
          <a:p>
            <a:pPr marL="571500" indent="-571500">
              <a:buFont typeface="Arial" panose="020B0604020202020204" pitchFamily="34" charset="0"/>
              <a:buChar char="•"/>
            </a:pPr>
            <a:r>
              <a:rPr lang="en-US" sz="8000" b="1" dirty="0">
                <a:solidFill>
                  <a:schemeClr val="bg1"/>
                </a:solidFill>
              </a:rPr>
              <a:t>Content:</a:t>
            </a:r>
          </a:p>
          <a:p>
            <a:pPr marL="1188720" lvl="1" indent="-571500">
              <a:buFont typeface="Arial" panose="020B0604020202020204" pitchFamily="34" charset="0"/>
              <a:buChar char="•"/>
            </a:pPr>
            <a:r>
              <a:rPr lang="en-US" sz="8000" b="1" dirty="0">
                <a:solidFill>
                  <a:schemeClr val="bg1"/>
                </a:solidFill>
              </a:rPr>
              <a:t>Online course format  preference</a:t>
            </a:r>
          </a:p>
          <a:p>
            <a:pPr marL="1188720" lvl="1" indent="-571500">
              <a:buFont typeface="Arial" panose="020B0604020202020204" pitchFamily="34" charset="0"/>
              <a:buChar char="•"/>
            </a:pPr>
            <a:r>
              <a:rPr lang="en-US" sz="8000" b="1" dirty="0">
                <a:solidFill>
                  <a:schemeClr val="bg1"/>
                </a:solidFill>
              </a:rPr>
              <a:t>Office hours preference</a:t>
            </a:r>
          </a:p>
          <a:p>
            <a:pPr marL="1188720" lvl="1" indent="-571500">
              <a:buFont typeface="Arial" panose="020B0604020202020204" pitchFamily="34" charset="0"/>
              <a:buChar char="•"/>
            </a:pPr>
            <a:r>
              <a:rPr lang="en-US" sz="8000" b="1" dirty="0">
                <a:solidFill>
                  <a:schemeClr val="bg1"/>
                </a:solidFill>
              </a:rPr>
              <a:t>Student services used</a:t>
            </a:r>
          </a:p>
          <a:p>
            <a:pPr marL="1188720" lvl="1" indent="-571500">
              <a:buFont typeface="Arial" panose="020B0604020202020204" pitchFamily="34" charset="0"/>
              <a:buChar char="•"/>
            </a:pPr>
            <a:r>
              <a:rPr lang="en-US" sz="8000" b="1" dirty="0">
                <a:solidFill>
                  <a:schemeClr val="bg1"/>
                </a:solidFill>
              </a:rPr>
              <a:t>What made students feel most supported and connected in the online learning environment</a:t>
            </a:r>
          </a:p>
          <a:p>
            <a:pPr marL="1188720" lvl="1" indent="-571500">
              <a:buFont typeface="Arial" panose="020B0604020202020204" pitchFamily="34" charset="0"/>
              <a:buChar char="•"/>
            </a:pPr>
            <a:r>
              <a:rPr lang="en-US" sz="8000" b="1" dirty="0">
                <a:solidFill>
                  <a:schemeClr val="bg1"/>
                </a:solidFill>
              </a:rPr>
              <a:t>Greatest challenges with the online learning environment</a:t>
            </a:r>
          </a:p>
          <a:p>
            <a:pPr marL="1188720" lvl="1" indent="-571500">
              <a:buFont typeface="Arial" panose="020B0604020202020204" pitchFamily="34" charset="0"/>
              <a:buChar char="•"/>
            </a:pPr>
            <a:r>
              <a:rPr lang="en-US" sz="8000" b="1" dirty="0">
                <a:solidFill>
                  <a:schemeClr val="bg1"/>
                </a:solidFill>
              </a:rPr>
              <a:t>Interaction with instructors</a:t>
            </a:r>
          </a:p>
          <a:p>
            <a:pPr marL="1188720" lvl="1" indent="-571500">
              <a:buFont typeface="Arial" panose="020B0604020202020204" pitchFamily="34" charset="0"/>
              <a:buChar char="•"/>
            </a:pPr>
            <a:r>
              <a:rPr lang="en-US" sz="8000" b="1" dirty="0">
                <a:solidFill>
                  <a:schemeClr val="bg1"/>
                </a:solidFill>
              </a:rPr>
              <a:t>Online support</a:t>
            </a:r>
          </a:p>
          <a:p>
            <a:pPr marL="1188720" lvl="1" indent="-571500">
              <a:buFont typeface="Arial" panose="020B0604020202020204" pitchFamily="34" charset="0"/>
              <a:buChar char="•"/>
            </a:pPr>
            <a:endParaRPr lang="en-US" sz="4740" b="1" dirty="0">
              <a:solidFill>
                <a:schemeClr val="bg1"/>
              </a:solidFill>
            </a:endParaRPr>
          </a:p>
          <a:p>
            <a:endParaRPr lang="en-US" sz="3840" b="1" dirty="0">
              <a:solidFill>
                <a:schemeClr val="bg1"/>
              </a:solidFill>
            </a:endParaRPr>
          </a:p>
          <a:p>
            <a:endParaRPr lang="en-US" sz="3840" b="1" dirty="0">
              <a:solidFill>
                <a:schemeClr val="bg1"/>
              </a:solidFill>
            </a:endParaRPr>
          </a:p>
          <a:p>
            <a:r>
              <a:rPr lang="en-US" sz="3840" dirty="0"/>
              <a:t>	</a:t>
            </a:r>
          </a:p>
        </p:txBody>
      </p:sp>
      <p:sp>
        <p:nvSpPr>
          <p:cNvPr id="2" name="TextBox 1">
            <a:extLst>
              <a:ext uri="{FF2B5EF4-FFF2-40B4-BE49-F238E27FC236}">
                <a16:creationId xmlns:a16="http://schemas.microsoft.com/office/drawing/2014/main" id="{EDCBF0E1-E2C9-4258-A66A-E50632E2D149}"/>
              </a:ext>
            </a:extLst>
          </p:cNvPr>
          <p:cNvSpPr txBox="1"/>
          <p:nvPr/>
        </p:nvSpPr>
        <p:spPr>
          <a:xfrm>
            <a:off x="5054600" y="139700"/>
            <a:ext cx="3058530" cy="707886"/>
          </a:xfrm>
          <a:prstGeom prst="rect">
            <a:avLst/>
          </a:prstGeom>
          <a:noFill/>
        </p:spPr>
        <p:txBody>
          <a:bodyPr wrap="none" rtlCol="0">
            <a:spAutoFit/>
          </a:bodyPr>
          <a:lstStyle/>
          <a:p>
            <a:r>
              <a:rPr lang="en-US" sz="4000" b="1" dirty="0">
                <a:solidFill>
                  <a:schemeClr val="bg1"/>
                </a:solidFill>
              </a:rPr>
              <a:t>Methodology</a:t>
            </a:r>
          </a:p>
        </p:txBody>
      </p:sp>
    </p:spTree>
    <p:extLst>
      <p:ext uri="{BB962C8B-B14F-4D97-AF65-F5344CB8AC3E}">
        <p14:creationId xmlns:p14="http://schemas.microsoft.com/office/powerpoint/2010/main" val="180517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3175000" y="241300"/>
            <a:ext cx="8285538" cy="523220"/>
          </a:xfrm>
          <a:prstGeom prst="rect">
            <a:avLst/>
          </a:prstGeom>
          <a:noFill/>
        </p:spPr>
        <p:txBody>
          <a:bodyPr wrap="none" rtlCol="0">
            <a:spAutoFit/>
          </a:bodyPr>
          <a:lstStyle/>
          <a:p>
            <a:r>
              <a:rPr lang="en-US" sz="2800" b="1" dirty="0">
                <a:solidFill>
                  <a:schemeClr val="bg1"/>
                </a:solidFill>
              </a:rPr>
              <a:t>Highest Ranked Preference for Online Learning Format</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4060715726"/>
              </p:ext>
            </p:extLst>
          </p:nvPr>
        </p:nvGraphicFramePr>
        <p:xfrm>
          <a:off x="340066" y="1069340"/>
          <a:ext cx="11511868" cy="4119155"/>
        </p:xfrm>
        <a:graphic>
          <a:graphicData uri="http://schemas.openxmlformats.org/drawingml/2006/table">
            <a:tbl>
              <a:tblPr firstRow="1" bandRow="1">
                <a:tableStyleId>{5C22544A-7EE6-4342-B048-85BDC9FD1C3A}</a:tableStyleId>
              </a:tblPr>
              <a:tblGrid>
                <a:gridCol w="5506117">
                  <a:extLst>
                    <a:ext uri="{9D8B030D-6E8A-4147-A177-3AD203B41FA5}">
                      <a16:colId xmlns:a16="http://schemas.microsoft.com/office/drawing/2014/main" val="249017648"/>
                    </a:ext>
                  </a:extLst>
                </a:gridCol>
                <a:gridCol w="740310">
                  <a:extLst>
                    <a:ext uri="{9D8B030D-6E8A-4147-A177-3AD203B41FA5}">
                      <a16:colId xmlns:a16="http://schemas.microsoft.com/office/drawing/2014/main" val="1826996625"/>
                    </a:ext>
                  </a:extLst>
                </a:gridCol>
                <a:gridCol w="699312">
                  <a:extLst>
                    <a:ext uri="{9D8B030D-6E8A-4147-A177-3AD203B41FA5}">
                      <a16:colId xmlns:a16="http://schemas.microsoft.com/office/drawing/2014/main" val="1517939826"/>
                    </a:ext>
                  </a:extLst>
                </a:gridCol>
                <a:gridCol w="827005">
                  <a:extLst>
                    <a:ext uri="{9D8B030D-6E8A-4147-A177-3AD203B41FA5}">
                      <a16:colId xmlns:a16="http://schemas.microsoft.com/office/drawing/2014/main" val="626633898"/>
                    </a:ext>
                  </a:extLst>
                </a:gridCol>
                <a:gridCol w="685472">
                  <a:extLst>
                    <a:ext uri="{9D8B030D-6E8A-4147-A177-3AD203B41FA5}">
                      <a16:colId xmlns:a16="http://schemas.microsoft.com/office/drawing/2014/main" val="436838584"/>
                    </a:ext>
                  </a:extLst>
                </a:gridCol>
                <a:gridCol w="749450">
                  <a:extLst>
                    <a:ext uri="{9D8B030D-6E8A-4147-A177-3AD203B41FA5}">
                      <a16:colId xmlns:a16="http://schemas.microsoft.com/office/drawing/2014/main" val="91017403"/>
                    </a:ext>
                  </a:extLst>
                </a:gridCol>
                <a:gridCol w="703750">
                  <a:extLst>
                    <a:ext uri="{9D8B030D-6E8A-4147-A177-3AD203B41FA5}">
                      <a16:colId xmlns:a16="http://schemas.microsoft.com/office/drawing/2014/main" val="560489576"/>
                    </a:ext>
                  </a:extLst>
                </a:gridCol>
                <a:gridCol w="840846">
                  <a:extLst>
                    <a:ext uri="{9D8B030D-6E8A-4147-A177-3AD203B41FA5}">
                      <a16:colId xmlns:a16="http://schemas.microsoft.com/office/drawing/2014/main" val="851772078"/>
                    </a:ext>
                  </a:extLst>
                </a:gridCol>
                <a:gridCol w="759606">
                  <a:extLst>
                    <a:ext uri="{9D8B030D-6E8A-4147-A177-3AD203B41FA5}">
                      <a16:colId xmlns:a16="http://schemas.microsoft.com/office/drawing/2014/main" val="3537594900"/>
                    </a:ext>
                  </a:extLst>
                </a:gridCol>
              </a:tblGrid>
              <a:tr h="409336">
                <a:tc>
                  <a:txBody>
                    <a:bodyPr/>
                    <a:lstStyle/>
                    <a:p>
                      <a:endParaRPr lang="en-US"/>
                    </a:p>
                  </a:txBody>
                  <a:tcPr/>
                </a:tc>
                <a:tc gridSpan="2">
                  <a:txBody>
                    <a:bodyPr/>
                    <a:lstStyle/>
                    <a:p>
                      <a:pPr algn="ctr"/>
                      <a:r>
                        <a:rPr lang="en-US" dirty="0"/>
                        <a:t>First Choice</a:t>
                      </a:r>
                    </a:p>
                  </a:txBody>
                  <a:tcPr/>
                </a:tc>
                <a:tc hMerge="1">
                  <a:txBody>
                    <a:bodyPr/>
                    <a:lstStyle/>
                    <a:p>
                      <a:pPr algn="ctr"/>
                      <a:endParaRPr lang="en-US" dirty="0"/>
                    </a:p>
                  </a:txBody>
                  <a:tcPr/>
                </a:tc>
                <a:tc gridSpan="2">
                  <a:txBody>
                    <a:bodyPr/>
                    <a:lstStyle/>
                    <a:p>
                      <a:pPr algn="ctr"/>
                      <a:r>
                        <a:rPr lang="en-US" dirty="0"/>
                        <a:t>Second Choice</a:t>
                      </a:r>
                    </a:p>
                  </a:txBody>
                  <a:tcPr/>
                </a:tc>
                <a:tc hMerge="1">
                  <a:txBody>
                    <a:bodyPr/>
                    <a:lstStyle/>
                    <a:p>
                      <a:endParaRPr lang="en-US"/>
                    </a:p>
                  </a:txBody>
                  <a:tcPr/>
                </a:tc>
                <a:tc gridSpan="2">
                  <a:txBody>
                    <a:bodyPr/>
                    <a:lstStyle/>
                    <a:p>
                      <a:pPr algn="ctr"/>
                      <a:r>
                        <a:rPr lang="en-US" dirty="0"/>
                        <a:t>Third Choice</a:t>
                      </a:r>
                    </a:p>
                  </a:txBody>
                  <a:tcPr/>
                </a:tc>
                <a:tc hMerge="1">
                  <a:txBody>
                    <a:bodyPr/>
                    <a:lstStyle/>
                    <a:p>
                      <a:endParaRPr lang="en-US"/>
                    </a:p>
                  </a:txBody>
                  <a:tcPr/>
                </a:tc>
                <a:tc gridSpan="2">
                  <a:txBody>
                    <a:bodyPr/>
                    <a:lstStyle/>
                    <a:p>
                      <a:pPr algn="ctr"/>
                      <a:r>
                        <a:rPr lang="en-US" dirty="0"/>
                        <a:t>Total</a:t>
                      </a:r>
                    </a:p>
                  </a:txBody>
                  <a:tcPr/>
                </a:tc>
                <a:tc hMerge="1">
                  <a:txBody>
                    <a:bodyPr/>
                    <a:lstStyle/>
                    <a:p>
                      <a:endParaRPr lang="en-US"/>
                    </a:p>
                  </a:txBody>
                  <a:tcPr/>
                </a:tc>
                <a:extLst>
                  <a:ext uri="{0D108BD9-81ED-4DB2-BD59-A6C34878D82A}">
                    <a16:rowId xmlns:a16="http://schemas.microsoft.com/office/drawing/2014/main" val="468270501"/>
                  </a:ext>
                </a:extLst>
              </a:tr>
              <a:tr h="918483">
                <a:tc>
                  <a:txBody>
                    <a:bodyPr/>
                    <a:lstStyle/>
                    <a:p>
                      <a:r>
                        <a:rPr lang="en-US" b="1" dirty="0"/>
                        <a:t>No scheduled meetings: </a:t>
                      </a:r>
                      <a:r>
                        <a:rPr lang="en-US" dirty="0"/>
                        <a:t>There are no required meeting times. You complete the coursework at your own pace within the scheduled due dates. </a:t>
                      </a:r>
                    </a:p>
                  </a:txBody>
                  <a:tcPr/>
                </a:tc>
                <a:tc>
                  <a:txBody>
                    <a:bodyPr/>
                    <a:lstStyle/>
                    <a:p>
                      <a:pPr algn="ctr"/>
                      <a:r>
                        <a:rPr lang="en-US" b="1" dirty="0"/>
                        <a:t>505</a:t>
                      </a:r>
                    </a:p>
                  </a:txBody>
                  <a:tcPr/>
                </a:tc>
                <a:tc>
                  <a:txBody>
                    <a:bodyPr/>
                    <a:lstStyle/>
                    <a:p>
                      <a:pPr algn="ctr"/>
                      <a:r>
                        <a:rPr lang="en-US" b="1" dirty="0"/>
                        <a:t>42%</a:t>
                      </a:r>
                    </a:p>
                  </a:txBody>
                  <a:tcPr/>
                </a:tc>
                <a:tc>
                  <a:txBody>
                    <a:bodyPr/>
                    <a:lstStyle/>
                    <a:p>
                      <a:pPr algn="ctr"/>
                      <a:r>
                        <a:rPr lang="en-US" dirty="0"/>
                        <a:t>277</a:t>
                      </a:r>
                    </a:p>
                  </a:txBody>
                  <a:tcPr/>
                </a:tc>
                <a:tc>
                  <a:txBody>
                    <a:bodyPr/>
                    <a:lstStyle/>
                    <a:p>
                      <a:pPr algn="ctr"/>
                      <a:r>
                        <a:rPr lang="en-US" dirty="0"/>
                        <a:t>23%</a:t>
                      </a:r>
                    </a:p>
                  </a:txBody>
                  <a:tcPr/>
                </a:tc>
                <a:tc>
                  <a:txBody>
                    <a:bodyPr/>
                    <a:lstStyle/>
                    <a:p>
                      <a:pPr algn="ctr"/>
                      <a:r>
                        <a:rPr lang="en-US" dirty="0"/>
                        <a:t>410</a:t>
                      </a:r>
                    </a:p>
                  </a:txBody>
                  <a:tcPr/>
                </a:tc>
                <a:tc>
                  <a:txBody>
                    <a:bodyPr/>
                    <a:lstStyle/>
                    <a:p>
                      <a:pPr algn="ctr"/>
                      <a:r>
                        <a:rPr lang="en-US" dirty="0"/>
                        <a:t>34%</a:t>
                      </a:r>
                    </a:p>
                  </a:txBody>
                  <a:tcPr/>
                </a:tc>
                <a:tc>
                  <a:txBody>
                    <a:bodyPr/>
                    <a:lstStyle/>
                    <a:p>
                      <a:pPr algn="ctr"/>
                      <a:r>
                        <a:rPr lang="en-US" dirty="0"/>
                        <a:t>1,192</a:t>
                      </a:r>
                    </a:p>
                  </a:txBody>
                  <a:tcPr/>
                </a:tc>
                <a:tc>
                  <a:txBody>
                    <a:bodyPr/>
                    <a:lstStyle/>
                    <a:p>
                      <a:pPr algn="ctr"/>
                      <a:r>
                        <a:rPr lang="en-US" dirty="0"/>
                        <a:t>100%</a:t>
                      </a:r>
                    </a:p>
                  </a:txBody>
                  <a:tcPr/>
                </a:tc>
                <a:extLst>
                  <a:ext uri="{0D108BD9-81ED-4DB2-BD59-A6C34878D82A}">
                    <a16:rowId xmlns:a16="http://schemas.microsoft.com/office/drawing/2014/main" val="3456473987"/>
                  </a:ext>
                </a:extLst>
              </a:tr>
              <a:tr h="1463517">
                <a:tc>
                  <a:txBody>
                    <a:bodyPr/>
                    <a:lstStyle/>
                    <a:p>
                      <a:r>
                        <a:rPr lang="en-US" b="1" dirty="0"/>
                        <a:t>Mixed format: </a:t>
                      </a:r>
                      <a:r>
                        <a:rPr lang="en-US" dirty="0"/>
                        <a:t>Some class meetings are held in real time (via Zoom) but other coursework can be completed independently, or participation in real time sessions is voluntary. Instructors may record meetings for you to view whenever you prefer. </a:t>
                      </a:r>
                    </a:p>
                  </a:txBody>
                  <a:tcPr/>
                </a:tc>
                <a:tc>
                  <a:txBody>
                    <a:bodyPr/>
                    <a:lstStyle/>
                    <a:p>
                      <a:pPr algn="ctr"/>
                      <a:r>
                        <a:rPr lang="en-US" dirty="0"/>
                        <a:t>427</a:t>
                      </a:r>
                    </a:p>
                  </a:txBody>
                  <a:tcPr/>
                </a:tc>
                <a:tc>
                  <a:txBody>
                    <a:bodyPr/>
                    <a:lstStyle/>
                    <a:p>
                      <a:pPr algn="ctr"/>
                      <a:r>
                        <a:rPr lang="en-US" dirty="0"/>
                        <a:t>35%</a:t>
                      </a:r>
                    </a:p>
                  </a:txBody>
                  <a:tcPr/>
                </a:tc>
                <a:tc>
                  <a:txBody>
                    <a:bodyPr/>
                    <a:lstStyle/>
                    <a:p>
                      <a:pPr algn="ctr"/>
                      <a:r>
                        <a:rPr lang="en-US" b="1" dirty="0"/>
                        <a:t>660</a:t>
                      </a:r>
                    </a:p>
                  </a:txBody>
                  <a:tcPr/>
                </a:tc>
                <a:tc>
                  <a:txBody>
                    <a:bodyPr/>
                    <a:lstStyle/>
                    <a:p>
                      <a:pPr algn="ctr"/>
                      <a:r>
                        <a:rPr lang="en-US" b="1" dirty="0"/>
                        <a:t>55%</a:t>
                      </a:r>
                    </a:p>
                  </a:txBody>
                  <a:tcPr/>
                </a:tc>
                <a:tc>
                  <a:txBody>
                    <a:bodyPr/>
                    <a:lstStyle/>
                    <a:p>
                      <a:pPr algn="ctr"/>
                      <a:r>
                        <a:rPr lang="en-US" dirty="0"/>
                        <a:t>113</a:t>
                      </a:r>
                    </a:p>
                  </a:txBody>
                  <a:tcPr/>
                </a:tc>
                <a:tc>
                  <a:txBody>
                    <a:bodyPr/>
                    <a:lstStyle/>
                    <a:p>
                      <a:pPr algn="ctr"/>
                      <a:r>
                        <a:rPr lang="en-US" dirty="0"/>
                        <a:t>9%</a:t>
                      </a:r>
                    </a:p>
                  </a:txBody>
                  <a:tcPr/>
                </a:tc>
                <a:tc>
                  <a:txBody>
                    <a:bodyPr/>
                    <a:lstStyle/>
                    <a:p>
                      <a:pPr algn="ctr"/>
                      <a:r>
                        <a:rPr lang="en-US" dirty="0"/>
                        <a:t>1,200</a:t>
                      </a:r>
                    </a:p>
                  </a:txBody>
                  <a:tcPr/>
                </a:tc>
                <a:tc>
                  <a:txBody>
                    <a:bodyPr/>
                    <a:lstStyle/>
                    <a:p>
                      <a:pPr algn="ctr"/>
                      <a:r>
                        <a:rPr lang="en-US" dirty="0"/>
                        <a:t>100%</a:t>
                      </a:r>
                    </a:p>
                  </a:txBody>
                  <a:tcPr/>
                </a:tc>
                <a:extLst>
                  <a:ext uri="{0D108BD9-81ED-4DB2-BD59-A6C34878D82A}">
                    <a16:rowId xmlns:a16="http://schemas.microsoft.com/office/drawing/2014/main" val="2309621865"/>
                  </a:ext>
                </a:extLst>
              </a:tr>
              <a:tr h="918483">
                <a:tc>
                  <a:txBody>
                    <a:bodyPr/>
                    <a:lstStyle/>
                    <a:p>
                      <a:r>
                        <a:rPr lang="en-US" b="1" dirty="0"/>
                        <a:t>Regularly scheduled meetings: </a:t>
                      </a:r>
                      <a:r>
                        <a:rPr lang="en-US" dirty="0"/>
                        <a:t>All class meetings are in real time (via Zoom) and you are required to attend at the scheduled time. </a:t>
                      </a:r>
                    </a:p>
                  </a:txBody>
                  <a:tcPr/>
                </a:tc>
                <a:tc>
                  <a:txBody>
                    <a:bodyPr/>
                    <a:lstStyle/>
                    <a:p>
                      <a:pPr algn="ctr"/>
                      <a:r>
                        <a:rPr lang="en-US" dirty="0"/>
                        <a:t>278</a:t>
                      </a:r>
                    </a:p>
                  </a:txBody>
                  <a:tcPr/>
                </a:tc>
                <a:tc>
                  <a:txBody>
                    <a:bodyPr/>
                    <a:lstStyle/>
                    <a:p>
                      <a:pPr algn="ctr"/>
                      <a:r>
                        <a:rPr lang="en-US" dirty="0"/>
                        <a:t>23%</a:t>
                      </a:r>
                    </a:p>
                  </a:txBody>
                  <a:tcPr/>
                </a:tc>
                <a:tc>
                  <a:txBody>
                    <a:bodyPr/>
                    <a:lstStyle/>
                    <a:p>
                      <a:pPr algn="ctr"/>
                      <a:r>
                        <a:rPr lang="en-US" dirty="0"/>
                        <a:t>253</a:t>
                      </a:r>
                    </a:p>
                  </a:txBody>
                  <a:tcPr/>
                </a:tc>
                <a:tc>
                  <a:txBody>
                    <a:bodyPr/>
                    <a:lstStyle/>
                    <a:p>
                      <a:pPr algn="ctr"/>
                      <a:r>
                        <a:rPr lang="en-US" dirty="0"/>
                        <a:t>21%</a:t>
                      </a:r>
                    </a:p>
                  </a:txBody>
                  <a:tcPr/>
                </a:tc>
                <a:tc>
                  <a:txBody>
                    <a:bodyPr/>
                    <a:lstStyle/>
                    <a:p>
                      <a:pPr algn="ctr"/>
                      <a:r>
                        <a:rPr lang="en-US" b="1" dirty="0"/>
                        <a:t>667</a:t>
                      </a:r>
                    </a:p>
                  </a:txBody>
                  <a:tcPr/>
                </a:tc>
                <a:tc>
                  <a:txBody>
                    <a:bodyPr/>
                    <a:lstStyle/>
                    <a:p>
                      <a:pPr algn="ctr"/>
                      <a:r>
                        <a:rPr lang="en-US" b="1" dirty="0"/>
                        <a:t>56%</a:t>
                      </a:r>
                    </a:p>
                  </a:txBody>
                  <a:tcPr/>
                </a:tc>
                <a:tc>
                  <a:txBody>
                    <a:bodyPr/>
                    <a:lstStyle/>
                    <a:p>
                      <a:pPr algn="ctr"/>
                      <a:r>
                        <a:rPr lang="en-US" dirty="0"/>
                        <a:t>1,198</a:t>
                      </a:r>
                    </a:p>
                  </a:txBody>
                  <a:tcPr/>
                </a:tc>
                <a:tc>
                  <a:txBody>
                    <a:bodyPr/>
                    <a:lstStyle/>
                    <a:p>
                      <a:pPr algn="ctr"/>
                      <a:r>
                        <a:rPr lang="en-US" dirty="0"/>
                        <a:t>100%</a:t>
                      </a:r>
                    </a:p>
                  </a:txBody>
                  <a:tcPr/>
                </a:tc>
                <a:extLst>
                  <a:ext uri="{0D108BD9-81ED-4DB2-BD59-A6C34878D82A}">
                    <a16:rowId xmlns:a16="http://schemas.microsoft.com/office/drawing/2014/main" val="2822108494"/>
                  </a:ext>
                </a:extLst>
              </a:tr>
              <a:tr h="409336">
                <a:tc>
                  <a:txBody>
                    <a:bodyPr/>
                    <a:lstStyle/>
                    <a:p>
                      <a:r>
                        <a:rPr lang="en-US" dirty="0"/>
                        <a:t>Total</a:t>
                      </a:r>
                    </a:p>
                  </a:txBody>
                  <a:tcPr/>
                </a:tc>
                <a:tc>
                  <a:txBody>
                    <a:bodyPr/>
                    <a:lstStyle/>
                    <a:p>
                      <a:pPr algn="ctr"/>
                      <a:r>
                        <a:rPr lang="en-US" dirty="0"/>
                        <a:t>1,210</a:t>
                      </a:r>
                    </a:p>
                  </a:txBody>
                  <a:tcPr/>
                </a:tc>
                <a:tc>
                  <a:txBody>
                    <a:bodyPr/>
                    <a:lstStyle/>
                    <a:p>
                      <a:pPr algn="ctr"/>
                      <a:r>
                        <a:rPr lang="en-US" dirty="0"/>
                        <a:t>100%</a:t>
                      </a:r>
                    </a:p>
                  </a:txBody>
                  <a:tcPr/>
                </a:tc>
                <a:tc>
                  <a:txBody>
                    <a:bodyPr/>
                    <a:lstStyle/>
                    <a:p>
                      <a:pPr algn="ctr"/>
                      <a:r>
                        <a:rPr lang="en-US" dirty="0"/>
                        <a:t>1,190</a:t>
                      </a:r>
                    </a:p>
                  </a:txBody>
                  <a:tcPr/>
                </a:tc>
                <a:tc>
                  <a:txBody>
                    <a:bodyPr/>
                    <a:lstStyle/>
                    <a:p>
                      <a:pPr algn="ctr"/>
                      <a:r>
                        <a:rPr lang="en-US" dirty="0"/>
                        <a:t>100%</a:t>
                      </a:r>
                    </a:p>
                  </a:txBody>
                  <a:tcPr/>
                </a:tc>
                <a:tc>
                  <a:txBody>
                    <a:bodyPr/>
                    <a:lstStyle/>
                    <a:p>
                      <a:pPr algn="ctr"/>
                      <a:r>
                        <a:rPr lang="en-US" dirty="0"/>
                        <a:t>1,190</a:t>
                      </a:r>
                    </a:p>
                  </a:txBody>
                  <a:tcPr/>
                </a:tc>
                <a:tc>
                  <a:txBody>
                    <a:bodyPr/>
                    <a:lstStyle/>
                    <a:p>
                      <a:pPr algn="ctr"/>
                      <a:r>
                        <a:rPr lang="en-US" dirty="0"/>
                        <a:t>100%</a:t>
                      </a:r>
                    </a:p>
                  </a:txBody>
                  <a:tcPr/>
                </a:tc>
                <a:tc>
                  <a:txBody>
                    <a:bodyPr/>
                    <a:lstStyle/>
                    <a:p>
                      <a:pPr algn="ctr"/>
                      <a:r>
                        <a:rPr lang="en-US" dirty="0"/>
                        <a:t>3,590</a:t>
                      </a:r>
                    </a:p>
                  </a:txBody>
                  <a:tcPr/>
                </a:tc>
                <a:tc>
                  <a:txBody>
                    <a:bodyPr/>
                    <a:lstStyle/>
                    <a:p>
                      <a:pPr algn="ctr"/>
                      <a:endParaRPr lang="en-US" dirty="0"/>
                    </a:p>
                  </a:txBody>
                  <a:tcPr/>
                </a:tc>
                <a:extLst>
                  <a:ext uri="{0D108BD9-81ED-4DB2-BD59-A6C34878D82A}">
                    <a16:rowId xmlns:a16="http://schemas.microsoft.com/office/drawing/2014/main" val="813956420"/>
                  </a:ext>
                </a:extLst>
              </a:tr>
            </a:tbl>
          </a:graphicData>
        </a:graphic>
      </p:graphicFrame>
      <p:sp>
        <p:nvSpPr>
          <p:cNvPr id="4" name="TextBox 3">
            <a:extLst>
              <a:ext uri="{FF2B5EF4-FFF2-40B4-BE49-F238E27FC236}">
                <a16:creationId xmlns:a16="http://schemas.microsoft.com/office/drawing/2014/main" id="{EE0359A7-273D-4820-9D68-5C5494DB6B6C}"/>
              </a:ext>
            </a:extLst>
          </p:cNvPr>
          <p:cNvSpPr txBox="1"/>
          <p:nvPr/>
        </p:nvSpPr>
        <p:spPr>
          <a:xfrm>
            <a:off x="773724" y="5188495"/>
            <a:ext cx="5124736" cy="1200329"/>
          </a:xfrm>
          <a:prstGeom prst="rect">
            <a:avLst/>
          </a:prstGeom>
          <a:noFill/>
        </p:spPr>
        <p:txBody>
          <a:bodyPr wrap="none" rtlCol="0">
            <a:spAutoFit/>
          </a:bodyPr>
          <a:lstStyle/>
          <a:p>
            <a:r>
              <a:rPr lang="en-US" b="1" dirty="0"/>
              <a:t>Ranked Order:</a:t>
            </a:r>
          </a:p>
          <a:p>
            <a:pPr marL="285750" indent="-285750">
              <a:buFont typeface="Arial" panose="020B0604020202020204" pitchFamily="34" charset="0"/>
              <a:buChar char="•"/>
            </a:pPr>
            <a:r>
              <a:rPr lang="en-US" dirty="0"/>
              <a:t>First choice: No scheduled meetings (42%)</a:t>
            </a:r>
          </a:p>
          <a:p>
            <a:pPr marL="285750" indent="-285750">
              <a:buFont typeface="Arial" panose="020B0604020202020204" pitchFamily="34" charset="0"/>
              <a:buChar char="•"/>
            </a:pPr>
            <a:r>
              <a:rPr lang="en-US" dirty="0"/>
              <a:t>Second choice: Mixed format (55%)</a:t>
            </a:r>
          </a:p>
          <a:p>
            <a:pPr marL="285750" indent="-285750">
              <a:buFont typeface="Arial" panose="020B0604020202020204" pitchFamily="34" charset="0"/>
              <a:buChar char="•"/>
            </a:pPr>
            <a:r>
              <a:rPr lang="en-US" dirty="0"/>
              <a:t>Third choice: Regularly scheduled meetings (56%)</a:t>
            </a:r>
          </a:p>
        </p:txBody>
      </p:sp>
      <p:sp>
        <p:nvSpPr>
          <p:cNvPr id="7" name="TextBox 6">
            <a:extLst>
              <a:ext uri="{FF2B5EF4-FFF2-40B4-BE49-F238E27FC236}">
                <a16:creationId xmlns:a16="http://schemas.microsoft.com/office/drawing/2014/main" id="{918E0504-DA8D-4F55-886A-D87512A0DA7F}"/>
              </a:ext>
            </a:extLst>
          </p:cNvPr>
          <p:cNvSpPr txBox="1"/>
          <p:nvPr/>
        </p:nvSpPr>
        <p:spPr>
          <a:xfrm>
            <a:off x="6570012" y="5294885"/>
            <a:ext cx="5124736" cy="1200329"/>
          </a:xfrm>
          <a:prstGeom prst="rect">
            <a:avLst/>
          </a:prstGeom>
          <a:noFill/>
        </p:spPr>
        <p:txBody>
          <a:bodyPr wrap="none" rtlCol="0">
            <a:spAutoFit/>
          </a:bodyPr>
          <a:lstStyle/>
          <a:p>
            <a:r>
              <a:rPr lang="en-US" b="1" dirty="0"/>
              <a:t>First + Second Choice Combined:</a:t>
            </a:r>
          </a:p>
          <a:p>
            <a:pPr marL="285750" indent="-285750">
              <a:buFont typeface="Arial" panose="020B0604020202020204" pitchFamily="34" charset="0"/>
              <a:buChar char="•"/>
            </a:pPr>
            <a:r>
              <a:rPr lang="en-US" dirty="0"/>
              <a:t>First choice: Mixed format (90%)</a:t>
            </a:r>
          </a:p>
          <a:p>
            <a:pPr marL="285750" indent="-285750">
              <a:buFont typeface="Arial" panose="020B0604020202020204" pitchFamily="34" charset="0"/>
              <a:buChar char="•"/>
            </a:pPr>
            <a:r>
              <a:rPr lang="en-US" dirty="0"/>
              <a:t>Second choice: No scheduled meetings (65%)</a:t>
            </a:r>
          </a:p>
          <a:p>
            <a:pPr marL="285750" indent="-285750">
              <a:buFont typeface="Arial" panose="020B0604020202020204" pitchFamily="34" charset="0"/>
              <a:buChar char="•"/>
            </a:pPr>
            <a:r>
              <a:rPr lang="en-US" dirty="0"/>
              <a:t>Third choice: Regularly scheduled meetings (44%)</a:t>
            </a:r>
          </a:p>
        </p:txBody>
      </p:sp>
      <p:sp>
        <p:nvSpPr>
          <p:cNvPr id="8" name="TextBox 7">
            <a:extLst>
              <a:ext uri="{FF2B5EF4-FFF2-40B4-BE49-F238E27FC236}">
                <a16:creationId xmlns:a16="http://schemas.microsoft.com/office/drawing/2014/main" id="{4EC85968-C2CD-4A92-985A-BA64A1BDCCB6}"/>
              </a:ext>
            </a:extLst>
          </p:cNvPr>
          <p:cNvSpPr txBox="1"/>
          <p:nvPr/>
        </p:nvSpPr>
        <p:spPr>
          <a:xfrm>
            <a:off x="6747510" y="2671788"/>
            <a:ext cx="3805376" cy="923330"/>
          </a:xfrm>
          <a:prstGeom prst="rect">
            <a:avLst/>
          </a:prstGeom>
          <a:solidFill>
            <a:schemeClr val="accent1"/>
          </a:solidFill>
        </p:spPr>
        <p:txBody>
          <a:bodyPr wrap="square" rtlCol="0">
            <a:spAutoFit/>
          </a:bodyPr>
          <a:lstStyle/>
          <a:p>
            <a:r>
              <a:rPr lang="en-US" dirty="0"/>
              <a:t>Of those that selected a Mixed format, they preferred to meet half of all class meetings (40%).</a:t>
            </a:r>
          </a:p>
        </p:txBody>
      </p:sp>
    </p:spTree>
    <p:extLst>
      <p:ext uri="{BB962C8B-B14F-4D97-AF65-F5344CB8AC3E}">
        <p14:creationId xmlns:p14="http://schemas.microsoft.com/office/powerpoint/2010/main" val="6766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3884126" y="266719"/>
            <a:ext cx="6631367" cy="523220"/>
          </a:xfrm>
          <a:prstGeom prst="rect">
            <a:avLst/>
          </a:prstGeom>
          <a:noFill/>
        </p:spPr>
        <p:txBody>
          <a:bodyPr wrap="none" rtlCol="0">
            <a:spAutoFit/>
          </a:bodyPr>
          <a:lstStyle/>
          <a:p>
            <a:r>
              <a:rPr lang="en-US" sz="2800" b="1" dirty="0">
                <a:solidFill>
                  <a:schemeClr val="bg1"/>
                </a:solidFill>
              </a:rPr>
              <a:t>Highest Ranked Preference for Office Hours</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2940061210"/>
              </p:ext>
            </p:extLst>
          </p:nvPr>
        </p:nvGraphicFramePr>
        <p:xfrm>
          <a:off x="434340" y="1092199"/>
          <a:ext cx="11591879" cy="4211322"/>
        </p:xfrm>
        <a:graphic>
          <a:graphicData uri="http://schemas.openxmlformats.org/drawingml/2006/table">
            <a:tbl>
              <a:tblPr firstRow="1" bandRow="1">
                <a:tableStyleId>{5C22544A-7EE6-4342-B048-85BDC9FD1C3A}</a:tableStyleId>
              </a:tblPr>
              <a:tblGrid>
                <a:gridCol w="5777094">
                  <a:extLst>
                    <a:ext uri="{9D8B030D-6E8A-4147-A177-3AD203B41FA5}">
                      <a16:colId xmlns:a16="http://schemas.microsoft.com/office/drawing/2014/main" val="249017648"/>
                    </a:ext>
                  </a:extLst>
                </a:gridCol>
                <a:gridCol w="765702">
                  <a:extLst>
                    <a:ext uri="{9D8B030D-6E8A-4147-A177-3AD203B41FA5}">
                      <a16:colId xmlns:a16="http://schemas.microsoft.com/office/drawing/2014/main" val="1826996625"/>
                    </a:ext>
                  </a:extLst>
                </a:gridCol>
                <a:gridCol w="793049">
                  <a:extLst>
                    <a:ext uri="{9D8B030D-6E8A-4147-A177-3AD203B41FA5}">
                      <a16:colId xmlns:a16="http://schemas.microsoft.com/office/drawing/2014/main" val="1517939826"/>
                    </a:ext>
                  </a:extLst>
                </a:gridCol>
                <a:gridCol w="697335">
                  <a:extLst>
                    <a:ext uri="{9D8B030D-6E8A-4147-A177-3AD203B41FA5}">
                      <a16:colId xmlns:a16="http://schemas.microsoft.com/office/drawing/2014/main" val="626633898"/>
                    </a:ext>
                  </a:extLst>
                </a:gridCol>
                <a:gridCol w="683663">
                  <a:extLst>
                    <a:ext uri="{9D8B030D-6E8A-4147-A177-3AD203B41FA5}">
                      <a16:colId xmlns:a16="http://schemas.microsoft.com/office/drawing/2014/main" val="436838584"/>
                    </a:ext>
                  </a:extLst>
                </a:gridCol>
                <a:gridCol w="697336">
                  <a:extLst>
                    <a:ext uri="{9D8B030D-6E8A-4147-A177-3AD203B41FA5}">
                      <a16:colId xmlns:a16="http://schemas.microsoft.com/office/drawing/2014/main" val="91017403"/>
                    </a:ext>
                  </a:extLst>
                </a:gridCol>
                <a:gridCol w="697336">
                  <a:extLst>
                    <a:ext uri="{9D8B030D-6E8A-4147-A177-3AD203B41FA5}">
                      <a16:colId xmlns:a16="http://schemas.microsoft.com/office/drawing/2014/main" val="560489576"/>
                    </a:ext>
                  </a:extLst>
                </a:gridCol>
                <a:gridCol w="715479">
                  <a:extLst>
                    <a:ext uri="{9D8B030D-6E8A-4147-A177-3AD203B41FA5}">
                      <a16:colId xmlns:a16="http://schemas.microsoft.com/office/drawing/2014/main" val="851772078"/>
                    </a:ext>
                  </a:extLst>
                </a:gridCol>
                <a:gridCol w="764885">
                  <a:extLst>
                    <a:ext uri="{9D8B030D-6E8A-4147-A177-3AD203B41FA5}">
                      <a16:colId xmlns:a16="http://schemas.microsoft.com/office/drawing/2014/main" val="3537594900"/>
                    </a:ext>
                  </a:extLst>
                </a:gridCol>
              </a:tblGrid>
              <a:tr h="768850">
                <a:tc>
                  <a:txBody>
                    <a:bodyPr/>
                    <a:lstStyle/>
                    <a:p>
                      <a:endParaRPr lang="en-US"/>
                    </a:p>
                  </a:txBody>
                  <a:tcPr/>
                </a:tc>
                <a:tc gridSpan="2">
                  <a:txBody>
                    <a:bodyPr/>
                    <a:lstStyle/>
                    <a:p>
                      <a:pPr algn="ctr"/>
                      <a:r>
                        <a:rPr lang="en-US" dirty="0"/>
                        <a:t>First Choice</a:t>
                      </a:r>
                    </a:p>
                  </a:txBody>
                  <a:tcPr/>
                </a:tc>
                <a:tc hMerge="1">
                  <a:txBody>
                    <a:bodyPr/>
                    <a:lstStyle/>
                    <a:p>
                      <a:pPr algn="ctr"/>
                      <a:endParaRPr lang="en-US" dirty="0"/>
                    </a:p>
                  </a:txBody>
                  <a:tcPr/>
                </a:tc>
                <a:tc gridSpan="2">
                  <a:txBody>
                    <a:bodyPr/>
                    <a:lstStyle/>
                    <a:p>
                      <a:pPr algn="ctr"/>
                      <a:r>
                        <a:rPr lang="en-US" dirty="0"/>
                        <a:t>Second Choice</a:t>
                      </a:r>
                    </a:p>
                  </a:txBody>
                  <a:tcPr/>
                </a:tc>
                <a:tc hMerge="1">
                  <a:txBody>
                    <a:bodyPr/>
                    <a:lstStyle/>
                    <a:p>
                      <a:endParaRPr lang="en-US"/>
                    </a:p>
                  </a:txBody>
                  <a:tcPr/>
                </a:tc>
                <a:tc gridSpan="2">
                  <a:txBody>
                    <a:bodyPr/>
                    <a:lstStyle/>
                    <a:p>
                      <a:pPr algn="ctr"/>
                      <a:r>
                        <a:rPr lang="en-US" dirty="0"/>
                        <a:t>Third Choice</a:t>
                      </a:r>
                    </a:p>
                  </a:txBody>
                  <a:tcPr/>
                </a:tc>
                <a:tc hMerge="1">
                  <a:txBody>
                    <a:bodyPr/>
                    <a:lstStyle/>
                    <a:p>
                      <a:endParaRPr lang="en-US"/>
                    </a:p>
                  </a:txBody>
                  <a:tcPr/>
                </a:tc>
                <a:tc gridSpan="2">
                  <a:txBody>
                    <a:bodyPr/>
                    <a:lstStyle/>
                    <a:p>
                      <a:pPr algn="ctr"/>
                      <a:r>
                        <a:rPr lang="en-US" dirty="0"/>
                        <a:t>Total</a:t>
                      </a:r>
                    </a:p>
                  </a:txBody>
                  <a:tcPr/>
                </a:tc>
                <a:tc hMerge="1">
                  <a:txBody>
                    <a:bodyPr/>
                    <a:lstStyle/>
                    <a:p>
                      <a:endParaRPr lang="en-US"/>
                    </a:p>
                  </a:txBody>
                  <a:tcPr/>
                </a:tc>
                <a:extLst>
                  <a:ext uri="{0D108BD9-81ED-4DB2-BD59-A6C34878D82A}">
                    <a16:rowId xmlns:a16="http://schemas.microsoft.com/office/drawing/2014/main" val="468270501"/>
                  </a:ext>
                </a:extLst>
              </a:tr>
              <a:tr h="768850">
                <a:tc>
                  <a:txBody>
                    <a:bodyPr/>
                    <a:lstStyle/>
                    <a:p>
                      <a:r>
                        <a:rPr lang="en-US" b="1" dirty="0"/>
                        <a:t>Mixed office hours: </a:t>
                      </a:r>
                      <a:r>
                        <a:rPr lang="en-US" dirty="0"/>
                        <a:t>Faculty are available to answer emails AND are available online during a set time to speak with you.</a:t>
                      </a:r>
                    </a:p>
                  </a:txBody>
                  <a:tcPr/>
                </a:tc>
                <a:tc>
                  <a:txBody>
                    <a:bodyPr/>
                    <a:lstStyle/>
                    <a:p>
                      <a:pPr algn="ctr"/>
                      <a:r>
                        <a:rPr lang="en-US" b="1" dirty="0"/>
                        <a:t>561</a:t>
                      </a:r>
                    </a:p>
                  </a:txBody>
                  <a:tcPr/>
                </a:tc>
                <a:tc>
                  <a:txBody>
                    <a:bodyPr/>
                    <a:lstStyle/>
                    <a:p>
                      <a:pPr algn="ctr"/>
                      <a:r>
                        <a:rPr lang="en-US" b="1" dirty="0"/>
                        <a:t>46%</a:t>
                      </a:r>
                    </a:p>
                  </a:txBody>
                  <a:tcPr/>
                </a:tc>
                <a:tc>
                  <a:txBody>
                    <a:bodyPr/>
                    <a:lstStyle/>
                    <a:p>
                      <a:pPr algn="ctr"/>
                      <a:r>
                        <a:rPr lang="en-US" b="1" dirty="0"/>
                        <a:t>464</a:t>
                      </a:r>
                    </a:p>
                  </a:txBody>
                  <a:tcPr/>
                </a:tc>
                <a:tc>
                  <a:txBody>
                    <a:bodyPr/>
                    <a:lstStyle/>
                    <a:p>
                      <a:pPr algn="ctr"/>
                      <a:r>
                        <a:rPr lang="en-US" b="1" dirty="0"/>
                        <a:t>39%</a:t>
                      </a:r>
                    </a:p>
                  </a:txBody>
                  <a:tcPr/>
                </a:tc>
                <a:tc>
                  <a:txBody>
                    <a:bodyPr/>
                    <a:lstStyle/>
                    <a:p>
                      <a:pPr algn="ctr"/>
                      <a:r>
                        <a:rPr lang="en-US" dirty="0"/>
                        <a:t>174</a:t>
                      </a:r>
                    </a:p>
                  </a:txBody>
                  <a:tcPr/>
                </a:tc>
                <a:tc>
                  <a:txBody>
                    <a:bodyPr/>
                    <a:lstStyle/>
                    <a:p>
                      <a:pPr algn="ctr"/>
                      <a:r>
                        <a:rPr lang="en-US" dirty="0"/>
                        <a:t>15%</a:t>
                      </a:r>
                    </a:p>
                  </a:txBody>
                  <a:tcPr/>
                </a:tc>
                <a:tc>
                  <a:txBody>
                    <a:bodyPr/>
                    <a:lstStyle/>
                    <a:p>
                      <a:pPr algn="ctr"/>
                      <a:r>
                        <a:rPr lang="en-US" dirty="0"/>
                        <a:t>1,199</a:t>
                      </a:r>
                    </a:p>
                  </a:txBody>
                  <a:tcPr/>
                </a:tc>
                <a:tc>
                  <a:txBody>
                    <a:bodyPr/>
                    <a:lstStyle/>
                    <a:p>
                      <a:pPr algn="ctr"/>
                      <a:r>
                        <a:rPr lang="en-US" dirty="0"/>
                        <a:t>100%</a:t>
                      </a:r>
                    </a:p>
                  </a:txBody>
                  <a:tcPr/>
                </a:tc>
                <a:extLst>
                  <a:ext uri="{0D108BD9-81ED-4DB2-BD59-A6C34878D82A}">
                    <a16:rowId xmlns:a16="http://schemas.microsoft.com/office/drawing/2014/main" val="3456473987"/>
                  </a:ext>
                </a:extLst>
              </a:tr>
              <a:tr h="768850">
                <a:tc>
                  <a:txBody>
                    <a:bodyPr/>
                    <a:lstStyle/>
                    <a:p>
                      <a:r>
                        <a:rPr lang="en-US" b="1" dirty="0"/>
                        <a:t>Face-to-Face online: </a:t>
                      </a:r>
                      <a:r>
                        <a:rPr lang="en-US" dirty="0"/>
                        <a:t>Faculty are available online during a set time to speak with you via Zoom or other online video.</a:t>
                      </a:r>
                    </a:p>
                  </a:txBody>
                  <a:tcPr/>
                </a:tc>
                <a:tc>
                  <a:txBody>
                    <a:bodyPr/>
                    <a:lstStyle/>
                    <a:p>
                      <a:pPr algn="ctr"/>
                      <a:r>
                        <a:rPr lang="en-US" b="0" dirty="0"/>
                        <a:t>253</a:t>
                      </a:r>
                    </a:p>
                  </a:txBody>
                  <a:tcPr/>
                </a:tc>
                <a:tc>
                  <a:txBody>
                    <a:bodyPr/>
                    <a:lstStyle/>
                    <a:p>
                      <a:pPr algn="ctr"/>
                      <a:r>
                        <a:rPr lang="en-US" b="0" dirty="0"/>
                        <a:t>21%</a:t>
                      </a:r>
                    </a:p>
                  </a:txBody>
                  <a:tcPr/>
                </a:tc>
                <a:tc>
                  <a:txBody>
                    <a:bodyPr/>
                    <a:lstStyle/>
                    <a:p>
                      <a:pPr algn="ctr"/>
                      <a:r>
                        <a:rPr lang="en-US" b="0" dirty="0"/>
                        <a:t>418</a:t>
                      </a:r>
                    </a:p>
                  </a:txBody>
                  <a:tcPr/>
                </a:tc>
                <a:tc>
                  <a:txBody>
                    <a:bodyPr/>
                    <a:lstStyle/>
                    <a:p>
                      <a:pPr algn="ctr"/>
                      <a:r>
                        <a:rPr lang="en-US" b="0" dirty="0"/>
                        <a:t>35%</a:t>
                      </a:r>
                    </a:p>
                  </a:txBody>
                  <a:tcPr/>
                </a:tc>
                <a:tc>
                  <a:txBody>
                    <a:bodyPr/>
                    <a:lstStyle/>
                    <a:p>
                      <a:pPr algn="ctr"/>
                      <a:r>
                        <a:rPr lang="en-US" b="1" dirty="0"/>
                        <a:t>521</a:t>
                      </a:r>
                    </a:p>
                  </a:txBody>
                  <a:tcPr/>
                </a:tc>
                <a:tc>
                  <a:txBody>
                    <a:bodyPr/>
                    <a:lstStyle/>
                    <a:p>
                      <a:pPr algn="ctr"/>
                      <a:r>
                        <a:rPr lang="en-US" b="1" dirty="0"/>
                        <a:t>44%</a:t>
                      </a:r>
                    </a:p>
                  </a:txBody>
                  <a:tcPr/>
                </a:tc>
                <a:tc>
                  <a:txBody>
                    <a:bodyPr/>
                    <a:lstStyle/>
                    <a:p>
                      <a:pPr algn="ctr"/>
                      <a:r>
                        <a:rPr lang="en-US" dirty="0"/>
                        <a:t>1,192</a:t>
                      </a:r>
                    </a:p>
                  </a:txBody>
                  <a:tcPr/>
                </a:tc>
                <a:tc>
                  <a:txBody>
                    <a:bodyPr/>
                    <a:lstStyle/>
                    <a:p>
                      <a:pPr algn="ctr"/>
                      <a:r>
                        <a:rPr lang="en-US" dirty="0"/>
                        <a:t>100%</a:t>
                      </a:r>
                    </a:p>
                  </a:txBody>
                  <a:tcPr/>
                </a:tc>
                <a:extLst>
                  <a:ext uri="{0D108BD9-81ED-4DB2-BD59-A6C34878D82A}">
                    <a16:rowId xmlns:a16="http://schemas.microsoft.com/office/drawing/2014/main" val="2309621865"/>
                  </a:ext>
                </a:extLst>
              </a:tr>
              <a:tr h="1417567">
                <a:tc>
                  <a:txBody>
                    <a:bodyPr/>
                    <a:lstStyle/>
                    <a:p>
                      <a:r>
                        <a:rPr lang="en-US" b="1" dirty="0"/>
                        <a:t>Email or online messaging: </a:t>
                      </a:r>
                      <a:r>
                        <a:rPr lang="en-US" dirty="0"/>
                        <a:t>Instructors answer your questions via email, through Canvas or by online chat during a designated time – but are not available to meet face-to-face via Zoom or other online video. </a:t>
                      </a:r>
                    </a:p>
                  </a:txBody>
                  <a:tcPr/>
                </a:tc>
                <a:tc>
                  <a:txBody>
                    <a:bodyPr/>
                    <a:lstStyle/>
                    <a:p>
                      <a:pPr algn="ctr"/>
                      <a:r>
                        <a:rPr lang="en-US" dirty="0"/>
                        <a:t>398</a:t>
                      </a:r>
                    </a:p>
                  </a:txBody>
                  <a:tcPr/>
                </a:tc>
                <a:tc>
                  <a:txBody>
                    <a:bodyPr/>
                    <a:lstStyle/>
                    <a:p>
                      <a:pPr algn="ctr"/>
                      <a:r>
                        <a:rPr lang="en-US"/>
                        <a:t>33%</a:t>
                      </a:r>
                      <a:endParaRPr lang="en-US" dirty="0"/>
                    </a:p>
                  </a:txBody>
                  <a:tcPr/>
                </a:tc>
                <a:tc>
                  <a:txBody>
                    <a:bodyPr/>
                    <a:lstStyle/>
                    <a:p>
                      <a:pPr algn="ctr"/>
                      <a:r>
                        <a:rPr lang="en-US" b="0" dirty="0"/>
                        <a:t>308</a:t>
                      </a:r>
                    </a:p>
                  </a:txBody>
                  <a:tcPr/>
                </a:tc>
                <a:tc>
                  <a:txBody>
                    <a:bodyPr/>
                    <a:lstStyle/>
                    <a:p>
                      <a:pPr algn="ctr"/>
                      <a:r>
                        <a:rPr lang="en-US" b="0" dirty="0"/>
                        <a:t>26%</a:t>
                      </a:r>
                    </a:p>
                  </a:txBody>
                  <a:tcPr/>
                </a:tc>
                <a:tc>
                  <a:txBody>
                    <a:bodyPr/>
                    <a:lstStyle/>
                    <a:p>
                      <a:pPr algn="ctr"/>
                      <a:r>
                        <a:rPr lang="en-US" b="0" dirty="0"/>
                        <a:t>486</a:t>
                      </a:r>
                    </a:p>
                  </a:txBody>
                  <a:tcPr/>
                </a:tc>
                <a:tc>
                  <a:txBody>
                    <a:bodyPr/>
                    <a:lstStyle/>
                    <a:p>
                      <a:pPr algn="ctr"/>
                      <a:r>
                        <a:rPr lang="en-US" b="0" dirty="0"/>
                        <a:t>41%</a:t>
                      </a:r>
                    </a:p>
                  </a:txBody>
                  <a:tcPr/>
                </a:tc>
                <a:tc>
                  <a:txBody>
                    <a:bodyPr/>
                    <a:lstStyle/>
                    <a:p>
                      <a:pPr algn="ctr"/>
                      <a:r>
                        <a:rPr lang="en-US" dirty="0"/>
                        <a:t>1,192</a:t>
                      </a:r>
                    </a:p>
                  </a:txBody>
                  <a:tcPr/>
                </a:tc>
                <a:tc>
                  <a:txBody>
                    <a:bodyPr/>
                    <a:lstStyle/>
                    <a:p>
                      <a:pPr algn="ctr"/>
                      <a:r>
                        <a:rPr lang="en-US" dirty="0"/>
                        <a:t>100%</a:t>
                      </a:r>
                    </a:p>
                  </a:txBody>
                  <a:tcPr/>
                </a:tc>
                <a:extLst>
                  <a:ext uri="{0D108BD9-81ED-4DB2-BD59-A6C34878D82A}">
                    <a16:rowId xmlns:a16="http://schemas.microsoft.com/office/drawing/2014/main" val="2822108494"/>
                  </a:ext>
                </a:extLst>
              </a:tr>
              <a:tr h="487205">
                <a:tc>
                  <a:txBody>
                    <a:bodyPr/>
                    <a:lstStyle/>
                    <a:p>
                      <a:r>
                        <a:rPr lang="en-US" dirty="0"/>
                        <a:t>Total</a:t>
                      </a:r>
                    </a:p>
                  </a:txBody>
                  <a:tcPr/>
                </a:tc>
                <a:tc>
                  <a:txBody>
                    <a:bodyPr/>
                    <a:lstStyle/>
                    <a:p>
                      <a:pPr algn="ctr"/>
                      <a:r>
                        <a:rPr lang="en-US" dirty="0"/>
                        <a:t>1,212</a:t>
                      </a:r>
                    </a:p>
                  </a:txBody>
                  <a:tcPr/>
                </a:tc>
                <a:tc>
                  <a:txBody>
                    <a:bodyPr/>
                    <a:lstStyle/>
                    <a:p>
                      <a:pPr algn="ctr"/>
                      <a:r>
                        <a:rPr lang="en-US" dirty="0"/>
                        <a:t>100%</a:t>
                      </a:r>
                    </a:p>
                  </a:txBody>
                  <a:tcPr/>
                </a:tc>
                <a:tc>
                  <a:txBody>
                    <a:bodyPr/>
                    <a:lstStyle/>
                    <a:p>
                      <a:pPr algn="ctr"/>
                      <a:r>
                        <a:rPr lang="en-US" dirty="0"/>
                        <a:t>1,190</a:t>
                      </a:r>
                    </a:p>
                  </a:txBody>
                  <a:tcPr/>
                </a:tc>
                <a:tc>
                  <a:txBody>
                    <a:bodyPr/>
                    <a:lstStyle/>
                    <a:p>
                      <a:pPr algn="ctr"/>
                      <a:r>
                        <a:rPr lang="en-US" dirty="0"/>
                        <a:t>100%</a:t>
                      </a:r>
                    </a:p>
                  </a:txBody>
                  <a:tcPr/>
                </a:tc>
                <a:tc>
                  <a:txBody>
                    <a:bodyPr/>
                    <a:lstStyle/>
                    <a:p>
                      <a:pPr algn="ctr"/>
                      <a:r>
                        <a:rPr lang="en-US" dirty="0"/>
                        <a:t>1,181</a:t>
                      </a:r>
                    </a:p>
                  </a:txBody>
                  <a:tcPr/>
                </a:tc>
                <a:tc>
                  <a:txBody>
                    <a:bodyPr/>
                    <a:lstStyle/>
                    <a:p>
                      <a:pPr algn="ctr"/>
                      <a:r>
                        <a:rPr lang="en-US" dirty="0"/>
                        <a:t>100%</a:t>
                      </a:r>
                    </a:p>
                  </a:txBody>
                  <a:tcPr/>
                </a:tc>
                <a:tc>
                  <a:txBody>
                    <a:bodyPr/>
                    <a:lstStyle/>
                    <a:p>
                      <a:pPr algn="ctr"/>
                      <a:r>
                        <a:rPr lang="en-US" dirty="0"/>
                        <a:t>3,583</a:t>
                      </a:r>
                    </a:p>
                  </a:txBody>
                  <a:tcPr/>
                </a:tc>
                <a:tc>
                  <a:txBody>
                    <a:bodyPr/>
                    <a:lstStyle/>
                    <a:p>
                      <a:pPr algn="ctr"/>
                      <a:r>
                        <a:rPr lang="en-US" dirty="0"/>
                        <a:t>100%</a:t>
                      </a:r>
                    </a:p>
                  </a:txBody>
                  <a:tcPr/>
                </a:tc>
                <a:extLst>
                  <a:ext uri="{0D108BD9-81ED-4DB2-BD59-A6C34878D82A}">
                    <a16:rowId xmlns:a16="http://schemas.microsoft.com/office/drawing/2014/main" val="813956420"/>
                  </a:ext>
                </a:extLst>
              </a:tr>
            </a:tbl>
          </a:graphicData>
        </a:graphic>
      </p:graphicFrame>
      <p:sp>
        <p:nvSpPr>
          <p:cNvPr id="4" name="TextBox 3">
            <a:extLst>
              <a:ext uri="{FF2B5EF4-FFF2-40B4-BE49-F238E27FC236}">
                <a16:creationId xmlns:a16="http://schemas.microsoft.com/office/drawing/2014/main" id="{EE0359A7-273D-4820-9D68-5C5494DB6B6C}"/>
              </a:ext>
            </a:extLst>
          </p:cNvPr>
          <p:cNvSpPr txBox="1"/>
          <p:nvPr/>
        </p:nvSpPr>
        <p:spPr>
          <a:xfrm>
            <a:off x="890004" y="5390952"/>
            <a:ext cx="7953549" cy="1200329"/>
          </a:xfrm>
          <a:prstGeom prst="rect">
            <a:avLst/>
          </a:prstGeom>
          <a:noFill/>
        </p:spPr>
        <p:txBody>
          <a:bodyPr wrap="square" rtlCol="0">
            <a:spAutoFit/>
          </a:bodyPr>
          <a:lstStyle/>
          <a:p>
            <a:r>
              <a:rPr lang="en-US" b="1" dirty="0"/>
              <a:t>Ranked Order:</a:t>
            </a:r>
          </a:p>
          <a:p>
            <a:pPr marL="285750" indent="-285750">
              <a:buFont typeface="Arial" panose="020B0604020202020204" pitchFamily="34" charset="0"/>
              <a:buChar char="•"/>
            </a:pPr>
            <a:r>
              <a:rPr lang="en-US" dirty="0"/>
              <a:t>First and second choice: Mixed office hours (42% &amp; 39%)</a:t>
            </a:r>
          </a:p>
          <a:p>
            <a:pPr marL="285750" indent="-285750">
              <a:buFont typeface="Arial" panose="020B0604020202020204" pitchFamily="34" charset="0"/>
              <a:buChar char="•"/>
            </a:pPr>
            <a:r>
              <a:rPr lang="en-US" dirty="0"/>
              <a:t>Third choice: Face-to-Face online (44%)</a:t>
            </a:r>
          </a:p>
          <a:p>
            <a:pPr marL="285750" indent="-285750">
              <a:buFont typeface="Arial" panose="020B0604020202020204" pitchFamily="34" charset="0"/>
              <a:buChar char="•"/>
            </a:pPr>
            <a:r>
              <a:rPr lang="en-US" dirty="0"/>
              <a:t>Note: Email or online messaging only was not a top choice.</a:t>
            </a:r>
          </a:p>
        </p:txBody>
      </p:sp>
    </p:spTree>
    <p:extLst>
      <p:ext uri="{BB962C8B-B14F-4D97-AF65-F5344CB8AC3E}">
        <p14:creationId xmlns:p14="http://schemas.microsoft.com/office/powerpoint/2010/main" val="317901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3347747" y="266719"/>
            <a:ext cx="5496505" cy="523220"/>
          </a:xfrm>
          <a:prstGeom prst="rect">
            <a:avLst/>
          </a:prstGeom>
          <a:noFill/>
        </p:spPr>
        <p:txBody>
          <a:bodyPr wrap="none" rtlCol="0">
            <a:spAutoFit/>
          </a:bodyPr>
          <a:lstStyle/>
          <a:p>
            <a:r>
              <a:rPr lang="en-US" sz="2800" b="1" dirty="0">
                <a:solidFill>
                  <a:schemeClr val="bg1"/>
                </a:solidFill>
              </a:rPr>
              <a:t>Level of Interaction with Instructors</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2343618610"/>
              </p:ext>
            </p:extLst>
          </p:nvPr>
        </p:nvGraphicFramePr>
        <p:xfrm>
          <a:off x="2400301" y="1541236"/>
          <a:ext cx="6864395" cy="3465106"/>
        </p:xfrm>
        <a:graphic>
          <a:graphicData uri="http://schemas.openxmlformats.org/drawingml/2006/table">
            <a:tbl>
              <a:tblPr firstRow="1" bandRow="1">
                <a:tableStyleId>{5C22544A-7EE6-4342-B048-85BDC9FD1C3A}</a:tableStyleId>
              </a:tblPr>
              <a:tblGrid>
                <a:gridCol w="2902080">
                  <a:extLst>
                    <a:ext uri="{9D8B030D-6E8A-4147-A177-3AD203B41FA5}">
                      <a16:colId xmlns:a16="http://schemas.microsoft.com/office/drawing/2014/main" val="249017648"/>
                    </a:ext>
                  </a:extLst>
                </a:gridCol>
                <a:gridCol w="1867489">
                  <a:extLst>
                    <a:ext uri="{9D8B030D-6E8A-4147-A177-3AD203B41FA5}">
                      <a16:colId xmlns:a16="http://schemas.microsoft.com/office/drawing/2014/main" val="1826996625"/>
                    </a:ext>
                  </a:extLst>
                </a:gridCol>
                <a:gridCol w="2094826">
                  <a:extLst>
                    <a:ext uri="{9D8B030D-6E8A-4147-A177-3AD203B41FA5}">
                      <a16:colId xmlns:a16="http://schemas.microsoft.com/office/drawing/2014/main" val="1517939826"/>
                    </a:ext>
                  </a:extLst>
                </a:gridCol>
              </a:tblGrid>
              <a:tr h="416619">
                <a:tc>
                  <a:txBody>
                    <a:bodyPr/>
                    <a:lstStyle/>
                    <a:p>
                      <a:endParaRPr lang="en-US"/>
                    </a:p>
                  </a:txBody>
                  <a:tcPr/>
                </a:tc>
                <a:tc gridSpan="2">
                  <a:txBody>
                    <a:bodyPr/>
                    <a:lstStyle/>
                    <a:p>
                      <a:pPr algn="ctr"/>
                      <a:r>
                        <a:rPr lang="en-US" dirty="0"/>
                        <a:t>Responses</a:t>
                      </a:r>
                    </a:p>
                  </a:txBody>
                  <a:tcPr/>
                </a:tc>
                <a:tc hMerge="1">
                  <a:txBody>
                    <a:bodyPr/>
                    <a:lstStyle/>
                    <a:p>
                      <a:pPr algn="ctr"/>
                      <a:endParaRPr lang="en-US" dirty="0"/>
                    </a:p>
                  </a:txBody>
                  <a:tcPr/>
                </a:tc>
                <a:extLst>
                  <a:ext uri="{0D108BD9-81ED-4DB2-BD59-A6C34878D82A}">
                    <a16:rowId xmlns:a16="http://schemas.microsoft.com/office/drawing/2014/main" val="468270501"/>
                  </a:ext>
                </a:extLst>
              </a:tr>
              <a:tr h="416619">
                <a:tc>
                  <a:txBody>
                    <a:bodyPr/>
                    <a:lstStyle/>
                    <a:p>
                      <a:r>
                        <a:rPr lang="en-US" b="1" dirty="0"/>
                        <a:t>All my classes</a:t>
                      </a:r>
                      <a:endParaRPr lang="en-US" dirty="0"/>
                    </a:p>
                  </a:txBody>
                  <a:tcPr/>
                </a:tc>
                <a:tc>
                  <a:txBody>
                    <a:bodyPr/>
                    <a:lstStyle/>
                    <a:p>
                      <a:pPr algn="ctr"/>
                      <a:r>
                        <a:rPr lang="en-US" b="1" dirty="0"/>
                        <a:t>659</a:t>
                      </a:r>
                    </a:p>
                  </a:txBody>
                  <a:tcPr/>
                </a:tc>
                <a:tc>
                  <a:txBody>
                    <a:bodyPr/>
                    <a:lstStyle/>
                    <a:p>
                      <a:pPr algn="ctr"/>
                      <a:r>
                        <a:rPr lang="en-US" b="1" dirty="0"/>
                        <a:t>54%</a:t>
                      </a:r>
                    </a:p>
                  </a:txBody>
                  <a:tcPr/>
                </a:tc>
                <a:extLst>
                  <a:ext uri="{0D108BD9-81ED-4DB2-BD59-A6C34878D82A}">
                    <a16:rowId xmlns:a16="http://schemas.microsoft.com/office/drawing/2014/main" val="3456473987"/>
                  </a:ext>
                </a:extLst>
              </a:tr>
              <a:tr h="720638">
                <a:tc>
                  <a:txBody>
                    <a:bodyPr/>
                    <a:lstStyle/>
                    <a:p>
                      <a:r>
                        <a:rPr lang="en-US" b="1" dirty="0"/>
                        <a:t>More than half of my classes</a:t>
                      </a:r>
                      <a:endParaRPr lang="en-US" dirty="0"/>
                    </a:p>
                  </a:txBody>
                  <a:tcPr/>
                </a:tc>
                <a:tc>
                  <a:txBody>
                    <a:bodyPr/>
                    <a:lstStyle/>
                    <a:p>
                      <a:pPr algn="ctr"/>
                      <a:r>
                        <a:rPr lang="en-US" b="1" dirty="0"/>
                        <a:t>257</a:t>
                      </a:r>
                    </a:p>
                  </a:txBody>
                  <a:tcPr/>
                </a:tc>
                <a:tc>
                  <a:txBody>
                    <a:bodyPr/>
                    <a:lstStyle/>
                    <a:p>
                      <a:pPr algn="ctr"/>
                      <a:r>
                        <a:rPr lang="en-US" b="1" dirty="0"/>
                        <a:t>21%</a:t>
                      </a:r>
                    </a:p>
                  </a:txBody>
                  <a:tcPr/>
                </a:tc>
                <a:extLst>
                  <a:ext uri="{0D108BD9-81ED-4DB2-BD59-A6C34878D82A}">
                    <a16:rowId xmlns:a16="http://schemas.microsoft.com/office/drawing/2014/main" val="2309621865"/>
                  </a:ext>
                </a:extLst>
              </a:tr>
              <a:tr h="538996">
                <a:tc>
                  <a:txBody>
                    <a:bodyPr/>
                    <a:lstStyle/>
                    <a:p>
                      <a:r>
                        <a:rPr lang="en-US" b="0" dirty="0"/>
                        <a:t>About half of my classes</a:t>
                      </a:r>
                    </a:p>
                  </a:txBody>
                  <a:tcPr/>
                </a:tc>
                <a:tc>
                  <a:txBody>
                    <a:bodyPr/>
                    <a:lstStyle/>
                    <a:p>
                      <a:pPr algn="ctr"/>
                      <a:r>
                        <a:rPr lang="en-US" dirty="0"/>
                        <a:t>201</a:t>
                      </a:r>
                    </a:p>
                  </a:txBody>
                  <a:tcPr/>
                </a:tc>
                <a:tc>
                  <a:txBody>
                    <a:bodyPr/>
                    <a:lstStyle/>
                    <a:p>
                      <a:pPr algn="ctr"/>
                      <a:r>
                        <a:rPr lang="en-US" dirty="0"/>
                        <a:t>16%</a:t>
                      </a:r>
                    </a:p>
                  </a:txBody>
                  <a:tcPr/>
                </a:tc>
                <a:extLst>
                  <a:ext uri="{0D108BD9-81ED-4DB2-BD59-A6C34878D82A}">
                    <a16:rowId xmlns:a16="http://schemas.microsoft.com/office/drawing/2014/main" val="2822108494"/>
                  </a:ext>
                </a:extLst>
              </a:tr>
              <a:tr h="538996">
                <a:tc>
                  <a:txBody>
                    <a:bodyPr/>
                    <a:lstStyle/>
                    <a:p>
                      <a:r>
                        <a:rPr lang="en-US" b="0" dirty="0"/>
                        <a:t>Less than half my classes</a:t>
                      </a:r>
                    </a:p>
                  </a:txBody>
                  <a:tcPr/>
                </a:tc>
                <a:tc>
                  <a:txBody>
                    <a:bodyPr/>
                    <a:lstStyle/>
                    <a:p>
                      <a:pPr algn="ctr"/>
                      <a:r>
                        <a:rPr lang="en-US" dirty="0"/>
                        <a:t>92</a:t>
                      </a:r>
                    </a:p>
                  </a:txBody>
                  <a:tcPr/>
                </a:tc>
                <a:tc>
                  <a:txBody>
                    <a:bodyPr/>
                    <a:lstStyle/>
                    <a:p>
                      <a:pPr algn="ctr"/>
                      <a:r>
                        <a:rPr lang="en-US" dirty="0"/>
                        <a:t>8%</a:t>
                      </a:r>
                    </a:p>
                  </a:txBody>
                  <a:tcPr/>
                </a:tc>
                <a:extLst>
                  <a:ext uri="{0D108BD9-81ED-4DB2-BD59-A6C34878D82A}">
                    <a16:rowId xmlns:a16="http://schemas.microsoft.com/office/drawing/2014/main" val="2276318651"/>
                  </a:ext>
                </a:extLst>
              </a:tr>
              <a:tr h="416619">
                <a:tc>
                  <a:txBody>
                    <a:bodyPr/>
                    <a:lstStyle/>
                    <a:p>
                      <a:r>
                        <a:rPr lang="en-US" dirty="0"/>
                        <a:t>No Response</a:t>
                      </a:r>
                    </a:p>
                  </a:txBody>
                  <a:tcPr/>
                </a:tc>
                <a:tc>
                  <a:txBody>
                    <a:bodyPr/>
                    <a:lstStyle/>
                    <a:p>
                      <a:pPr algn="ctr"/>
                      <a:r>
                        <a:rPr lang="en-US" dirty="0"/>
                        <a:t>10</a:t>
                      </a:r>
                    </a:p>
                  </a:txBody>
                  <a:tcPr/>
                </a:tc>
                <a:tc>
                  <a:txBody>
                    <a:bodyPr/>
                    <a:lstStyle/>
                    <a:p>
                      <a:pPr algn="ctr"/>
                      <a:r>
                        <a:rPr lang="en-US" dirty="0"/>
                        <a:t>1%</a:t>
                      </a:r>
                    </a:p>
                  </a:txBody>
                  <a:tcPr/>
                </a:tc>
                <a:extLst>
                  <a:ext uri="{0D108BD9-81ED-4DB2-BD59-A6C34878D82A}">
                    <a16:rowId xmlns:a16="http://schemas.microsoft.com/office/drawing/2014/main" val="1531891454"/>
                  </a:ext>
                </a:extLst>
              </a:tr>
              <a:tr h="416619">
                <a:tc>
                  <a:txBody>
                    <a:bodyPr/>
                    <a:lstStyle/>
                    <a:p>
                      <a:r>
                        <a:rPr lang="en-US" dirty="0"/>
                        <a:t>Total</a:t>
                      </a:r>
                    </a:p>
                  </a:txBody>
                  <a:tcPr/>
                </a:tc>
                <a:tc>
                  <a:txBody>
                    <a:bodyPr/>
                    <a:lstStyle/>
                    <a:p>
                      <a:pPr algn="ctr"/>
                      <a:r>
                        <a:rPr lang="en-US" dirty="0"/>
                        <a:t>1,219</a:t>
                      </a:r>
                    </a:p>
                  </a:txBody>
                  <a:tcPr/>
                </a:tc>
                <a:tc>
                  <a:txBody>
                    <a:bodyPr/>
                    <a:lstStyle/>
                    <a:p>
                      <a:pPr algn="ctr"/>
                      <a:r>
                        <a:rPr lang="en-US" dirty="0"/>
                        <a:t>100%</a:t>
                      </a:r>
                    </a:p>
                  </a:txBody>
                  <a:tcPr/>
                </a:tc>
                <a:extLst>
                  <a:ext uri="{0D108BD9-81ED-4DB2-BD59-A6C34878D82A}">
                    <a16:rowId xmlns:a16="http://schemas.microsoft.com/office/drawing/2014/main" val="813956420"/>
                  </a:ext>
                </a:extLst>
              </a:tr>
            </a:tbl>
          </a:graphicData>
        </a:graphic>
      </p:graphicFrame>
      <p:sp>
        <p:nvSpPr>
          <p:cNvPr id="6" name="TextBox 5">
            <a:extLst>
              <a:ext uri="{FF2B5EF4-FFF2-40B4-BE49-F238E27FC236}">
                <a16:creationId xmlns:a16="http://schemas.microsoft.com/office/drawing/2014/main" id="{FF9B4473-E829-4BC0-9B0D-B0FB8C6F73AF}"/>
              </a:ext>
            </a:extLst>
          </p:cNvPr>
          <p:cNvSpPr txBox="1"/>
          <p:nvPr/>
        </p:nvSpPr>
        <p:spPr>
          <a:xfrm>
            <a:off x="621868" y="5357937"/>
            <a:ext cx="11139602" cy="709425"/>
          </a:xfrm>
          <a:prstGeom prst="rect">
            <a:avLst/>
          </a:prstGeom>
          <a:noFill/>
        </p:spPr>
        <p:txBody>
          <a:bodyPr wrap="square" rtlCol="0">
            <a:spAutoFit/>
          </a:bodyPr>
          <a:lstStyle/>
          <a:p>
            <a:pPr marL="742950" marR="0" lvl="1" indent="-285750">
              <a:lnSpc>
                <a:spcPct val="115000"/>
              </a:lnSpc>
              <a:spcBef>
                <a:spcPts val="0"/>
              </a:spcBef>
              <a:spcAft>
                <a:spcPts val="1000"/>
              </a:spcAft>
              <a:buFont typeface="Symbol" panose="05050102010706020507" pitchFamily="18" charset="2"/>
              <a:buChar char=""/>
            </a:pPr>
            <a:r>
              <a:rPr lang="en-US" dirty="0"/>
              <a:t>75% of respondents agree or strongly agree that the level of interaction with their instructors was sufficient in “all” or “more than half” of their courses. </a:t>
            </a:r>
          </a:p>
        </p:txBody>
      </p:sp>
    </p:spTree>
    <p:extLst>
      <p:ext uri="{BB962C8B-B14F-4D97-AF65-F5344CB8AC3E}">
        <p14:creationId xmlns:p14="http://schemas.microsoft.com/office/powerpoint/2010/main" val="370462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4833475" y="266719"/>
            <a:ext cx="2525050" cy="523220"/>
          </a:xfrm>
          <a:prstGeom prst="rect">
            <a:avLst/>
          </a:prstGeom>
          <a:noFill/>
        </p:spPr>
        <p:txBody>
          <a:bodyPr wrap="none" rtlCol="0">
            <a:spAutoFit/>
          </a:bodyPr>
          <a:lstStyle/>
          <a:p>
            <a:r>
              <a:rPr lang="en-US" sz="2800" b="1" dirty="0">
                <a:solidFill>
                  <a:schemeClr val="bg1"/>
                </a:solidFill>
              </a:rPr>
              <a:t>Online Support </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799363456"/>
              </p:ext>
            </p:extLst>
          </p:nvPr>
        </p:nvGraphicFramePr>
        <p:xfrm>
          <a:off x="2514601" y="1301206"/>
          <a:ext cx="6738663" cy="3533683"/>
        </p:xfrm>
        <a:graphic>
          <a:graphicData uri="http://schemas.openxmlformats.org/drawingml/2006/table">
            <a:tbl>
              <a:tblPr firstRow="1" bandRow="1">
                <a:tableStyleId>{5C22544A-7EE6-4342-B048-85BDC9FD1C3A}</a:tableStyleId>
              </a:tblPr>
              <a:tblGrid>
                <a:gridCol w="2848924">
                  <a:extLst>
                    <a:ext uri="{9D8B030D-6E8A-4147-A177-3AD203B41FA5}">
                      <a16:colId xmlns:a16="http://schemas.microsoft.com/office/drawing/2014/main" val="249017648"/>
                    </a:ext>
                  </a:extLst>
                </a:gridCol>
                <a:gridCol w="1833283">
                  <a:extLst>
                    <a:ext uri="{9D8B030D-6E8A-4147-A177-3AD203B41FA5}">
                      <a16:colId xmlns:a16="http://schemas.microsoft.com/office/drawing/2014/main" val="1826996625"/>
                    </a:ext>
                  </a:extLst>
                </a:gridCol>
                <a:gridCol w="2056456">
                  <a:extLst>
                    <a:ext uri="{9D8B030D-6E8A-4147-A177-3AD203B41FA5}">
                      <a16:colId xmlns:a16="http://schemas.microsoft.com/office/drawing/2014/main" val="1517939826"/>
                    </a:ext>
                  </a:extLst>
                </a:gridCol>
              </a:tblGrid>
              <a:tr h="397883">
                <a:tc>
                  <a:txBody>
                    <a:bodyPr/>
                    <a:lstStyle/>
                    <a:p>
                      <a:endParaRPr lang="en-US"/>
                    </a:p>
                  </a:txBody>
                  <a:tcPr/>
                </a:tc>
                <a:tc gridSpan="2">
                  <a:txBody>
                    <a:bodyPr/>
                    <a:lstStyle/>
                    <a:p>
                      <a:pPr algn="ctr"/>
                      <a:r>
                        <a:rPr lang="en-US" dirty="0"/>
                        <a:t>Responses</a:t>
                      </a:r>
                    </a:p>
                  </a:txBody>
                  <a:tcPr/>
                </a:tc>
                <a:tc hMerge="1">
                  <a:txBody>
                    <a:bodyPr/>
                    <a:lstStyle/>
                    <a:p>
                      <a:pPr algn="ctr"/>
                      <a:endParaRPr lang="en-US" dirty="0"/>
                    </a:p>
                  </a:txBody>
                  <a:tcPr/>
                </a:tc>
                <a:extLst>
                  <a:ext uri="{0D108BD9-81ED-4DB2-BD59-A6C34878D82A}">
                    <a16:rowId xmlns:a16="http://schemas.microsoft.com/office/drawing/2014/main" val="468270501"/>
                  </a:ext>
                </a:extLst>
              </a:tr>
              <a:tr h="397883">
                <a:tc>
                  <a:txBody>
                    <a:bodyPr/>
                    <a:lstStyle/>
                    <a:p>
                      <a:r>
                        <a:rPr lang="en-US" b="1" dirty="0"/>
                        <a:t>Strongly agree</a:t>
                      </a:r>
                      <a:endParaRPr lang="en-US" dirty="0"/>
                    </a:p>
                  </a:txBody>
                  <a:tcPr/>
                </a:tc>
                <a:tc>
                  <a:txBody>
                    <a:bodyPr/>
                    <a:lstStyle/>
                    <a:p>
                      <a:pPr algn="ctr"/>
                      <a:r>
                        <a:rPr lang="en-US" b="1" dirty="0"/>
                        <a:t>267</a:t>
                      </a:r>
                    </a:p>
                  </a:txBody>
                  <a:tcPr/>
                </a:tc>
                <a:tc>
                  <a:txBody>
                    <a:bodyPr/>
                    <a:lstStyle/>
                    <a:p>
                      <a:pPr algn="ctr"/>
                      <a:r>
                        <a:rPr lang="en-US" b="1" dirty="0"/>
                        <a:t>22%</a:t>
                      </a:r>
                    </a:p>
                  </a:txBody>
                  <a:tcPr/>
                </a:tc>
                <a:extLst>
                  <a:ext uri="{0D108BD9-81ED-4DB2-BD59-A6C34878D82A}">
                    <a16:rowId xmlns:a16="http://schemas.microsoft.com/office/drawing/2014/main" val="3456473987"/>
                  </a:ext>
                </a:extLst>
              </a:tr>
              <a:tr h="514756">
                <a:tc>
                  <a:txBody>
                    <a:bodyPr/>
                    <a:lstStyle/>
                    <a:p>
                      <a:r>
                        <a:rPr lang="en-US" b="1" dirty="0"/>
                        <a:t>Agree</a:t>
                      </a:r>
                      <a:endParaRPr lang="en-US" dirty="0"/>
                    </a:p>
                  </a:txBody>
                  <a:tcPr/>
                </a:tc>
                <a:tc>
                  <a:txBody>
                    <a:bodyPr/>
                    <a:lstStyle/>
                    <a:p>
                      <a:pPr algn="ctr"/>
                      <a:r>
                        <a:rPr lang="en-US" b="1" dirty="0"/>
                        <a:t>443</a:t>
                      </a:r>
                    </a:p>
                  </a:txBody>
                  <a:tcPr/>
                </a:tc>
                <a:tc>
                  <a:txBody>
                    <a:bodyPr/>
                    <a:lstStyle/>
                    <a:p>
                      <a:pPr algn="ctr"/>
                      <a:r>
                        <a:rPr lang="en-US" b="1" dirty="0"/>
                        <a:t>36%</a:t>
                      </a:r>
                    </a:p>
                  </a:txBody>
                  <a:tcPr/>
                </a:tc>
                <a:extLst>
                  <a:ext uri="{0D108BD9-81ED-4DB2-BD59-A6C34878D82A}">
                    <a16:rowId xmlns:a16="http://schemas.microsoft.com/office/drawing/2014/main" val="2309621865"/>
                  </a:ext>
                </a:extLst>
              </a:tr>
              <a:tr h="514756">
                <a:tc>
                  <a:txBody>
                    <a:bodyPr/>
                    <a:lstStyle/>
                    <a:p>
                      <a:r>
                        <a:rPr lang="en-US" b="0" dirty="0"/>
                        <a:t>Not sure</a:t>
                      </a:r>
                    </a:p>
                  </a:txBody>
                  <a:tcPr/>
                </a:tc>
                <a:tc>
                  <a:txBody>
                    <a:bodyPr/>
                    <a:lstStyle/>
                    <a:p>
                      <a:pPr algn="ctr"/>
                      <a:r>
                        <a:rPr lang="en-US" dirty="0"/>
                        <a:t>335</a:t>
                      </a:r>
                    </a:p>
                  </a:txBody>
                  <a:tcPr/>
                </a:tc>
                <a:tc>
                  <a:txBody>
                    <a:bodyPr/>
                    <a:lstStyle/>
                    <a:p>
                      <a:pPr algn="ctr"/>
                      <a:r>
                        <a:rPr lang="en-US" dirty="0"/>
                        <a:t>27%</a:t>
                      </a:r>
                    </a:p>
                  </a:txBody>
                  <a:tcPr/>
                </a:tc>
                <a:extLst>
                  <a:ext uri="{0D108BD9-81ED-4DB2-BD59-A6C34878D82A}">
                    <a16:rowId xmlns:a16="http://schemas.microsoft.com/office/drawing/2014/main" val="2822108494"/>
                  </a:ext>
                </a:extLst>
              </a:tr>
              <a:tr h="514756">
                <a:tc>
                  <a:txBody>
                    <a:bodyPr/>
                    <a:lstStyle/>
                    <a:p>
                      <a:r>
                        <a:rPr lang="en-US" b="0" dirty="0"/>
                        <a:t>Disagree</a:t>
                      </a:r>
                    </a:p>
                  </a:txBody>
                  <a:tcPr/>
                </a:tc>
                <a:tc>
                  <a:txBody>
                    <a:bodyPr/>
                    <a:lstStyle/>
                    <a:p>
                      <a:pPr algn="ctr"/>
                      <a:r>
                        <a:rPr lang="en-US" dirty="0"/>
                        <a:t>109</a:t>
                      </a:r>
                    </a:p>
                  </a:txBody>
                  <a:tcPr/>
                </a:tc>
                <a:tc>
                  <a:txBody>
                    <a:bodyPr/>
                    <a:lstStyle/>
                    <a:p>
                      <a:pPr algn="ctr"/>
                      <a:r>
                        <a:rPr lang="en-US" dirty="0"/>
                        <a:t>9%</a:t>
                      </a:r>
                    </a:p>
                  </a:txBody>
                  <a:tcPr/>
                </a:tc>
                <a:extLst>
                  <a:ext uri="{0D108BD9-81ED-4DB2-BD59-A6C34878D82A}">
                    <a16:rowId xmlns:a16="http://schemas.microsoft.com/office/drawing/2014/main" val="2276318651"/>
                  </a:ext>
                </a:extLst>
              </a:tr>
              <a:tr h="397883">
                <a:tc>
                  <a:txBody>
                    <a:bodyPr/>
                    <a:lstStyle/>
                    <a:p>
                      <a:r>
                        <a:rPr lang="en-US" dirty="0"/>
                        <a:t>Strongly disagree</a:t>
                      </a:r>
                    </a:p>
                  </a:txBody>
                  <a:tcPr/>
                </a:tc>
                <a:tc>
                  <a:txBody>
                    <a:bodyPr/>
                    <a:lstStyle/>
                    <a:p>
                      <a:pPr algn="ctr"/>
                      <a:r>
                        <a:rPr lang="en-US" dirty="0"/>
                        <a:t>49</a:t>
                      </a:r>
                    </a:p>
                  </a:txBody>
                  <a:tcPr/>
                </a:tc>
                <a:tc>
                  <a:txBody>
                    <a:bodyPr/>
                    <a:lstStyle/>
                    <a:p>
                      <a:pPr algn="ctr"/>
                      <a:r>
                        <a:rPr lang="en-US" dirty="0"/>
                        <a:t>4%</a:t>
                      </a:r>
                    </a:p>
                  </a:txBody>
                  <a:tcPr/>
                </a:tc>
                <a:extLst>
                  <a:ext uri="{0D108BD9-81ED-4DB2-BD59-A6C34878D82A}">
                    <a16:rowId xmlns:a16="http://schemas.microsoft.com/office/drawing/2014/main" val="1531891454"/>
                  </a:ext>
                </a:extLst>
              </a:tr>
              <a:tr h="397883">
                <a:tc>
                  <a:txBody>
                    <a:bodyPr/>
                    <a:lstStyle/>
                    <a:p>
                      <a:r>
                        <a:rPr lang="en-US" dirty="0"/>
                        <a:t>No response</a:t>
                      </a:r>
                    </a:p>
                  </a:txBody>
                  <a:tcPr/>
                </a:tc>
                <a:tc>
                  <a:txBody>
                    <a:bodyPr/>
                    <a:lstStyle/>
                    <a:p>
                      <a:pPr algn="ctr"/>
                      <a:r>
                        <a:rPr lang="en-US" dirty="0"/>
                        <a:t>16</a:t>
                      </a:r>
                    </a:p>
                  </a:txBody>
                  <a:tcPr/>
                </a:tc>
                <a:tc>
                  <a:txBody>
                    <a:bodyPr/>
                    <a:lstStyle/>
                    <a:p>
                      <a:pPr algn="ctr"/>
                      <a:r>
                        <a:rPr lang="en-US" dirty="0"/>
                        <a:t>1%</a:t>
                      </a:r>
                    </a:p>
                  </a:txBody>
                  <a:tcPr/>
                </a:tc>
                <a:extLst>
                  <a:ext uri="{0D108BD9-81ED-4DB2-BD59-A6C34878D82A}">
                    <a16:rowId xmlns:a16="http://schemas.microsoft.com/office/drawing/2014/main" val="3408805802"/>
                  </a:ext>
                </a:extLst>
              </a:tr>
              <a:tr h="397883">
                <a:tc>
                  <a:txBody>
                    <a:bodyPr/>
                    <a:lstStyle/>
                    <a:p>
                      <a:r>
                        <a:rPr lang="en-US" dirty="0"/>
                        <a:t>Total</a:t>
                      </a:r>
                    </a:p>
                  </a:txBody>
                  <a:tcPr/>
                </a:tc>
                <a:tc>
                  <a:txBody>
                    <a:bodyPr/>
                    <a:lstStyle/>
                    <a:p>
                      <a:pPr algn="ctr"/>
                      <a:r>
                        <a:rPr lang="en-US" dirty="0"/>
                        <a:t>1,219</a:t>
                      </a:r>
                    </a:p>
                  </a:txBody>
                  <a:tcPr/>
                </a:tc>
                <a:tc>
                  <a:txBody>
                    <a:bodyPr/>
                    <a:lstStyle/>
                    <a:p>
                      <a:pPr algn="ctr"/>
                      <a:r>
                        <a:rPr lang="en-US" dirty="0"/>
                        <a:t>100%</a:t>
                      </a:r>
                    </a:p>
                  </a:txBody>
                  <a:tcPr/>
                </a:tc>
                <a:extLst>
                  <a:ext uri="{0D108BD9-81ED-4DB2-BD59-A6C34878D82A}">
                    <a16:rowId xmlns:a16="http://schemas.microsoft.com/office/drawing/2014/main" val="813956420"/>
                  </a:ext>
                </a:extLst>
              </a:tr>
            </a:tbl>
          </a:graphicData>
        </a:graphic>
      </p:graphicFrame>
      <p:sp>
        <p:nvSpPr>
          <p:cNvPr id="6" name="TextBox 5">
            <a:extLst>
              <a:ext uri="{FF2B5EF4-FFF2-40B4-BE49-F238E27FC236}">
                <a16:creationId xmlns:a16="http://schemas.microsoft.com/office/drawing/2014/main" id="{FF9B4473-E829-4BC0-9B0D-B0FB8C6F73AF}"/>
              </a:ext>
            </a:extLst>
          </p:cNvPr>
          <p:cNvSpPr txBox="1"/>
          <p:nvPr/>
        </p:nvSpPr>
        <p:spPr>
          <a:xfrm>
            <a:off x="724738" y="5232207"/>
            <a:ext cx="11139602" cy="1027974"/>
          </a:xfrm>
          <a:prstGeom prst="rect">
            <a:avLst/>
          </a:prstGeom>
          <a:noFill/>
        </p:spPr>
        <p:txBody>
          <a:bodyPr wrap="square" rtlCol="0">
            <a:spAutoFit/>
          </a:bodyPr>
          <a:lstStyle/>
          <a:p>
            <a:pPr marL="742950" marR="0" lvl="1" indent="-285750">
              <a:lnSpc>
                <a:spcPct val="115000"/>
              </a:lnSpc>
              <a:spcBef>
                <a:spcPts val="0"/>
              </a:spcBef>
              <a:spcAft>
                <a:spcPts val="1000"/>
              </a:spcAft>
              <a:buFont typeface="Symbol" panose="05050102010706020507" pitchFamily="18" charset="2"/>
              <a:buChar char=""/>
            </a:pPr>
            <a:r>
              <a:rPr lang="en-US" dirty="0"/>
              <a:t>58% of respondents agree or strongly agree that the support they received outside of class - via online tutoring, online library services, online financial aid assistance, online counseling, etc. - was enough to help them be successful in their courses.</a:t>
            </a:r>
          </a:p>
        </p:txBody>
      </p:sp>
    </p:spTree>
    <p:extLst>
      <p:ext uri="{BB962C8B-B14F-4D97-AF65-F5344CB8AC3E}">
        <p14:creationId xmlns:p14="http://schemas.microsoft.com/office/powerpoint/2010/main" val="23802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4833475" y="266719"/>
            <a:ext cx="2525050" cy="523220"/>
          </a:xfrm>
          <a:prstGeom prst="rect">
            <a:avLst/>
          </a:prstGeom>
          <a:noFill/>
        </p:spPr>
        <p:txBody>
          <a:bodyPr wrap="none" rtlCol="0">
            <a:spAutoFit/>
          </a:bodyPr>
          <a:lstStyle/>
          <a:p>
            <a:r>
              <a:rPr lang="en-US" sz="2800" b="1" dirty="0">
                <a:solidFill>
                  <a:schemeClr val="bg1"/>
                </a:solidFill>
              </a:rPr>
              <a:t>Online Support </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3051082983"/>
              </p:ext>
            </p:extLst>
          </p:nvPr>
        </p:nvGraphicFramePr>
        <p:xfrm>
          <a:off x="2628901" y="1278346"/>
          <a:ext cx="6190023" cy="3202213"/>
        </p:xfrm>
        <a:graphic>
          <a:graphicData uri="http://schemas.openxmlformats.org/drawingml/2006/table">
            <a:tbl>
              <a:tblPr firstRow="1" bandRow="1">
                <a:tableStyleId>{5C22544A-7EE6-4342-B048-85BDC9FD1C3A}</a:tableStyleId>
              </a:tblPr>
              <a:tblGrid>
                <a:gridCol w="2616974">
                  <a:extLst>
                    <a:ext uri="{9D8B030D-6E8A-4147-A177-3AD203B41FA5}">
                      <a16:colId xmlns:a16="http://schemas.microsoft.com/office/drawing/2014/main" val="249017648"/>
                    </a:ext>
                  </a:extLst>
                </a:gridCol>
                <a:gridCol w="1684023">
                  <a:extLst>
                    <a:ext uri="{9D8B030D-6E8A-4147-A177-3AD203B41FA5}">
                      <a16:colId xmlns:a16="http://schemas.microsoft.com/office/drawing/2014/main" val="1826996625"/>
                    </a:ext>
                  </a:extLst>
                </a:gridCol>
                <a:gridCol w="1889026">
                  <a:extLst>
                    <a:ext uri="{9D8B030D-6E8A-4147-A177-3AD203B41FA5}">
                      <a16:colId xmlns:a16="http://schemas.microsoft.com/office/drawing/2014/main" val="1517939826"/>
                    </a:ext>
                  </a:extLst>
                </a:gridCol>
              </a:tblGrid>
              <a:tr h="360560">
                <a:tc>
                  <a:txBody>
                    <a:bodyPr/>
                    <a:lstStyle/>
                    <a:p>
                      <a:endParaRPr lang="en-US"/>
                    </a:p>
                  </a:txBody>
                  <a:tcPr/>
                </a:tc>
                <a:tc gridSpan="2">
                  <a:txBody>
                    <a:bodyPr/>
                    <a:lstStyle/>
                    <a:p>
                      <a:pPr algn="ctr"/>
                      <a:r>
                        <a:rPr lang="en-US" dirty="0"/>
                        <a:t>Responses</a:t>
                      </a:r>
                    </a:p>
                  </a:txBody>
                  <a:tcPr/>
                </a:tc>
                <a:tc hMerge="1">
                  <a:txBody>
                    <a:bodyPr/>
                    <a:lstStyle/>
                    <a:p>
                      <a:pPr algn="ctr"/>
                      <a:endParaRPr lang="en-US" dirty="0"/>
                    </a:p>
                  </a:txBody>
                  <a:tcPr/>
                </a:tc>
                <a:extLst>
                  <a:ext uri="{0D108BD9-81ED-4DB2-BD59-A6C34878D82A}">
                    <a16:rowId xmlns:a16="http://schemas.microsoft.com/office/drawing/2014/main" val="468270501"/>
                  </a:ext>
                </a:extLst>
              </a:tr>
              <a:tr h="360560">
                <a:tc>
                  <a:txBody>
                    <a:bodyPr/>
                    <a:lstStyle/>
                    <a:p>
                      <a:r>
                        <a:rPr lang="en-US" b="1" dirty="0"/>
                        <a:t>Strongly agree</a:t>
                      </a:r>
                      <a:endParaRPr lang="en-US" dirty="0"/>
                    </a:p>
                  </a:txBody>
                  <a:tcPr/>
                </a:tc>
                <a:tc>
                  <a:txBody>
                    <a:bodyPr/>
                    <a:lstStyle/>
                    <a:p>
                      <a:pPr algn="ctr"/>
                      <a:r>
                        <a:rPr lang="en-US" b="1" dirty="0"/>
                        <a:t>267</a:t>
                      </a:r>
                    </a:p>
                  </a:txBody>
                  <a:tcPr/>
                </a:tc>
                <a:tc>
                  <a:txBody>
                    <a:bodyPr/>
                    <a:lstStyle/>
                    <a:p>
                      <a:pPr algn="ctr"/>
                      <a:r>
                        <a:rPr lang="en-US" b="1" dirty="0"/>
                        <a:t>22%</a:t>
                      </a:r>
                    </a:p>
                  </a:txBody>
                  <a:tcPr/>
                </a:tc>
                <a:extLst>
                  <a:ext uri="{0D108BD9-81ED-4DB2-BD59-A6C34878D82A}">
                    <a16:rowId xmlns:a16="http://schemas.microsoft.com/office/drawing/2014/main" val="3456473987"/>
                  </a:ext>
                </a:extLst>
              </a:tr>
              <a:tr h="466471">
                <a:tc>
                  <a:txBody>
                    <a:bodyPr/>
                    <a:lstStyle/>
                    <a:p>
                      <a:r>
                        <a:rPr lang="en-US" b="1" dirty="0"/>
                        <a:t>Agree</a:t>
                      </a:r>
                      <a:endParaRPr lang="en-US" dirty="0"/>
                    </a:p>
                  </a:txBody>
                  <a:tcPr/>
                </a:tc>
                <a:tc>
                  <a:txBody>
                    <a:bodyPr/>
                    <a:lstStyle/>
                    <a:p>
                      <a:pPr algn="ctr"/>
                      <a:r>
                        <a:rPr lang="en-US" b="1" dirty="0"/>
                        <a:t>443</a:t>
                      </a:r>
                    </a:p>
                  </a:txBody>
                  <a:tcPr/>
                </a:tc>
                <a:tc>
                  <a:txBody>
                    <a:bodyPr/>
                    <a:lstStyle/>
                    <a:p>
                      <a:pPr algn="ctr"/>
                      <a:r>
                        <a:rPr lang="en-US" b="1" dirty="0"/>
                        <a:t>36%</a:t>
                      </a:r>
                    </a:p>
                  </a:txBody>
                  <a:tcPr/>
                </a:tc>
                <a:extLst>
                  <a:ext uri="{0D108BD9-81ED-4DB2-BD59-A6C34878D82A}">
                    <a16:rowId xmlns:a16="http://schemas.microsoft.com/office/drawing/2014/main" val="2309621865"/>
                  </a:ext>
                </a:extLst>
              </a:tr>
              <a:tr h="466471">
                <a:tc>
                  <a:txBody>
                    <a:bodyPr/>
                    <a:lstStyle/>
                    <a:p>
                      <a:r>
                        <a:rPr lang="en-US" b="0" dirty="0"/>
                        <a:t>Not sure</a:t>
                      </a:r>
                    </a:p>
                  </a:txBody>
                  <a:tcPr/>
                </a:tc>
                <a:tc>
                  <a:txBody>
                    <a:bodyPr/>
                    <a:lstStyle/>
                    <a:p>
                      <a:pPr algn="ctr"/>
                      <a:r>
                        <a:rPr lang="en-US" dirty="0"/>
                        <a:t>335</a:t>
                      </a:r>
                    </a:p>
                  </a:txBody>
                  <a:tcPr/>
                </a:tc>
                <a:tc>
                  <a:txBody>
                    <a:bodyPr/>
                    <a:lstStyle/>
                    <a:p>
                      <a:pPr algn="ctr"/>
                      <a:r>
                        <a:rPr lang="en-US" dirty="0"/>
                        <a:t>27%</a:t>
                      </a:r>
                    </a:p>
                  </a:txBody>
                  <a:tcPr/>
                </a:tc>
                <a:extLst>
                  <a:ext uri="{0D108BD9-81ED-4DB2-BD59-A6C34878D82A}">
                    <a16:rowId xmlns:a16="http://schemas.microsoft.com/office/drawing/2014/main" val="2822108494"/>
                  </a:ext>
                </a:extLst>
              </a:tr>
              <a:tr h="466471">
                <a:tc>
                  <a:txBody>
                    <a:bodyPr/>
                    <a:lstStyle/>
                    <a:p>
                      <a:r>
                        <a:rPr lang="en-US" b="0" dirty="0"/>
                        <a:t>Disagree</a:t>
                      </a:r>
                    </a:p>
                  </a:txBody>
                  <a:tcPr/>
                </a:tc>
                <a:tc>
                  <a:txBody>
                    <a:bodyPr/>
                    <a:lstStyle/>
                    <a:p>
                      <a:pPr algn="ctr"/>
                      <a:r>
                        <a:rPr lang="en-US" dirty="0"/>
                        <a:t>109</a:t>
                      </a:r>
                    </a:p>
                  </a:txBody>
                  <a:tcPr/>
                </a:tc>
                <a:tc>
                  <a:txBody>
                    <a:bodyPr/>
                    <a:lstStyle/>
                    <a:p>
                      <a:pPr algn="ctr"/>
                      <a:r>
                        <a:rPr lang="en-US" dirty="0"/>
                        <a:t>9%</a:t>
                      </a:r>
                    </a:p>
                  </a:txBody>
                  <a:tcPr/>
                </a:tc>
                <a:extLst>
                  <a:ext uri="{0D108BD9-81ED-4DB2-BD59-A6C34878D82A}">
                    <a16:rowId xmlns:a16="http://schemas.microsoft.com/office/drawing/2014/main" val="2276318651"/>
                  </a:ext>
                </a:extLst>
              </a:tr>
              <a:tr h="360560">
                <a:tc>
                  <a:txBody>
                    <a:bodyPr/>
                    <a:lstStyle/>
                    <a:p>
                      <a:r>
                        <a:rPr lang="en-US" dirty="0"/>
                        <a:t>Strongly disagree</a:t>
                      </a:r>
                    </a:p>
                  </a:txBody>
                  <a:tcPr/>
                </a:tc>
                <a:tc>
                  <a:txBody>
                    <a:bodyPr/>
                    <a:lstStyle/>
                    <a:p>
                      <a:pPr algn="ctr"/>
                      <a:r>
                        <a:rPr lang="en-US" dirty="0"/>
                        <a:t>49</a:t>
                      </a:r>
                    </a:p>
                  </a:txBody>
                  <a:tcPr/>
                </a:tc>
                <a:tc>
                  <a:txBody>
                    <a:bodyPr/>
                    <a:lstStyle/>
                    <a:p>
                      <a:pPr algn="ctr"/>
                      <a:r>
                        <a:rPr lang="en-US" dirty="0"/>
                        <a:t>4%</a:t>
                      </a:r>
                    </a:p>
                  </a:txBody>
                  <a:tcPr/>
                </a:tc>
                <a:extLst>
                  <a:ext uri="{0D108BD9-81ED-4DB2-BD59-A6C34878D82A}">
                    <a16:rowId xmlns:a16="http://schemas.microsoft.com/office/drawing/2014/main" val="1531891454"/>
                  </a:ext>
                </a:extLst>
              </a:tr>
              <a:tr h="360560">
                <a:tc>
                  <a:txBody>
                    <a:bodyPr/>
                    <a:lstStyle/>
                    <a:p>
                      <a:r>
                        <a:rPr lang="en-US" dirty="0"/>
                        <a:t>No response</a:t>
                      </a:r>
                    </a:p>
                  </a:txBody>
                  <a:tcPr/>
                </a:tc>
                <a:tc>
                  <a:txBody>
                    <a:bodyPr/>
                    <a:lstStyle/>
                    <a:p>
                      <a:pPr algn="ctr"/>
                      <a:r>
                        <a:rPr lang="en-US" dirty="0"/>
                        <a:t>16</a:t>
                      </a:r>
                    </a:p>
                  </a:txBody>
                  <a:tcPr/>
                </a:tc>
                <a:tc>
                  <a:txBody>
                    <a:bodyPr/>
                    <a:lstStyle/>
                    <a:p>
                      <a:pPr algn="ctr"/>
                      <a:r>
                        <a:rPr lang="en-US" dirty="0"/>
                        <a:t>1%</a:t>
                      </a:r>
                    </a:p>
                  </a:txBody>
                  <a:tcPr/>
                </a:tc>
                <a:extLst>
                  <a:ext uri="{0D108BD9-81ED-4DB2-BD59-A6C34878D82A}">
                    <a16:rowId xmlns:a16="http://schemas.microsoft.com/office/drawing/2014/main" val="3408805802"/>
                  </a:ext>
                </a:extLst>
              </a:tr>
              <a:tr h="360560">
                <a:tc>
                  <a:txBody>
                    <a:bodyPr/>
                    <a:lstStyle/>
                    <a:p>
                      <a:r>
                        <a:rPr lang="en-US" dirty="0"/>
                        <a:t>Total</a:t>
                      </a:r>
                    </a:p>
                  </a:txBody>
                  <a:tcPr/>
                </a:tc>
                <a:tc>
                  <a:txBody>
                    <a:bodyPr/>
                    <a:lstStyle/>
                    <a:p>
                      <a:pPr algn="ctr"/>
                      <a:r>
                        <a:rPr lang="en-US" dirty="0"/>
                        <a:t>1,219</a:t>
                      </a:r>
                    </a:p>
                  </a:txBody>
                  <a:tcPr/>
                </a:tc>
                <a:tc>
                  <a:txBody>
                    <a:bodyPr/>
                    <a:lstStyle/>
                    <a:p>
                      <a:pPr algn="ctr"/>
                      <a:r>
                        <a:rPr lang="en-US" dirty="0"/>
                        <a:t>100%</a:t>
                      </a:r>
                    </a:p>
                  </a:txBody>
                  <a:tcPr/>
                </a:tc>
                <a:extLst>
                  <a:ext uri="{0D108BD9-81ED-4DB2-BD59-A6C34878D82A}">
                    <a16:rowId xmlns:a16="http://schemas.microsoft.com/office/drawing/2014/main" val="813956420"/>
                  </a:ext>
                </a:extLst>
              </a:tr>
            </a:tbl>
          </a:graphicData>
        </a:graphic>
      </p:graphicFrame>
      <p:sp>
        <p:nvSpPr>
          <p:cNvPr id="6" name="TextBox 5">
            <a:extLst>
              <a:ext uri="{FF2B5EF4-FFF2-40B4-BE49-F238E27FC236}">
                <a16:creationId xmlns:a16="http://schemas.microsoft.com/office/drawing/2014/main" id="{FF9B4473-E829-4BC0-9B0D-B0FB8C6F73AF}"/>
              </a:ext>
            </a:extLst>
          </p:cNvPr>
          <p:cNvSpPr txBox="1"/>
          <p:nvPr/>
        </p:nvSpPr>
        <p:spPr>
          <a:xfrm>
            <a:off x="457200" y="4580697"/>
            <a:ext cx="11430000" cy="2113143"/>
          </a:xfrm>
          <a:prstGeom prst="rect">
            <a:avLst/>
          </a:prstGeom>
          <a:noFill/>
        </p:spPr>
        <p:txBody>
          <a:bodyPr wrap="square" rtlCol="0">
            <a:spAutoFit/>
          </a:bodyPr>
          <a:lstStyle/>
          <a:p>
            <a:pPr marL="742950" marR="0" lvl="1" indent="-285750">
              <a:lnSpc>
                <a:spcPct val="115000"/>
              </a:lnSpc>
              <a:spcBef>
                <a:spcPts val="0"/>
              </a:spcBef>
              <a:spcAft>
                <a:spcPts val="1000"/>
              </a:spcAft>
              <a:buFont typeface="Symbol" panose="05050102010706020507" pitchFamily="18" charset="2"/>
              <a:buChar char=""/>
            </a:pPr>
            <a:r>
              <a:rPr lang="en-US" dirty="0"/>
              <a:t>58% of respondents agree or strongly agree that the support they received outside of class - via online tutoring, online library services, online financial aid assistance, online counseling, etc. - was enough to help them be successful in their courses.</a:t>
            </a:r>
          </a:p>
          <a:p>
            <a:pPr marL="742950" marR="0" lvl="1" indent="-285750">
              <a:lnSpc>
                <a:spcPct val="115000"/>
              </a:lnSpc>
              <a:spcBef>
                <a:spcPts val="0"/>
              </a:spcBef>
              <a:spcAft>
                <a:spcPts val="1000"/>
              </a:spcAft>
              <a:buFont typeface="Symbol" panose="05050102010706020507" pitchFamily="18" charset="2"/>
              <a:buChar char=""/>
            </a:pPr>
            <a:r>
              <a:rPr lang="en-US" dirty="0"/>
              <a:t>The services students indicated they did not know existed online were: Counseling –psychological (10%), Health services (10%), Assessment center (8%), Financial emergency resources (9%), Food assistance (8%), Library 7%), Tutoring (7%). </a:t>
            </a:r>
          </a:p>
        </p:txBody>
      </p:sp>
    </p:spTree>
    <p:extLst>
      <p:ext uri="{BB962C8B-B14F-4D97-AF65-F5344CB8AC3E}">
        <p14:creationId xmlns:p14="http://schemas.microsoft.com/office/powerpoint/2010/main" val="17068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2949387" y="207313"/>
            <a:ext cx="8089972" cy="523220"/>
          </a:xfrm>
          <a:prstGeom prst="rect">
            <a:avLst/>
          </a:prstGeom>
          <a:noFill/>
        </p:spPr>
        <p:txBody>
          <a:bodyPr wrap="none" rtlCol="0">
            <a:spAutoFit/>
          </a:bodyPr>
          <a:lstStyle/>
          <a:p>
            <a:r>
              <a:rPr lang="en-US" sz="2800" b="1" dirty="0">
                <a:solidFill>
                  <a:schemeClr val="bg1"/>
                </a:solidFill>
              </a:rPr>
              <a:t>What made you feel most supported and connected?</a:t>
            </a:r>
          </a:p>
        </p:txBody>
      </p:sp>
      <p:pic>
        <p:nvPicPr>
          <p:cNvPr id="8" name="Picture 7">
            <a:extLst>
              <a:ext uri="{FF2B5EF4-FFF2-40B4-BE49-F238E27FC236}">
                <a16:creationId xmlns:a16="http://schemas.microsoft.com/office/drawing/2014/main" id="{E7B79DA9-5C6D-44E4-BF08-D98F87403661}"/>
              </a:ext>
            </a:extLst>
          </p:cNvPr>
          <p:cNvPicPr>
            <a:picLocks noChangeAspect="1"/>
          </p:cNvPicPr>
          <p:nvPr/>
        </p:nvPicPr>
        <p:blipFill>
          <a:blip r:embed="rId3"/>
          <a:stretch>
            <a:fillRect/>
          </a:stretch>
        </p:blipFill>
        <p:spPr>
          <a:xfrm>
            <a:off x="531687" y="1067776"/>
            <a:ext cx="10507672" cy="5055578"/>
          </a:xfrm>
          <a:prstGeom prst="rect">
            <a:avLst/>
          </a:prstGeom>
        </p:spPr>
      </p:pic>
    </p:spTree>
    <p:extLst>
      <p:ext uri="{BB962C8B-B14F-4D97-AF65-F5344CB8AC3E}">
        <p14:creationId xmlns:p14="http://schemas.microsoft.com/office/powerpoint/2010/main" val="157074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2949387" y="207313"/>
            <a:ext cx="7715574" cy="523220"/>
          </a:xfrm>
          <a:prstGeom prst="rect">
            <a:avLst/>
          </a:prstGeom>
          <a:noFill/>
        </p:spPr>
        <p:txBody>
          <a:bodyPr wrap="none" rtlCol="0">
            <a:spAutoFit/>
          </a:bodyPr>
          <a:lstStyle/>
          <a:p>
            <a:r>
              <a:rPr lang="en-US" sz="2800" b="1" dirty="0">
                <a:solidFill>
                  <a:schemeClr val="bg1"/>
                </a:solidFill>
              </a:rPr>
              <a:t>What was most challenging about online learning?</a:t>
            </a:r>
          </a:p>
        </p:txBody>
      </p:sp>
      <p:pic>
        <p:nvPicPr>
          <p:cNvPr id="4" name="Picture 3">
            <a:extLst>
              <a:ext uri="{FF2B5EF4-FFF2-40B4-BE49-F238E27FC236}">
                <a16:creationId xmlns:a16="http://schemas.microsoft.com/office/drawing/2014/main" id="{B9ADC6BD-FD8C-4994-BB7A-0F77459CC216}"/>
              </a:ext>
            </a:extLst>
          </p:cNvPr>
          <p:cNvPicPr>
            <a:picLocks noChangeAspect="1"/>
          </p:cNvPicPr>
          <p:nvPr/>
        </p:nvPicPr>
        <p:blipFill>
          <a:blip r:embed="rId3"/>
          <a:stretch>
            <a:fillRect/>
          </a:stretch>
        </p:blipFill>
        <p:spPr>
          <a:xfrm>
            <a:off x="1582616" y="1266458"/>
            <a:ext cx="8840665" cy="5094796"/>
          </a:xfrm>
          <a:prstGeom prst="rect">
            <a:avLst/>
          </a:prstGeom>
        </p:spPr>
      </p:pic>
    </p:spTree>
    <p:extLst>
      <p:ext uri="{BB962C8B-B14F-4D97-AF65-F5344CB8AC3E}">
        <p14:creationId xmlns:p14="http://schemas.microsoft.com/office/powerpoint/2010/main" val="15324677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1161</Words>
  <Application>Microsoft Office PowerPoint</Application>
  <PresentationFormat>Widescreen</PresentationFormat>
  <Paragraphs>219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roboto</vt:lpstr>
      <vt:lpstr>Symbol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Newell</dc:creator>
  <cp:lastModifiedBy>Mallory Newell</cp:lastModifiedBy>
  <cp:revision>20</cp:revision>
  <dcterms:created xsi:type="dcterms:W3CDTF">2020-11-02T17:23:24Z</dcterms:created>
  <dcterms:modified xsi:type="dcterms:W3CDTF">2020-11-03T17:56:46Z</dcterms:modified>
</cp:coreProperties>
</file>