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81" r:id="rId4"/>
  </p:sldMasterIdLst>
  <p:notesMasterIdLst>
    <p:notesMasterId r:id="rId20"/>
  </p:notesMasterIdLst>
  <p:handoutMasterIdLst>
    <p:handoutMasterId r:id="rId21"/>
  </p:handoutMasterIdLst>
  <p:sldIdLst>
    <p:sldId id="280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7" r:id="rId16"/>
    <p:sldId id="408" r:id="rId17"/>
    <p:sldId id="409" r:id="rId18"/>
    <p:sldId id="406" r:id="rId19"/>
  </p:sldIdLst>
  <p:sldSz cx="9144000" cy="6858000" type="letter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3300"/>
    <a:srgbClr val="66FF99"/>
    <a:srgbClr val="F8EE6E"/>
    <a:srgbClr val="FFCC66"/>
    <a:srgbClr val="CC3300"/>
    <a:srgbClr val="66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405" autoAdjust="0"/>
  </p:normalViewPr>
  <p:slideViewPr>
    <p:cSldViewPr snapToGrid="0">
      <p:cViewPr varScale="1">
        <p:scale>
          <a:sx n="131" d="100"/>
          <a:sy n="131" d="100"/>
        </p:scale>
        <p:origin x="1656" y="18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2"/>
    </p:cViewPr>
  </p:sorterViewPr>
  <p:notesViewPr>
    <p:cSldViewPr snapToGrid="0">
      <p:cViewPr varScale="1">
        <p:scale>
          <a:sx n="62" d="100"/>
          <a:sy n="62" d="100"/>
        </p:scale>
        <p:origin x="-207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4DCAB7B-161C-466E-A781-EC3D03F41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61226"/>
            <a:ext cx="5363817" cy="4320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4B4BA7-944A-4036-BB78-2A06F873D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EA8D-C48C-4693-BE91-219A4B066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32D6D-BE8E-4510-8CBF-15DAD7DFA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6A297-1D1F-4BEB-A1D7-BEA3C5AF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0BB-CAAC-4336-A5F0-38C2E3CCE7F4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BA91-5573-496C-9395-D6F17B08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A1AF9-2573-43CA-8543-396DA639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8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F24F-9C99-474E-B86B-33F8218A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30D65-9D9D-4BE2-9EF5-C292AC9E7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07DD-D2B3-434D-8FCA-4E734322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25F-63F6-4265-9423-22B609BA7DBA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08C2E-B86B-497F-98F7-488F296E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D3AAA-7EF6-49BE-8DBE-20437852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2577-4910-4D28-965C-3D2C33B9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03E79-88A4-414D-843E-8A938049C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CF24C-B20C-4475-B11A-F2217A836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05E5F-44DD-45B3-BDDD-8039898C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7B83-16B7-4E01-BA4E-785FE89EF5E4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38573-798E-4B57-9B85-24B91B1E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C22DD-4218-41F1-B314-919008EE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2577-4910-4D28-965C-3D2C33B9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1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3FC5-FF89-45D5-B0ED-BEBADCB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9205A-9B1D-4189-BE31-292B375C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F4488-7227-4172-AF05-A3078CFD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0DF-F7A0-497B-B509-C3FEA41732A7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9F22-98E5-42E2-9CEB-3F317ECE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66139B-BB8A-4345-AFC4-1673D8CC5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95" y="6048241"/>
            <a:ext cx="1977905" cy="681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E30B3F-92CE-49B6-83C6-B552674120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70" y="388431"/>
            <a:ext cx="1600880" cy="9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77A8-F3DD-4F01-8458-786E2B41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3D81E-7A75-47ED-8727-75BD803E3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A29B1-92D2-40C6-BD4D-FD4054E2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0361-4B7E-455A-ABDB-89C1DB0CF3AC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857FF-49CC-4B9E-9A18-02A960E8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5D3A5-01A4-42B0-91E6-DA497D41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2577-4910-4D28-965C-3D2C33B9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2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0C5A-29BC-4B91-9711-152552FF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8745-3E81-4BC9-8325-E507200A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BBA39-777D-49F4-BE07-0319F21C0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12383-A9DE-4465-81DC-01FDEB4B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0672-40EB-4883-8056-48953D57D346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FF434-2175-4005-A8C1-988D2E93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8F803-F27B-451E-8601-2B5D1298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2577-4910-4D28-965C-3D2C33B9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0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EB34-B882-492F-B9BA-B5627A1A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558F3-A7C3-4F53-9248-F6DE6118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3A499-57DD-4124-B988-C97FDA1A8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6D933-43C7-40A4-B1BF-427BF9647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9A9DB-BCF4-4FAC-B8B9-439406C26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3F280-35E6-4490-BBB5-F63C537E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46EB-B9AD-44F2-87D0-824B03186257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5BE20-1EC0-45B7-A635-321C755A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2CF30-DA53-43C4-8ECA-27C3ACC8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2577-4910-4D28-965C-3D2C33B9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DD9E-176E-48EB-82F7-53B4DF5E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489D8-C77D-4BE3-819D-12E27367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5404-70F6-43F4-B531-2E93C3EEEF26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33D67-1FB8-4903-A177-BEB3C363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88A1D-E378-44B7-A79A-EE19E331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2577-4910-4D28-965C-3D2C33B9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FF2D4-8AF1-4B01-B695-08EB7A41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C3CD-DF3D-4768-A248-64B1F62C8E26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F8398-C8B3-4FE5-96FA-4A133033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FAAF5-8613-4D4F-A577-A36660B1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2577-4910-4D28-965C-3D2C33B9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8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C14C-0D17-4B1F-A7A6-D5A92150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C2C39-98F3-4D84-B915-B96C51A4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7A603-AA52-4F05-A522-83E79B56D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AD248-3C52-4D23-844C-CE478D43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1E80-C8C5-4200-AB8D-8435C92B43A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E1B8A-8784-4E0E-8368-F914305C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3F47D-29F6-4AB6-8266-4B00DCAC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2577-4910-4D28-965C-3D2C33B9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40D8-75A8-4EF7-9791-E2F33AA7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51A2E-6451-4E11-8397-1C8C3A112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DD3D6-68BF-469F-9221-049E4297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50FAD-3E45-460A-8BA4-77973E98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F312-301B-4E52-9DEF-5ACA7D484C1E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51540-33A5-43AC-9BC8-2ADE46CD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7D801-214F-4D5E-B84D-588DD2A7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2577-4910-4D28-965C-3D2C33B9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53378-F92C-4DB2-8B39-A90C81B5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7B91-DCA0-47E7-AE1E-439A8832E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F4E73-1B8C-4CF9-8C60-2ADFCDF30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F516-1824-4A6F-9B39-4049285E0C9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BF7D8-BD29-4651-9035-B013B811F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1A08-1121-4865-97B5-B4AA557E5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2577-4910-4D28-965C-3D2C33B9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2223831"/>
            <a:ext cx="8245021" cy="24014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FOOTHILL DEANZA COMMUNITY COLLEGE DISTRICT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</a:b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</a:b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Energy Master Plan Update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79867" y="6174549"/>
            <a:ext cx="4645717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Calibri" pitchFamily="34" charset="0"/>
              </a:rPr>
              <a:t>May 25, 2021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081" name="Picture 9" descr="CCCCO"/>
          <p:cNvPicPr>
            <a:picLocks noChangeAspect="1" noChangeArrowheads="1"/>
          </p:cNvPicPr>
          <p:nvPr/>
        </p:nvPicPr>
        <p:blipFill>
          <a:blip r:embed="rId2" cstate="print">
            <a:alphaModFix amt="69000"/>
          </a:blip>
          <a:srcRect/>
          <a:stretch>
            <a:fillRect/>
          </a:stretch>
        </p:blipFill>
        <p:spPr bwMode="auto">
          <a:xfrm>
            <a:off x="379867" y="512796"/>
            <a:ext cx="1110342" cy="111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270392"/>
            <a:ext cx="859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Objectives:</a:t>
            </a: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014B71DF-87B6-4CE7-9814-CB811F186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2" y="1732057"/>
            <a:ext cx="6552234" cy="50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9473E2E-997A-4A02-8E4C-E9EE6FE51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2" y="1732057"/>
            <a:ext cx="6552234" cy="5063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270392"/>
            <a:ext cx="859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Objectives:</a:t>
            </a:r>
          </a:p>
        </p:txBody>
      </p:sp>
    </p:spTree>
    <p:extLst>
      <p:ext uri="{BB962C8B-B14F-4D97-AF65-F5344CB8AC3E}">
        <p14:creationId xmlns:p14="http://schemas.microsoft.com/office/powerpoint/2010/main" val="38874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49C848CB-CD07-488F-97FF-CA9051049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3" y="1732057"/>
            <a:ext cx="6552234" cy="5063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270392"/>
            <a:ext cx="859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Objectives:</a:t>
            </a:r>
          </a:p>
        </p:txBody>
      </p:sp>
    </p:spTree>
    <p:extLst>
      <p:ext uri="{BB962C8B-B14F-4D97-AF65-F5344CB8AC3E}">
        <p14:creationId xmlns:p14="http://schemas.microsoft.com/office/powerpoint/2010/main" val="32163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9E1B5F1-2E9B-47C7-A139-688E90B7A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3" y="1732057"/>
            <a:ext cx="6552234" cy="5063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270392"/>
            <a:ext cx="859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Objectives:</a:t>
            </a:r>
          </a:p>
        </p:txBody>
      </p:sp>
    </p:spTree>
    <p:extLst>
      <p:ext uri="{BB962C8B-B14F-4D97-AF65-F5344CB8AC3E}">
        <p14:creationId xmlns:p14="http://schemas.microsoft.com/office/powerpoint/2010/main" val="40276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391881-8199-4311-92C9-A19DA8C6E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2" y="1835959"/>
            <a:ext cx="6544941" cy="505745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9E1B5F1-2E9B-47C7-A139-688E90B7A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3" y="1732057"/>
            <a:ext cx="6552234" cy="5063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270392"/>
            <a:ext cx="859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Objectives:</a:t>
            </a:r>
          </a:p>
        </p:txBody>
      </p:sp>
    </p:spTree>
    <p:extLst>
      <p:ext uri="{BB962C8B-B14F-4D97-AF65-F5344CB8AC3E}">
        <p14:creationId xmlns:p14="http://schemas.microsoft.com/office/powerpoint/2010/main" val="29621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275313" y="2119478"/>
            <a:ext cx="859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44488" algn="l"/>
              </a:tabLst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Questions/Comments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3C566-5312-4041-AC14-71A3C6B1F1E2}"/>
              </a:ext>
            </a:extLst>
          </p:cNvPr>
          <p:cNvSpPr txBox="1"/>
          <p:nvPr/>
        </p:nvSpPr>
        <p:spPr>
          <a:xfrm>
            <a:off x="275309" y="3654367"/>
            <a:ext cx="859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ESAC Website:</a:t>
            </a:r>
          </a:p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https://www.fhda.edu/_about-us/_participatorygovernance/D-Energy-and-Sustainability-Advisory-Committee.html</a:t>
            </a:r>
          </a:p>
        </p:txBody>
      </p:sp>
    </p:spTree>
    <p:extLst>
      <p:ext uri="{BB962C8B-B14F-4D97-AF65-F5344CB8AC3E}">
        <p14:creationId xmlns:p14="http://schemas.microsoft.com/office/powerpoint/2010/main" val="38813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379867" y="2166151"/>
            <a:ext cx="82450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Sustainability has always in the forefront at FHDA.</a:t>
            </a:r>
          </a:p>
          <a:p>
            <a:pPr>
              <a:tabLst>
                <a:tab pos="344488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Sustainability components 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	Measure C Projects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	Prop. 39 Energy Efficiency Grant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No formal planning for Sustainability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Passage of Measure G Bond – Board sees opportunity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 have formal an Energy Master Plan.</a:t>
            </a:r>
          </a:p>
        </p:txBody>
      </p:sp>
    </p:spTree>
    <p:extLst>
      <p:ext uri="{BB962C8B-B14F-4D97-AF65-F5344CB8AC3E}">
        <p14:creationId xmlns:p14="http://schemas.microsoft.com/office/powerpoint/2010/main" val="35661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379867" y="2166151"/>
            <a:ext cx="82450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Energy and Sustainability Advisory Committee (ESAC)</a:t>
            </a:r>
          </a:p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created.</a:t>
            </a:r>
          </a:p>
          <a:p>
            <a:pPr>
              <a:tabLst>
                <a:tab pos="344488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Committee Representation: 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	Foothill &amp;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Administration Representative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	Foothill &amp;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Faculty Representative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	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 Representative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	Foothill Student Representative (Vacant)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	Foothill &amp;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Classified Representative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	Central Services Classified Representative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	Director of Capital Construction Program</a:t>
            </a:r>
          </a:p>
          <a:p>
            <a:pPr>
              <a:tabLst>
                <a:tab pos="344488" algn="l"/>
                <a:tab pos="801688" algn="l"/>
                <a:tab pos="11477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▪	Executive Director of Facilities and Maintenance.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475674"/>
            <a:ext cx="82450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Committee met informally at the end of 2020, and in</a:t>
            </a:r>
          </a:p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March 2021, enlisted the help of Matt Sullivan</a:t>
            </a:r>
          </a:p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Consulting, the District’s Energy Plan Consultant.</a:t>
            </a:r>
          </a:p>
          <a:p>
            <a:pPr>
              <a:tabLst>
                <a:tab pos="344488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Biweekly meetings started in April 2021. </a:t>
            </a:r>
          </a:p>
          <a:p>
            <a:pPr>
              <a:tabLst>
                <a:tab pos="344488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ESAC was formalized through each member’s</a:t>
            </a:r>
          </a:p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contribution in creating the Mission Statement.</a:t>
            </a:r>
          </a:p>
          <a:p>
            <a:pPr>
              <a:tabLst>
                <a:tab pos="344488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4488" algn="l"/>
              </a:tabLst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“The Mission of the Energy and Sustainability Advisory Committee (ESAC)</a:t>
            </a:r>
          </a:p>
          <a:p>
            <a:pPr>
              <a:tabLst>
                <a:tab pos="344488" algn="l"/>
              </a:tabLst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is to encourage energy efficiency, reduce greenhouse gas (GHG) 	emissions, and collaboratively advance sustainability across the </a:t>
            </a:r>
          </a:p>
          <a:p>
            <a:pPr>
              <a:tabLst>
                <a:tab pos="344488" algn="l"/>
              </a:tabLst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Foothill-De Anza Community College District (FHDA-CCD), with a 	commitment for educational opportunities and inclusion of students,</a:t>
            </a:r>
          </a:p>
          <a:p>
            <a:pPr>
              <a:tabLst>
                <a:tab pos="344488" algn="l"/>
              </a:tabLst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staff, and faculty in our solutions for environmental, economic, and social</a:t>
            </a:r>
          </a:p>
          <a:p>
            <a:pPr>
              <a:tabLst>
                <a:tab pos="344488" algn="l"/>
              </a:tabLst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sustainability. 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270392"/>
            <a:ext cx="8591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ESAC Goals: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▪	Develop an Energy and Sustainability Master Plan to identify measures to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improve energy performance, facilitate a path to reduce greenhouse gas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(GHG) emissions, and strengthen campus resilience employing all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appropriate funding sources and integrating projects from the Measure G Bond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program.  </a:t>
            </a:r>
          </a:p>
          <a:p>
            <a:pPr fontAlgn="base">
              <a:tabLst>
                <a:tab pos="569913" algn="l"/>
                <a:tab pos="858838" algn="l"/>
              </a:tabLst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▪	Establish an inclusionary process where students, faculty, and staff play a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meaningful role in District sustainability efforts and understand the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environmental, societal, and economic impacts of energy use while integrating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these activities as learning opportunities to fulfill our responsibility as a Higher 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Education institution.</a:t>
            </a:r>
          </a:p>
          <a:p>
            <a:pPr fontAlgn="base">
              <a:tabLst>
                <a:tab pos="569913" algn="l"/>
                <a:tab pos="858838" algn="l"/>
              </a:tabLst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▪ 	Establish objectives, criteria, and implementation plans to achieve Carbon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Neutrality and monitor progress over time to ensure they are achieved.</a:t>
            </a:r>
          </a:p>
          <a:p>
            <a:pPr fontAlgn="base">
              <a:tabLst>
                <a:tab pos="569913" algn="l"/>
                <a:tab pos="858838" algn="l"/>
              </a:tabLst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▪	Support state and federal energy policies and greenhouse gas (GHG) reduction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goals, including the 2019 CCC Board of Governors Climate Change and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Sustainability Policy. </a:t>
            </a:r>
          </a:p>
          <a:p>
            <a:pPr fontAlgn="base">
              <a:tabLst>
                <a:tab pos="569913" algn="l"/>
                <a:tab pos="858838" algn="l"/>
              </a:tabLst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▪ 	Establish the Foothill-De Anza Community College District as a Model of</a:t>
            </a:r>
          </a:p>
          <a:p>
            <a:pPr fontAlgn="base">
              <a:tabLst>
                <a:tab pos="569913" algn="l"/>
                <a:tab pos="858838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Sustainability to face the challenges of the 21st century. 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270392"/>
            <a:ext cx="859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Objectives: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D67BD-FDF9-40AE-90B6-A5C3969848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82" y="1720259"/>
            <a:ext cx="6552235" cy="50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270392"/>
            <a:ext cx="859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Objectives: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E5A58E2E-E77C-41F2-9E04-EFD8F9847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82" y="1691661"/>
            <a:ext cx="6552235" cy="50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270392"/>
            <a:ext cx="859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Objectives: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141FBE5-6BAD-468E-B57F-F7B91DF62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82" y="1709267"/>
            <a:ext cx="6552234" cy="50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67" y="370593"/>
            <a:ext cx="6420428" cy="81675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FHDA ENERGY MASTER PLAN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50888" y="4094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05611-394F-4F1E-9202-F99EAAD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8645"/>
                    </a14:imgEffect>
                    <a14:imgEffect>
                      <a14:saturation sat="123000"/>
                    </a14:imgEffect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400262"/>
            <a:ext cx="1974780" cy="1144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1DCC-6F4C-4C40-B9A3-B9EA75C5C687}"/>
              </a:ext>
            </a:extLst>
          </p:cNvPr>
          <p:cNvSpPr txBox="1"/>
          <p:nvPr/>
        </p:nvSpPr>
        <p:spPr>
          <a:xfrm>
            <a:off x="449489" y="1270392"/>
            <a:ext cx="859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Objectives: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1F3706B-1EAA-4B5C-87D9-99B7A93FA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82" y="1732057"/>
            <a:ext cx="6552234" cy="50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D303DD48C06D42A235EF42E4456C8C" ma:contentTypeVersion="0" ma:contentTypeDescription="Create a new document." ma:contentTypeScope="" ma:versionID="8ed7438e57a86a254183f1c263a61c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072281f95419d42c131dca1ec06ac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9DACA-2C1F-43C2-B251-716D16EAF0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C1104D-AC61-42D1-9103-D0B04665EC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D46108-AD4B-4B82-BB3F-C79063B8C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73578</TotalTime>
  <Words>663</Words>
  <Application>Microsoft Macintosh PowerPoint</Application>
  <PresentationFormat>Letter Paper (8.5x11 in)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FOOTHILL DEANZA COMMUNITY COLLEGE DISTRICT   Energy Master Plan Update</vt:lpstr>
      <vt:lpstr>FHDA ENERGY MASTER PLAN</vt:lpstr>
      <vt:lpstr>FHDA ENERGY MASTER PLAN</vt:lpstr>
      <vt:lpstr>FHDA ENERGY MASTER PLAN</vt:lpstr>
      <vt:lpstr>FHDA ENERGY MASTER PLAN</vt:lpstr>
      <vt:lpstr>FHDA ENERGY MASTER PLAN</vt:lpstr>
      <vt:lpstr>FHDA ENERGY MASTER PLAN</vt:lpstr>
      <vt:lpstr>FHDA ENERGY MASTER PLAN</vt:lpstr>
      <vt:lpstr>FHDA ENERGY MASTER PLAN</vt:lpstr>
      <vt:lpstr>FHDA ENERGY MASTER PLAN</vt:lpstr>
      <vt:lpstr>FHDA ENERGY MASTER PLAN</vt:lpstr>
      <vt:lpstr>FHDA ENERGY MASTER PLAN</vt:lpstr>
      <vt:lpstr>FHDA ENERGY MASTER PLAN</vt:lpstr>
      <vt:lpstr>FHDA ENERGY MASTER PLAN</vt:lpstr>
      <vt:lpstr>FHDA ENERGY MASTER PLAN</vt:lpstr>
    </vt:vector>
  </TitlesOfParts>
  <Company>RLW Analytics, Inc.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 Template</dc:title>
  <dc:creator>Ann L. McCormick, P.E.</dc:creator>
  <cp:lastModifiedBy>Microsoft Office User</cp:lastModifiedBy>
  <cp:revision>471</cp:revision>
  <cp:lastPrinted>1999-06-10T00:48:02Z</cp:lastPrinted>
  <dcterms:created xsi:type="dcterms:W3CDTF">1998-04-26T17:59:36Z</dcterms:created>
  <dcterms:modified xsi:type="dcterms:W3CDTF">2021-05-25T20:21:44Z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0x01010012D303DD48C06D42A235EF42E4456C8C</vt:lpwstr>
  </property>
  <property fmtid="{D5CDD505-2E9C-101B-9397-08002B2CF9AE}" pid="3" name="IsMyDocuments">
    <vt:bool>true</vt:bool>
  </property>
</Properties>
</file>