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8" r:id="rId4"/>
    <p:sldId id="258" r:id="rId5"/>
    <p:sldId id="259" r:id="rId6"/>
    <p:sldId id="260" r:id="rId7"/>
    <p:sldId id="261" r:id="rId8"/>
    <p:sldId id="263" r:id="rId9"/>
    <p:sldId id="265" r:id="rId10"/>
    <p:sldId id="273" r:id="rId11"/>
    <p:sldId id="274" r:id="rId12"/>
    <p:sldId id="275" r:id="rId13"/>
    <p:sldId id="276" r:id="rId14"/>
    <p:sldId id="271" r:id="rId15"/>
    <p:sldId id="272" r:id="rId16"/>
    <p:sldId id="264" r:id="rId17"/>
    <p:sldId id="266" r:id="rId18"/>
    <p:sldId id="267" r:id="rId19"/>
    <p:sldId id="277" r:id="rId20"/>
    <p:sldId id="268" r:id="rId21"/>
    <p:sldId id="26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74"/>
    <p:restoredTop sz="95940"/>
  </p:normalViewPr>
  <p:slideViewPr>
    <p:cSldViewPr snapToGrid="0" snapToObjects="1">
      <p:cViewPr varScale="1">
        <p:scale>
          <a:sx n="84" d="100"/>
          <a:sy n="84" d="100"/>
        </p:scale>
        <p:origin x="192" y="8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11/8/21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s://www.deanza.edu/gov/review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deanza.edu/gov/images/simple-decisionx600rev.jpg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0E315-451A-7E46-B3D5-19E4C9A21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2630846"/>
            <a:ext cx="10868540" cy="1789352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BADBA4-C8CB-124A-BAF6-71B9591C89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392358"/>
            <a:ext cx="10564243" cy="119801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/>
              <a:t>Presented by the Shared Governance Task Force</a:t>
            </a:r>
          </a:p>
          <a:p>
            <a:pPr algn="ctr"/>
            <a:r>
              <a:rPr lang="en-US" sz="2800" b="1" dirty="0"/>
              <a:t>November 8,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8ED98D-3A6B-B048-AE09-B5F29E91FF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56" y="372133"/>
            <a:ext cx="4237687" cy="23568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272BF1-EF1A-F941-97CE-F5C6B1DF0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263" y="275753"/>
            <a:ext cx="3804278" cy="27403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AC3B25-0B7B-7642-8582-660CCDB1D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248" y="1143649"/>
            <a:ext cx="2018558" cy="197055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1263663-E125-A94A-ACA1-C10AA321B624}"/>
              </a:ext>
            </a:extLst>
          </p:cNvPr>
          <p:cNvSpPr txBox="1"/>
          <p:nvPr/>
        </p:nvSpPr>
        <p:spPr>
          <a:xfrm>
            <a:off x="1044818" y="3401399"/>
            <a:ext cx="9838772" cy="104644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New Shared Governance Proposal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8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E492-FD18-2247-A903-5B95EA9D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Planning &amp; Resource Committee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F0B698-EB7E-C74D-A40A-F89408E1BFBB}"/>
              </a:ext>
            </a:extLst>
          </p:cNvPr>
          <p:cNvGrpSpPr/>
          <p:nvPr/>
        </p:nvGrpSpPr>
        <p:grpSpPr>
          <a:xfrm>
            <a:off x="2028305" y="2206902"/>
            <a:ext cx="8986003" cy="4203910"/>
            <a:chOff x="379848" y="745755"/>
            <a:chExt cx="3990880" cy="173072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BC12A64-B416-5B42-81EE-FEC7E4CC4C97}"/>
                </a:ext>
              </a:extLst>
            </p:cNvPr>
            <p:cNvSpPr/>
            <p:nvPr/>
          </p:nvSpPr>
          <p:spPr>
            <a:xfrm>
              <a:off x="379848" y="745755"/>
              <a:ext cx="2731808" cy="1582863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858" tIns="68580" rIns="665142" bIns="62858" numCol="1" spcCol="1270" anchor="t" anchorCtr="0">
              <a:noAutofit/>
            </a:bodyPr>
            <a:lstStyle/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400" b="1" dirty="0">
                <a:solidFill>
                  <a:schemeClr val="bg1"/>
                </a:solidFill>
              </a:endParaRP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Equity Action Council (1)</a:t>
              </a: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Asian Pacific American Staff Association (1)</a:t>
              </a: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Black Faculty, Staff and Administrators (1)</a:t>
              </a: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De Anza Latinx Association Affinity Group (1)</a:t>
              </a: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i="1" dirty="0">
                  <a:solidFill>
                    <a:schemeClr val="bg1"/>
                  </a:solidFill>
                </a:rPr>
                <a:t>Future Affinity Groups (+1)</a:t>
              </a: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en-US" sz="105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05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675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4E297DE-95FE-D24D-9692-4B396991B094}"/>
                </a:ext>
              </a:extLst>
            </p:cNvPr>
            <p:cNvSpPr/>
            <p:nvPr/>
          </p:nvSpPr>
          <p:spPr>
            <a:xfrm>
              <a:off x="2471825" y="790424"/>
              <a:ext cx="1898903" cy="168605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0" y="2346282"/>
                  </a:moveTo>
                  <a:cubicBezTo>
                    <a:pt x="0" y="1050466"/>
                    <a:pt x="1050466" y="0"/>
                    <a:pt x="2346282" y="0"/>
                  </a:cubicBezTo>
                  <a:lnTo>
                    <a:pt x="2346282" y="2346282"/>
                  </a:lnTo>
                  <a:lnTo>
                    <a:pt x="0" y="234628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748" tIns="274320" rIns="274320" bIns="53340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dirty="0"/>
            </a:p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dirty="0"/>
            </a:p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/>
                <a:t>Affinity &amp; Equity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803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E492-FD18-2247-A903-5B95EA9D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Planning &amp; Resource Committee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F0B698-EB7E-C74D-A40A-F89408E1BFBB}"/>
              </a:ext>
            </a:extLst>
          </p:cNvPr>
          <p:cNvGrpSpPr/>
          <p:nvPr/>
        </p:nvGrpSpPr>
        <p:grpSpPr>
          <a:xfrm>
            <a:off x="2244436" y="2327564"/>
            <a:ext cx="8437318" cy="4248288"/>
            <a:chOff x="551149" y="2554353"/>
            <a:chExt cx="3819579" cy="1782775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F1A8F79-7CBA-6740-A72B-B6D19710BE1A}"/>
                </a:ext>
              </a:extLst>
            </p:cNvPr>
            <p:cNvSpPr/>
            <p:nvPr/>
          </p:nvSpPr>
          <p:spPr>
            <a:xfrm>
              <a:off x="551149" y="3016566"/>
              <a:ext cx="2400736" cy="1320562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2858" rIns="62857" bIns="387977" numCol="1" spcCol="1270" anchor="t" anchorCtr="0">
              <a:noAutofit/>
            </a:bodyPr>
            <a:lstStyle/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2400" b="1" dirty="0">
                <a:solidFill>
                  <a:schemeClr val="bg1"/>
                </a:solidFill>
              </a:endParaRP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Association of Classified </a:t>
              </a:r>
            </a:p>
            <a:p>
              <a:pPr marL="457200" lvl="2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400" b="1" dirty="0">
                  <a:solidFill>
                    <a:schemeClr val="bg1"/>
                  </a:solidFill>
                </a:rPr>
                <a:t>   Employees (1)</a:t>
              </a: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California School Employees Association (1)</a:t>
              </a: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Faculty Association (1)</a:t>
              </a: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Teamsters (1)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FD4130-2C20-D143-AAF3-F1BD082FF4A0}"/>
                </a:ext>
              </a:extLst>
            </p:cNvPr>
            <p:cNvSpPr/>
            <p:nvPr/>
          </p:nvSpPr>
          <p:spPr>
            <a:xfrm>
              <a:off x="2471825" y="2554353"/>
              <a:ext cx="1898903" cy="168605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2346282" y="2346282"/>
                  </a:moveTo>
                  <a:cubicBezTo>
                    <a:pt x="1050466" y="2346282"/>
                    <a:pt x="0" y="1295816"/>
                    <a:pt x="0" y="0"/>
                  </a:cubicBezTo>
                  <a:lnTo>
                    <a:pt x="2346282" y="0"/>
                  </a:lnTo>
                  <a:lnTo>
                    <a:pt x="2346282" y="234628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748" tIns="480060" rIns="342900" bIns="568748" numCol="1" spcCol="1270" anchor="t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dirty="0"/>
            </a:p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/>
                <a:t>Unions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9595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E492-FD18-2247-A903-5B95EA9D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Planning &amp; Resource Committee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F0B698-EB7E-C74D-A40A-F89408E1BFBB}"/>
              </a:ext>
            </a:extLst>
          </p:cNvPr>
          <p:cNvGrpSpPr/>
          <p:nvPr/>
        </p:nvGrpSpPr>
        <p:grpSpPr>
          <a:xfrm>
            <a:off x="2731934" y="2312153"/>
            <a:ext cx="8650064" cy="4098659"/>
            <a:chOff x="4458438" y="2548270"/>
            <a:chExt cx="4072695" cy="1788858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138A598-E6F6-5648-B40C-1A3E556615F5}"/>
                </a:ext>
              </a:extLst>
            </p:cNvPr>
            <p:cNvSpPr/>
            <p:nvPr/>
          </p:nvSpPr>
          <p:spPr>
            <a:xfrm>
              <a:off x="6158811" y="3091085"/>
              <a:ext cx="2372322" cy="1246043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760" tIns="365760" rIns="91440" bIns="62858" numCol="1" spcCol="1270" anchor="ctr" anchorCtr="0">
              <a:noAutofit/>
            </a:bodyPr>
            <a:lstStyle/>
            <a:p>
              <a:pPr marL="171450" lvl="1" indent="-171450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Deans/Managers (3)</a:t>
              </a:r>
            </a:p>
            <a:p>
              <a:pPr marL="0" lvl="1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b="1" i="1" dirty="0">
                  <a:solidFill>
                    <a:schemeClr val="bg1"/>
                  </a:solidFill>
                </a:rPr>
                <a:t>[1 serves as a tri-chair – this role rotates between areas below annually]</a:t>
              </a:r>
            </a:p>
            <a:p>
              <a:pPr marL="342900" lvl="1" indent="-342900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 1 Administrative Services</a:t>
              </a:r>
            </a:p>
            <a:p>
              <a:pPr marL="342900" lvl="1" indent="-342900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 1 Instruction</a:t>
              </a:r>
            </a:p>
            <a:p>
              <a:pPr marL="342900" lvl="1" indent="-342900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 1 Student Services</a:t>
              </a:r>
            </a:p>
            <a:p>
              <a:pPr marL="356616" lvl="2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05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0" lvl="1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0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3862DBB-D4FD-5445-BF2C-AE0DD47D2B57}"/>
                </a:ext>
              </a:extLst>
            </p:cNvPr>
            <p:cNvSpPr/>
            <p:nvPr/>
          </p:nvSpPr>
          <p:spPr>
            <a:xfrm>
              <a:off x="4458438" y="2548270"/>
              <a:ext cx="1898903" cy="1686053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2346282" y="0"/>
                  </a:moveTo>
                  <a:cubicBezTo>
                    <a:pt x="2346282" y="1295816"/>
                    <a:pt x="1295816" y="2346282"/>
                    <a:pt x="0" y="2346282"/>
                  </a:cubicBezTo>
                  <a:lnTo>
                    <a:pt x="0" y="0"/>
                  </a:lnTo>
                  <a:lnTo>
                    <a:pt x="234628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480060" rIns="274320" bIns="568748" numCol="1" spcCol="1270" anchor="t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dirty="0"/>
            </a:p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/>
                <a:t>Administrators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9197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E492-FD18-2247-A903-5B95EA9D3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Planning &amp; Resource Committee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F0B698-EB7E-C74D-A40A-F89408E1BFBB}"/>
              </a:ext>
            </a:extLst>
          </p:cNvPr>
          <p:cNvGrpSpPr/>
          <p:nvPr/>
        </p:nvGrpSpPr>
        <p:grpSpPr>
          <a:xfrm>
            <a:off x="2038659" y="2249312"/>
            <a:ext cx="9648515" cy="4161499"/>
            <a:chOff x="4458437" y="780618"/>
            <a:chExt cx="4241589" cy="1695858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595A71D-CE9B-DA41-AB2E-C9E5117565A2}"/>
                </a:ext>
              </a:extLst>
            </p:cNvPr>
            <p:cNvSpPr/>
            <p:nvPr/>
          </p:nvSpPr>
          <p:spPr>
            <a:xfrm>
              <a:off x="6158810" y="780618"/>
              <a:ext cx="2541216" cy="1275112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ln w="9525" cap="rnd" cmpd="dbl">
              <a:solidFill>
                <a:schemeClr val="accent6">
                  <a:lumMod val="50000"/>
                </a:schemeClr>
              </a:solidFill>
              <a:bevel/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2858" rIns="0" bIns="387977" numCol="1" spcCol="1270" anchor="t" anchorCtr="0">
              <a:noAutofit/>
            </a:bodyPr>
            <a:lstStyle/>
            <a:p>
              <a:pPr marL="457200" lvl="2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400" b="1" dirty="0">
                <a:solidFill>
                  <a:schemeClr val="bg1"/>
                </a:solidFill>
              </a:endParaRP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Academic Senate (2)</a:t>
              </a:r>
            </a:p>
            <a:p>
              <a:pPr marL="957263" lvl="3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i="1" dirty="0">
                  <a:solidFill>
                    <a:schemeClr val="bg1"/>
                  </a:solidFill>
                </a:rPr>
                <a:t>1 is a tri-chair</a:t>
              </a: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Classified Senate (2)</a:t>
              </a:r>
            </a:p>
            <a:p>
              <a:pPr marL="957263" lvl="3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i="1" dirty="0">
                  <a:solidFill>
                    <a:schemeClr val="bg1"/>
                  </a:solidFill>
                </a:rPr>
                <a:t>1 is a tri-chair</a:t>
              </a:r>
            </a:p>
            <a:p>
              <a:pPr marL="500063" lvl="2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400" b="1" dirty="0">
                  <a:solidFill>
                    <a:schemeClr val="bg1"/>
                  </a:solidFill>
                </a:rPr>
                <a:t>De Anza Student Government (2)</a:t>
              </a: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FDBB56E-BF25-E14A-B4C6-175830FF928A}"/>
                </a:ext>
              </a:extLst>
            </p:cNvPr>
            <p:cNvSpPr/>
            <p:nvPr/>
          </p:nvSpPr>
          <p:spPr>
            <a:xfrm>
              <a:off x="4458437" y="790424"/>
              <a:ext cx="1898903" cy="168605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0" y="0"/>
                  </a:moveTo>
                  <a:cubicBezTo>
                    <a:pt x="1295816" y="0"/>
                    <a:pt x="2346282" y="1050466"/>
                    <a:pt x="2346282" y="2346282"/>
                  </a:cubicBezTo>
                  <a:lnTo>
                    <a:pt x="0" y="2346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740" tIns="137160" rIns="480060" bIns="53340" numCol="1" spcCol="1270" anchor="t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dirty="0"/>
            </a:p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dirty="0"/>
            </a:p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b="1" dirty="0"/>
            </a:p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/>
                <a:t>Senates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7384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296A6-2564-024F-A873-5A3654DFA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Proposed SG Model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FA8FD0-BA87-1B4B-8DB4-A232F11F5DFA}"/>
              </a:ext>
            </a:extLst>
          </p:cNvPr>
          <p:cNvSpPr txBox="1"/>
          <p:nvPr/>
        </p:nvSpPr>
        <p:spPr>
          <a:xfrm>
            <a:off x="89210" y="2271715"/>
            <a:ext cx="1191229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100" dirty="0">
                <a:solidFill>
                  <a:srgbClr val="FF0000"/>
                </a:solidFill>
              </a:rPr>
              <a:t>Deans, Dept. Chairs, program leads, faculty, and classified staff </a:t>
            </a:r>
            <a:r>
              <a:rPr lang="en-US" sz="2100" dirty="0"/>
              <a:t>assess their division program areas: gather data, discuss program challenges, address opportunities for growth, and guide program area improvements.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100" dirty="0"/>
              <a:t>Division teams evaluate each programs’ needs through Program Reviews or CAS Standards to collectively prioritize positions and funding requests.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Divisions present prioritized division wide funding request to </a:t>
            </a:r>
            <a:r>
              <a:rPr lang="en-US" sz="2100" dirty="0">
                <a:solidFill>
                  <a:srgbClr val="FF0000"/>
                </a:solidFill>
              </a:rPr>
              <a:t>Planning &amp; Resource Committee.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PRC formulates subcommittees known as  </a:t>
            </a:r>
            <a:r>
              <a:rPr lang="en-US" sz="2100" dirty="0">
                <a:solidFill>
                  <a:srgbClr val="FF0000"/>
                </a:solidFill>
              </a:rPr>
              <a:t>Program Evaluation Teams (PETs) </a:t>
            </a:r>
            <a:r>
              <a:rPr lang="en-US" sz="2100" dirty="0"/>
              <a:t>to review each division’s programs/areas/dept.’s Program Reviews/CAS Standards.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PETs use a consistent rubric to rate and/or rank each program need in a fair and equitable manner.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PRC then generates a structured report to </a:t>
            </a:r>
            <a:r>
              <a:rPr lang="en-US" sz="2100" dirty="0">
                <a:solidFill>
                  <a:srgbClr val="FF0000"/>
                </a:solidFill>
              </a:rPr>
              <a:t>College Council </a:t>
            </a:r>
            <a:r>
              <a:rPr lang="en-US" sz="2100" dirty="0"/>
              <a:t>and </a:t>
            </a:r>
            <a:r>
              <a:rPr lang="en-US" sz="2100" dirty="0">
                <a:solidFill>
                  <a:srgbClr val="FF0000"/>
                </a:solidFill>
              </a:rPr>
              <a:t>College President </a:t>
            </a:r>
            <a:r>
              <a:rPr lang="en-US" sz="2100" dirty="0"/>
              <a:t>based on the prioritization list.</a:t>
            </a:r>
          </a:p>
          <a:p>
            <a:endParaRPr lang="en-US" sz="21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100" dirty="0"/>
          </a:p>
          <a:p>
            <a:pPr lvl="1"/>
            <a:endParaRPr lang="en-US" sz="2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6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BD511-BBDB-4E49-AAC5-EC08F5373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426720"/>
            <a:ext cx="12024360" cy="990918"/>
          </a:xfrm>
        </p:spPr>
        <p:txBody>
          <a:bodyPr/>
          <a:lstStyle/>
          <a:p>
            <a:r>
              <a:rPr lang="en-US" dirty="0"/>
              <a:t> Proposed Decision-Making Rubric (sample)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CA15E-482D-DA48-868C-5EFC0D1F8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7536"/>
            <a:ext cx="12192000" cy="49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77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FB13F-AF64-2546-9E28-1D2AD62D9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Proposed SG Model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BDD3-EB58-3149-8F20-8335570B5BA6}"/>
              </a:ext>
            </a:extLst>
          </p:cNvPr>
          <p:cNvSpPr txBox="1"/>
          <p:nvPr/>
        </p:nvSpPr>
        <p:spPr>
          <a:xfrm>
            <a:off x="137161" y="2025908"/>
            <a:ext cx="1205483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The reorg structure of the new proposed model does the following:</a:t>
            </a:r>
          </a:p>
          <a:p>
            <a:endParaRPr lang="en-US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Dissolves present decision-making siloed teams (APBT, IPBT, SSPBT &amp; Facilities Committee) and moves to a model of one campus wide Planning and Resource Committee (PRC)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Allows for greater collaboration between deans and their teams to meet and confer regarding the needs of their division programs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Simplifies 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Improves transparency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Reduces meeting fatigue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Increases opportunity for participation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Shifts allocating resources based on holistic campus wide funding for student success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Aligns the college goal of equity and inclusion in the decision-making process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C46972-718E-4C44-B83A-7C202018E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288" y="91066"/>
            <a:ext cx="1918010" cy="169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0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B811F-D5C0-D24C-B0FE-6F998F95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Budget Committee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507F3A-923D-5C4A-9416-890B9D533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674" y="2847311"/>
            <a:ext cx="2736881" cy="292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4A8374-328E-BA43-BA23-5362C21B9EB2}"/>
              </a:ext>
            </a:extLst>
          </p:cNvPr>
          <p:cNvSpPr txBox="1"/>
          <p:nvPr/>
        </p:nvSpPr>
        <p:spPr>
          <a:xfrm>
            <a:off x="468352" y="2167772"/>
            <a:ext cx="84303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Charge (Draft):</a:t>
            </a:r>
          </a:p>
          <a:p>
            <a:endParaRPr lang="en-US" sz="2000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Educate – its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Disseminate – information from various sources to constituents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Communicate – transparent budget proposals to stakeholders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Initiate – change to the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Advocate – for appropriate funding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Navigate - the complicated internal and external systems</a:t>
            </a:r>
          </a:p>
          <a:p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4677B-4B87-BB41-BFB8-25018BBEFE14}"/>
              </a:ext>
            </a:extLst>
          </p:cNvPr>
          <p:cNvSpPr txBox="1"/>
          <p:nvPr/>
        </p:nvSpPr>
        <p:spPr>
          <a:xfrm>
            <a:off x="468352" y="4980563"/>
            <a:ext cx="821844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Purpose (How the SGTF envisions this Budget Committee based on what we know currently):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Budget information to the Deans/Divisions, and PRC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Educate/train college community on budget</a:t>
            </a:r>
          </a:p>
          <a:p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52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8D02-3C45-F44F-A495-58B1B8CC2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College Council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6D8F5-4F59-AE40-AA89-0CD05358CC62}"/>
              </a:ext>
            </a:extLst>
          </p:cNvPr>
          <p:cNvSpPr txBox="1"/>
          <p:nvPr/>
        </p:nvSpPr>
        <p:spPr>
          <a:xfrm>
            <a:off x="106679" y="2149019"/>
            <a:ext cx="119786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Recommended changes: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President is now an ex-officio member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Agendas with time allocation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rgbClr val="FF0000"/>
                </a:solidFill>
              </a:rPr>
              <a:t>Charge: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Proposes &amp; recommends annual college objectives to carry out goals that are clearly defined, easy to understand and realistic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Provides shared governance leadership for district strategic planning/goals/objectives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Oversees collegewide strategic planning processes, achievement of outcomes, efficiency standards, budget policies, and procedures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Recommends college proposals for funding or reductions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Advises President, Senates, DASG and other college groups on policy development matters pertaining to planning, budgeting and accountability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Advises enrollment, facilities, and 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Makes recommendations to the College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73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8D8B8-3C21-6C48-9209-487C643C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College President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245C45-D52C-2441-B44F-4B46632F3716}"/>
              </a:ext>
            </a:extLst>
          </p:cNvPr>
          <p:cNvSpPr txBox="1"/>
          <p:nvPr/>
        </p:nvSpPr>
        <p:spPr>
          <a:xfrm>
            <a:off x="1027448" y="2288148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After receiving recommendations and advice from the pathways of the Deans/Divisions/Departments, Planning and Resource Council, Budget Committee, and the College Council, </a:t>
            </a:r>
            <a:r>
              <a:rPr lang="en-US" sz="2400" dirty="0">
                <a:solidFill>
                  <a:srgbClr val="FF0000"/>
                </a:solidFill>
              </a:rPr>
              <a:t>the president makes the final decisions.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4B0E7-DD89-1746-A6B9-4103597EA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5025" y="3974660"/>
            <a:ext cx="2185639" cy="259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705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CE017-83B9-EB43-B304-DDD1568C2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9932"/>
            <a:ext cx="12192000" cy="1127706"/>
          </a:xfrm>
        </p:spPr>
        <p:txBody>
          <a:bodyPr/>
          <a:lstStyle/>
          <a:p>
            <a:pPr algn="ctr"/>
            <a:r>
              <a:rPr lang="en-US" sz="2900" dirty="0"/>
              <a:t>Your Dedicated Shared Governance Task Force (SGTF) Members: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756F63-67AC-8441-B2A7-80188C053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73805" y="2263698"/>
            <a:ext cx="3702205" cy="387509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7200" dirty="0"/>
          </a:p>
          <a:p>
            <a:r>
              <a:rPr lang="en-US" dirty="0"/>
              <a:t>	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A7A3979-6AE8-2E44-8B73-CED20A6529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7356" y="1899331"/>
            <a:ext cx="9266664" cy="48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884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51CEE-D26B-6641-A461-D93D7ADDC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DF6348-43B5-B14A-85AD-F37337471910}"/>
              </a:ext>
            </a:extLst>
          </p:cNvPr>
          <p:cNvSpPr txBox="1"/>
          <p:nvPr/>
        </p:nvSpPr>
        <p:spPr>
          <a:xfrm>
            <a:off x="213359" y="2209800"/>
            <a:ext cx="11765279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Introduces SG proposed model to college community: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Q&amp;A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Special SGTF Quick News Edition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200" dirty="0"/>
              <a:t>Continued updates on SG website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Generated feedback of model from each Shared Governance group, College Council, Senior Staff, and college community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Finalizes proposal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Invites </a:t>
            </a:r>
            <a:r>
              <a:rPr lang="en-US" sz="2200" dirty="0">
                <a:solidFill>
                  <a:srgbClr val="FF0000"/>
                </a:solidFill>
              </a:rPr>
              <a:t>IEPI/PRT</a:t>
            </a:r>
            <a:r>
              <a:rPr lang="en-US" sz="2200" dirty="0"/>
              <a:t> to assist in implementing new SG model, communication structure, and assessment/technology needs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Works with Institution Research to update changes into the Governance Handbook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Evaluates SG model after one year to understand effectiveness of model &amp; make collaborative improvements as necessary</a:t>
            </a:r>
          </a:p>
        </p:txBody>
      </p:sp>
    </p:spTree>
    <p:extLst>
      <p:ext uri="{BB962C8B-B14F-4D97-AF65-F5344CB8AC3E}">
        <p14:creationId xmlns:p14="http://schemas.microsoft.com/office/powerpoint/2010/main" val="4212645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F4960-0D16-054E-AF22-36C8FDD27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Questions/Comments?</a:t>
            </a: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6F640646-6F96-4D41-8737-54DCAE176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440" y="2241808"/>
            <a:ext cx="6934200" cy="414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9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456D-F20D-4842-969A-7F665F0FF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452B21-0FC4-3744-94CB-B71055BDD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800300"/>
            <a:ext cx="6287625" cy="819915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000" dirty="0"/>
              <a:t>The Shared Governance Task Force is seeking your feedback on the SG proposal.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5638DE-CDDA-3A45-A83A-7EA4FCB71C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63500" y="791736"/>
            <a:ext cx="4430379" cy="5837664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/>
              <a:t>The SGTF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Attend each of the Shared Governance groups to share the SGTF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Develop a Q&amp;A platform on the SGTF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Collect feedback and new ideas regarding the proposal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Update proposal based on collective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Update implementation timeline accordingly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Give updates on progress of proposal at College Council meetings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388A47-F341-FF42-B257-E68962121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40" y="791736"/>
            <a:ext cx="7042222" cy="3278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5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BEB0A43-3322-BF44-97E7-148F89846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Shared Governance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BF365C-90B4-7145-A09B-A4E805D10924}"/>
              </a:ext>
            </a:extLst>
          </p:cNvPr>
          <p:cNvSpPr txBox="1"/>
          <p:nvPr/>
        </p:nvSpPr>
        <p:spPr>
          <a:xfrm>
            <a:off x="175259" y="1932522"/>
            <a:ext cx="11841479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dirty="0"/>
          </a:p>
          <a:p>
            <a:pPr algn="ctr"/>
            <a:r>
              <a:rPr lang="en-US" sz="2400" b="1" dirty="0"/>
              <a:t>“Colleges that share information and consult broadly with diverse constituencies have been able to respond more effectively (</a:t>
            </a:r>
            <a:r>
              <a:rPr lang="en-US" sz="2400" b="1" i="1" dirty="0"/>
              <a:t>to crisis such as the pandemic</a:t>
            </a:r>
            <a:r>
              <a:rPr lang="en-US" sz="2400" b="1" dirty="0"/>
              <a:t>) than those that rely on top-down decision making.”</a:t>
            </a:r>
          </a:p>
          <a:p>
            <a:pPr algn="ctr"/>
            <a:r>
              <a:rPr lang="en-US" sz="2400" b="1" dirty="0"/>
              <a:t> - Marjorie Hass, Inside </a:t>
            </a:r>
            <a:r>
              <a:rPr lang="en-US" sz="2400" b="1" dirty="0" err="1"/>
              <a:t>HigherEd</a:t>
            </a:r>
            <a:r>
              <a:rPr lang="en-US" sz="2400" b="1" dirty="0"/>
              <a:t>, 4/20</a:t>
            </a:r>
          </a:p>
          <a:p>
            <a:pPr algn="ctr"/>
            <a:endParaRPr lang="en-US" sz="2400" b="1" dirty="0"/>
          </a:p>
          <a:p>
            <a:pPr marL="285750" indent="-285750" algn="ctr">
              <a:buFontTx/>
              <a:buChar char="-"/>
            </a:pPr>
            <a:endParaRPr lang="en-US" sz="2400" b="1" dirty="0"/>
          </a:p>
          <a:p>
            <a:pPr algn="ctr"/>
            <a:r>
              <a:rPr lang="en-US" sz="2400" b="1" dirty="0"/>
              <a:t>“For shared governance to be effective, it needs to have a well-established foundation of transparency, trust, equity, and inclusion that is consistent and collaborative.” </a:t>
            </a:r>
          </a:p>
          <a:p>
            <a:pPr algn="ctr"/>
            <a:r>
              <a:rPr lang="en-US" sz="2400" b="1" dirty="0"/>
              <a:t>-  De Anza Shared Governance Task Force 4/21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1400" dirty="0"/>
          </a:p>
          <a:p>
            <a:pPr algn="ctr"/>
            <a:endParaRPr lang="en-US" sz="1400" dirty="0"/>
          </a:p>
          <a:p>
            <a:r>
              <a:rPr lang="en-US" sz="1400" dirty="0"/>
              <a:t>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7F641-1C75-864A-8B4C-7FBC0A96F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0"/>
            <a:ext cx="2514600" cy="18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69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E8211-3668-5441-AC21-72C36C55D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338" y="314325"/>
            <a:ext cx="10967660" cy="1303338"/>
          </a:xfrm>
        </p:spPr>
        <p:txBody>
          <a:bodyPr/>
          <a:lstStyle/>
          <a:p>
            <a:r>
              <a:rPr lang="en-US" dirty="0"/>
              <a:t>The Shared Governance Task Force (SGTF)</a:t>
            </a:r>
            <a:br>
              <a:rPr lang="en-US" dirty="0"/>
            </a:br>
            <a:r>
              <a:rPr lang="en-US" dirty="0"/>
              <a:t>Charge and Purpose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865990-082E-7D46-9EF9-0B1B749E11DA}"/>
              </a:ext>
            </a:extLst>
          </p:cNvPr>
          <p:cNvSpPr txBox="1"/>
          <p:nvPr/>
        </p:nvSpPr>
        <p:spPr>
          <a:xfrm>
            <a:off x="152399" y="2400302"/>
            <a:ext cx="11887200" cy="401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solidFill>
                  <a:srgbClr val="FF0000"/>
                </a:solidFill>
              </a:rPr>
              <a:t>Charge:</a:t>
            </a:r>
            <a:r>
              <a:rPr lang="en-US" sz="2200" dirty="0"/>
              <a:t> Current shared governance (SG) structure in place for  20+ years. Events of 2020 highlighted racial and social inequities within the college community and was a call to action. College Council requested partnership &amp; collaboration between Academic &amp; Classified Senates, Affinity Groups &amp; current PBTs to form a Shared Government Task Force (SGTF).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n-US" sz="22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200" b="1" dirty="0">
                <a:solidFill>
                  <a:srgbClr val="FF0000"/>
                </a:solidFill>
              </a:rPr>
              <a:t>Purpose:</a:t>
            </a:r>
            <a:r>
              <a:rPr lang="en-US" sz="2200" dirty="0"/>
              <a:t> To review present structure &amp; research &amp; recommend a more equitable &amp; holistic process. Focus on inclusion &amp; providing funds for services that support the equity &amp; student success goals of college &amp; district.</a:t>
            </a:r>
          </a:p>
        </p:txBody>
      </p:sp>
    </p:spTree>
    <p:extLst>
      <p:ext uri="{BB962C8B-B14F-4D97-AF65-F5344CB8AC3E}">
        <p14:creationId xmlns:p14="http://schemas.microsoft.com/office/powerpoint/2010/main" val="2557220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8875-DC48-1748-B88B-6B1A0E92B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3" y="256478"/>
            <a:ext cx="11944350" cy="1161160"/>
          </a:xfrm>
        </p:spPr>
        <p:txBody>
          <a:bodyPr/>
          <a:lstStyle/>
          <a:p>
            <a:pPr algn="ctr"/>
            <a:r>
              <a:rPr lang="en-US" sz="3800" dirty="0"/>
              <a:t>Communication to De Anza College Community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3383CA-3B69-2E4B-A280-C030694BC0F9}"/>
              </a:ext>
            </a:extLst>
          </p:cNvPr>
          <p:cNvSpPr txBox="1"/>
          <p:nvPr/>
        </p:nvSpPr>
        <p:spPr>
          <a:xfrm>
            <a:off x="400049" y="2343150"/>
            <a:ext cx="112910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Communication via the Shared Governance Review website: </a:t>
            </a:r>
            <a:r>
              <a:rPr lang="en-US" sz="2400" dirty="0">
                <a:hlinkClick r:id="rId2"/>
              </a:rPr>
              <a:t>https://www.deanza.edu/gov/review</a:t>
            </a: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Updates to College Council, President, Senior Staff, Academic Senate as to SGTF progress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Members from each represented constituency group have shared updates and  information with their groups.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New Shared Governance proposal to College Council  - Oct. 28, 2021</a:t>
            </a:r>
          </a:p>
          <a:p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543DD3-A1A7-DD41-ABE3-55538AE3D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399" y="5137698"/>
            <a:ext cx="4949362" cy="157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5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8A822-04ED-DB4C-B485-CA18D7231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Historic Shared Governance Structure</a:t>
            </a:r>
          </a:p>
        </p:txBody>
      </p:sp>
      <p:pic>
        <p:nvPicPr>
          <p:cNvPr id="5" name="Picture 2" descr="Decision Making Flowchart">
            <a:hlinkClick r:id="rId2"/>
            <a:extLst>
              <a:ext uri="{FF2B5EF4-FFF2-40B4-BE49-F238E27FC236}">
                <a16:creationId xmlns:a16="http://schemas.microsoft.com/office/drawing/2014/main" id="{16A8DBEC-42C5-5F45-9037-750ACAAF4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" y="1905001"/>
            <a:ext cx="1109472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384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30DE2-BE54-3C49-8CF9-3855DFD0B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9548"/>
            <a:ext cx="12085320" cy="970450"/>
          </a:xfrm>
        </p:spPr>
        <p:txBody>
          <a:bodyPr/>
          <a:lstStyle/>
          <a:p>
            <a:r>
              <a:rPr lang="en-US" dirty="0"/>
              <a:t>The Newly Proposed Shared Governance Model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0CB84-FE60-DF4A-8FF7-E916F3B5E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121920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528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0E492-FD18-2247-A903-5B95EA9D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447188"/>
            <a:ext cx="11047092" cy="970450"/>
          </a:xfrm>
        </p:spPr>
        <p:txBody>
          <a:bodyPr/>
          <a:lstStyle/>
          <a:p>
            <a:r>
              <a:rPr lang="en-US" dirty="0"/>
              <a:t>The Planning &amp; Resource Committee (PRC)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F0B698-EB7E-C74D-A40A-F89408E1BFBB}"/>
              </a:ext>
            </a:extLst>
          </p:cNvPr>
          <p:cNvGrpSpPr/>
          <p:nvPr/>
        </p:nvGrpSpPr>
        <p:grpSpPr>
          <a:xfrm>
            <a:off x="2581870" y="2206902"/>
            <a:ext cx="9105303" cy="4368949"/>
            <a:chOff x="625698" y="745755"/>
            <a:chExt cx="8074328" cy="359137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138A598-E6F6-5648-B40C-1A3E556615F5}"/>
                </a:ext>
              </a:extLst>
            </p:cNvPr>
            <p:cNvSpPr/>
            <p:nvPr/>
          </p:nvSpPr>
          <p:spPr>
            <a:xfrm>
              <a:off x="6158811" y="3091085"/>
              <a:ext cx="2372322" cy="1246043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5760" tIns="365760" rIns="91440" bIns="62858" numCol="1" spcCol="1270" anchor="ctr" anchorCtr="0">
              <a:noAutofit/>
            </a:bodyPr>
            <a:lstStyle/>
            <a:p>
              <a:pPr marL="171450" lvl="1" indent="-171450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Deans/Managers (3)</a:t>
              </a:r>
            </a:p>
            <a:p>
              <a:pPr marL="0" lvl="1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1 is a tri-chair. Rotates between areas each year</a:t>
              </a:r>
            </a:p>
            <a:p>
              <a:pPr marL="0" lvl="1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 1 Administrative Services</a:t>
              </a:r>
            </a:p>
            <a:p>
              <a:pPr marL="0" lvl="1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 1 Instruction</a:t>
              </a:r>
            </a:p>
            <a:p>
              <a:pPr marL="0" lvl="1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 1 Student Services</a:t>
              </a:r>
            </a:p>
            <a:p>
              <a:pPr marL="356616" lvl="2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05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0" lvl="1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105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BC12A64-B416-5B42-81EE-FEC7E4CC4C97}"/>
                </a:ext>
              </a:extLst>
            </p:cNvPr>
            <p:cNvSpPr/>
            <p:nvPr/>
          </p:nvSpPr>
          <p:spPr>
            <a:xfrm>
              <a:off x="625698" y="745755"/>
              <a:ext cx="2485958" cy="1390462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2858" tIns="68580" rIns="665142" bIns="62858" numCol="1" spcCol="1270" anchor="t" anchorCtr="0">
              <a:noAutofit/>
            </a:bodyPr>
            <a:lstStyle/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Equity Action Council (1)</a:t>
              </a: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Asian Pacific American Staff Association (1)</a:t>
              </a: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Black Faculty, Staff and Administrators (1)</a:t>
              </a: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De Anza Latinx Association Affinity Group (1)</a:t>
              </a: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i="1" dirty="0">
                  <a:solidFill>
                    <a:schemeClr val="bg1"/>
                  </a:solidFill>
                </a:rPr>
                <a:t>Future Affinity Groups (+1)</a:t>
              </a: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"/>
              </a:pPr>
              <a:endParaRPr lang="en-US" sz="105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050" b="1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675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3F1A8F79-7CBA-6740-A72B-B6D19710BE1A}"/>
                </a:ext>
              </a:extLst>
            </p:cNvPr>
            <p:cNvSpPr/>
            <p:nvPr/>
          </p:nvSpPr>
          <p:spPr>
            <a:xfrm>
              <a:off x="785469" y="3091085"/>
              <a:ext cx="2166416" cy="1246043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2858" rIns="62857" bIns="387977" numCol="1" spcCol="1270" anchor="t" anchorCtr="0">
              <a:noAutofit/>
            </a:bodyPr>
            <a:lstStyle/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Association of Classified </a:t>
              </a:r>
            </a:p>
            <a:p>
              <a:pPr marL="0" lvl="1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200" b="1" dirty="0">
                  <a:solidFill>
                    <a:schemeClr val="bg1"/>
                  </a:solidFill>
                </a:rPr>
                <a:t>   Employees (1)</a:t>
              </a: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California School Employees Association (1)</a:t>
              </a: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Faculty Association (1)</a:t>
              </a: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Teamsters (1)</a:t>
              </a: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595A71D-CE9B-DA41-AB2E-C9E5117565A2}"/>
                </a:ext>
              </a:extLst>
            </p:cNvPr>
            <p:cNvSpPr/>
            <p:nvPr/>
          </p:nvSpPr>
          <p:spPr>
            <a:xfrm>
              <a:off x="6158810" y="780618"/>
              <a:ext cx="2541216" cy="1463004"/>
            </a:xfrm>
            <a:custGeom>
              <a:avLst/>
              <a:gdLst>
                <a:gd name="connsiteX0" fmla="*/ 0 w 2676821"/>
                <a:gd name="connsiteY0" fmla="*/ 173397 h 1733973"/>
                <a:gd name="connsiteX1" fmla="*/ 173397 w 2676821"/>
                <a:gd name="connsiteY1" fmla="*/ 0 h 1733973"/>
                <a:gd name="connsiteX2" fmla="*/ 2503424 w 2676821"/>
                <a:gd name="connsiteY2" fmla="*/ 0 h 1733973"/>
                <a:gd name="connsiteX3" fmla="*/ 2676821 w 2676821"/>
                <a:gd name="connsiteY3" fmla="*/ 173397 h 1733973"/>
                <a:gd name="connsiteX4" fmla="*/ 2676821 w 2676821"/>
                <a:gd name="connsiteY4" fmla="*/ 1560576 h 1733973"/>
                <a:gd name="connsiteX5" fmla="*/ 2503424 w 2676821"/>
                <a:gd name="connsiteY5" fmla="*/ 1733973 h 1733973"/>
                <a:gd name="connsiteX6" fmla="*/ 173397 w 2676821"/>
                <a:gd name="connsiteY6" fmla="*/ 1733973 h 1733973"/>
                <a:gd name="connsiteX7" fmla="*/ 0 w 2676821"/>
                <a:gd name="connsiteY7" fmla="*/ 1560576 h 1733973"/>
                <a:gd name="connsiteX8" fmla="*/ 0 w 2676821"/>
                <a:gd name="connsiteY8" fmla="*/ 173397 h 173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76821" h="1733973">
                  <a:moveTo>
                    <a:pt x="0" y="173397"/>
                  </a:moveTo>
                  <a:cubicBezTo>
                    <a:pt x="0" y="77632"/>
                    <a:pt x="77632" y="0"/>
                    <a:pt x="173397" y="0"/>
                  </a:cubicBezTo>
                  <a:lnTo>
                    <a:pt x="2503424" y="0"/>
                  </a:lnTo>
                  <a:cubicBezTo>
                    <a:pt x="2599189" y="0"/>
                    <a:pt x="2676821" y="77632"/>
                    <a:pt x="2676821" y="173397"/>
                  </a:cubicBezTo>
                  <a:lnTo>
                    <a:pt x="2676821" y="1560576"/>
                  </a:lnTo>
                  <a:cubicBezTo>
                    <a:pt x="2676821" y="1656341"/>
                    <a:pt x="2599189" y="1733973"/>
                    <a:pt x="2503424" y="1733973"/>
                  </a:cubicBezTo>
                  <a:lnTo>
                    <a:pt x="173397" y="1733973"/>
                  </a:lnTo>
                  <a:cubicBezTo>
                    <a:pt x="77632" y="1733973"/>
                    <a:pt x="0" y="1656341"/>
                    <a:pt x="0" y="1560576"/>
                  </a:cubicBezTo>
                  <a:lnTo>
                    <a:pt x="0" y="173397"/>
                  </a:lnTo>
                  <a:close/>
                </a:path>
              </a:pathLst>
            </a:custGeom>
            <a:ln w="9525" cap="rnd" cmpd="dbl">
              <a:solidFill>
                <a:schemeClr val="accent6">
                  <a:lumMod val="50000"/>
                </a:schemeClr>
              </a:solidFill>
              <a:bevel/>
            </a:ln>
            <a:scene3d>
              <a:camera prst="orthographicFront"/>
              <a:lightRig rig="flat" dir="t"/>
            </a:scene3d>
            <a:sp3d z="-190500" extrusionH="12700" prstMaterial="plastic">
              <a:bevelT w="50800" h="50800"/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62858" rIns="0" bIns="387977" numCol="1" spcCol="1270" anchor="t" anchorCtr="0">
              <a:noAutofit/>
            </a:bodyPr>
            <a:lstStyle/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Academic Senate (2) 1 is a tri-chair</a:t>
              </a: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Classified Senate (2) 1 is a tri-chair</a:t>
              </a: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b="1" dirty="0">
                  <a:solidFill>
                    <a:schemeClr val="bg1"/>
                  </a:solidFill>
                </a:rPr>
                <a:t>De Anza Student Government (2)</a:t>
              </a: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42863" lvl="1" indent="-42863" defTabSz="300038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US" sz="12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4E297DE-95FE-D24D-9692-4B396991B094}"/>
                </a:ext>
              </a:extLst>
            </p:cNvPr>
            <p:cNvSpPr/>
            <p:nvPr/>
          </p:nvSpPr>
          <p:spPr>
            <a:xfrm>
              <a:off x="2471825" y="790424"/>
              <a:ext cx="1898903" cy="168605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0" y="2346282"/>
                  </a:moveTo>
                  <a:cubicBezTo>
                    <a:pt x="0" y="1050466"/>
                    <a:pt x="1050466" y="0"/>
                    <a:pt x="2346282" y="0"/>
                  </a:cubicBezTo>
                  <a:lnTo>
                    <a:pt x="2346282" y="2346282"/>
                  </a:lnTo>
                  <a:lnTo>
                    <a:pt x="0" y="234628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748" tIns="274320" rIns="274320" bIns="53340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/>
                <a:t>Affinity &amp; Equity</a:t>
              </a: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FDBB56E-BF25-E14A-B4C6-175830FF928A}"/>
                </a:ext>
              </a:extLst>
            </p:cNvPr>
            <p:cNvSpPr/>
            <p:nvPr/>
          </p:nvSpPr>
          <p:spPr>
            <a:xfrm>
              <a:off x="4458437" y="790424"/>
              <a:ext cx="1898903" cy="168605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0" y="0"/>
                  </a:moveTo>
                  <a:cubicBezTo>
                    <a:pt x="1295816" y="0"/>
                    <a:pt x="2346282" y="1050466"/>
                    <a:pt x="2346282" y="2346282"/>
                  </a:cubicBezTo>
                  <a:lnTo>
                    <a:pt x="0" y="23462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5740" tIns="137160" rIns="480060" bIns="53340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/>
                <a:t>Senates</a:t>
              </a: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3862DBB-D4FD-5445-BF2C-AE0DD47D2B57}"/>
                </a:ext>
              </a:extLst>
            </p:cNvPr>
            <p:cNvSpPr/>
            <p:nvPr/>
          </p:nvSpPr>
          <p:spPr>
            <a:xfrm>
              <a:off x="4458438" y="2548270"/>
              <a:ext cx="1898903" cy="1686053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2346282" y="0"/>
                  </a:moveTo>
                  <a:cubicBezTo>
                    <a:pt x="2346282" y="1295816"/>
                    <a:pt x="1295816" y="2346282"/>
                    <a:pt x="0" y="2346282"/>
                  </a:cubicBezTo>
                  <a:lnTo>
                    <a:pt x="0" y="0"/>
                  </a:lnTo>
                  <a:lnTo>
                    <a:pt x="2346282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3340" tIns="480060" rIns="274320" bIns="568748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dirty="0"/>
                <a:t>Administrators</a:t>
              </a: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FFD4130-2C20-D143-AAF3-F1BD082FF4A0}"/>
                </a:ext>
              </a:extLst>
            </p:cNvPr>
            <p:cNvSpPr/>
            <p:nvPr/>
          </p:nvSpPr>
          <p:spPr>
            <a:xfrm>
              <a:off x="2471825" y="2554353"/>
              <a:ext cx="1898903" cy="1686052"/>
            </a:xfrm>
            <a:custGeom>
              <a:avLst/>
              <a:gdLst>
                <a:gd name="connsiteX0" fmla="*/ 0 w 2346282"/>
                <a:gd name="connsiteY0" fmla="*/ 2346282 h 2346282"/>
                <a:gd name="connsiteX1" fmla="*/ 2346282 w 2346282"/>
                <a:gd name="connsiteY1" fmla="*/ 0 h 2346282"/>
                <a:gd name="connsiteX2" fmla="*/ 2346282 w 2346282"/>
                <a:gd name="connsiteY2" fmla="*/ 2346282 h 2346282"/>
                <a:gd name="connsiteX3" fmla="*/ 0 w 2346282"/>
                <a:gd name="connsiteY3" fmla="*/ 2346282 h 2346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46282" h="2346282">
                  <a:moveTo>
                    <a:pt x="2346282" y="2346282"/>
                  </a:moveTo>
                  <a:cubicBezTo>
                    <a:pt x="1050466" y="2346282"/>
                    <a:pt x="0" y="1295816"/>
                    <a:pt x="0" y="0"/>
                  </a:cubicBezTo>
                  <a:lnTo>
                    <a:pt x="2346282" y="0"/>
                  </a:lnTo>
                  <a:lnTo>
                    <a:pt x="2346282" y="2346282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68748" tIns="480060" rIns="342900" bIns="568748" numCol="1" spcCol="1270" anchor="ctr" anchorCtr="0">
              <a:noAutofit/>
            </a:bodyPr>
            <a:lstStyle/>
            <a:p>
              <a:pPr algn="ctr" defTabSz="33337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dirty="0"/>
                <a:t>Unions</a:t>
              </a:r>
            </a:p>
          </p:txBody>
        </p:sp>
        <p:sp>
          <p:nvSpPr>
            <p:cNvPr id="14" name="Plaque 13">
              <a:extLst>
                <a:ext uri="{FF2B5EF4-FFF2-40B4-BE49-F238E27FC236}">
                  <a16:creationId xmlns:a16="http://schemas.microsoft.com/office/drawing/2014/main" id="{F533A511-87C8-4843-B7E4-07BC5AA7BCDD}"/>
                </a:ext>
              </a:extLst>
            </p:cNvPr>
            <p:cNvSpPr/>
            <p:nvPr/>
          </p:nvSpPr>
          <p:spPr>
            <a:xfrm>
              <a:off x="3819600" y="2150606"/>
              <a:ext cx="1273608" cy="807495"/>
            </a:xfrm>
            <a:prstGeom prst="plaqu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rmAutofit fontScale="92500"/>
            </a:bodyPr>
            <a:lstStyle/>
            <a:p>
              <a:pPr algn="ctr"/>
              <a:r>
                <a:rPr lang="en-US" sz="1500" b="1" dirty="0">
                  <a:solidFill>
                    <a:schemeClr val="tx1"/>
                  </a:solidFill>
                </a:rPr>
                <a:t>Planning &amp; Resource Committee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1268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1420</TotalTime>
  <Words>1235</Words>
  <Application>Microsoft Macintosh PowerPoint</Application>
  <PresentationFormat>Widescreen</PresentationFormat>
  <Paragraphs>170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Century Gothic</vt:lpstr>
      <vt:lpstr>Wingdings 2</vt:lpstr>
      <vt:lpstr>Quotable</vt:lpstr>
      <vt:lpstr>      </vt:lpstr>
      <vt:lpstr>Your Dedicated Shared Governance Task Force (SGTF) Members:</vt:lpstr>
      <vt:lpstr>PowerPoint Presentation</vt:lpstr>
      <vt:lpstr>Shared Governance</vt:lpstr>
      <vt:lpstr>The Shared Governance Task Force (SGTF) Charge and Purpose</vt:lpstr>
      <vt:lpstr>Communication to De Anza College Community</vt:lpstr>
      <vt:lpstr>The Historic Shared Governance Structure</vt:lpstr>
      <vt:lpstr>The Newly Proposed Shared Governance Model</vt:lpstr>
      <vt:lpstr>The Planning &amp; Resource Committee (PRC)</vt:lpstr>
      <vt:lpstr>The Planning &amp; Resource Committee</vt:lpstr>
      <vt:lpstr>The Planning &amp; Resource Committee</vt:lpstr>
      <vt:lpstr>The Planning &amp; Resource Committee</vt:lpstr>
      <vt:lpstr>The Planning &amp; Resource Committee</vt:lpstr>
      <vt:lpstr>The Proposed SG Model Steps</vt:lpstr>
      <vt:lpstr> Proposed Decision-Making Rubric (sample)</vt:lpstr>
      <vt:lpstr>The Proposed SG Model</vt:lpstr>
      <vt:lpstr>The Budget Committee </vt:lpstr>
      <vt:lpstr>The College Council</vt:lpstr>
      <vt:lpstr>The College President</vt:lpstr>
      <vt:lpstr>Next Steps</vt:lpstr>
      <vt:lpstr>Any Questions/Comments?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Meeting Notes</dc:title>
  <dc:creator>Microsoft Office User</dc:creator>
  <cp:lastModifiedBy>Microsoft Office User</cp:lastModifiedBy>
  <cp:revision>58</cp:revision>
  <dcterms:created xsi:type="dcterms:W3CDTF">2021-08-26T02:16:07Z</dcterms:created>
  <dcterms:modified xsi:type="dcterms:W3CDTF">2021-11-09T03:59:31Z</dcterms:modified>
</cp:coreProperties>
</file>