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</p:sldIdLst>
  <p:sldSz cx="14630400" cy="8229600"/>
  <p:notesSz cx="8229600" cy="14630400"/>
  <p:embeddedFontLst>
    <p:embeddedFont>
      <p:font typeface="Nirmala UI" panose="020B0502040204020203" pitchFamily="3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89" autoAdjust="0"/>
    <p:restoredTop sz="94610"/>
  </p:normalViewPr>
  <p:slideViewPr>
    <p:cSldViewPr snapToGrid="0" snapToObjects="1">
      <p:cViewPr varScale="1">
        <p:scale>
          <a:sx n="60" d="100"/>
          <a:sy n="6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Hearn" userId="68d2e116-3910-4a17-b7f2-ba7e89878a99" providerId="ADAL" clId="{E1BBDD42-B59B-418D-8D2D-6F0489356B89}"/>
    <pc:docChg chg="undo custSel modSld">
      <pc:chgData name="Lydia Hearn" userId="68d2e116-3910-4a17-b7f2-ba7e89878a99" providerId="ADAL" clId="{E1BBDD42-B59B-418D-8D2D-6F0489356B89}" dt="2024-10-22T06:51:07.587" v="27"/>
      <pc:docMkLst>
        <pc:docMk/>
      </pc:docMkLst>
      <pc:sldChg chg="addSp delSp modSp mod">
        <pc:chgData name="Lydia Hearn" userId="68d2e116-3910-4a17-b7f2-ba7e89878a99" providerId="ADAL" clId="{E1BBDD42-B59B-418D-8D2D-6F0489356B89}" dt="2024-10-22T06:51:07.587" v="27"/>
        <pc:sldMkLst>
          <pc:docMk/>
          <pc:sldMk cId="2558574403" sldId="265"/>
        </pc:sldMkLst>
        <pc:spChg chg="mod">
          <ac:chgData name="Lydia Hearn" userId="68d2e116-3910-4a17-b7f2-ba7e89878a99" providerId="ADAL" clId="{E1BBDD42-B59B-418D-8D2D-6F0489356B89}" dt="2024-10-22T06:48:44.389" v="10" actId="1076"/>
          <ac:spMkLst>
            <pc:docMk/>
            <pc:sldMk cId="2558574403" sldId="265"/>
            <ac:spMk id="3" creationId="{E4F72886-C47B-875E-254D-C57C00682E92}"/>
          </ac:spMkLst>
        </pc:spChg>
        <pc:graphicFrameChg chg="add mod">
          <ac:chgData name="Lydia Hearn" userId="68d2e116-3910-4a17-b7f2-ba7e89878a99" providerId="ADAL" clId="{E1BBDD42-B59B-418D-8D2D-6F0489356B89}" dt="2024-10-22T06:51:07.587" v="27"/>
          <ac:graphicFrameMkLst>
            <pc:docMk/>
            <pc:sldMk cId="2558574403" sldId="265"/>
            <ac:graphicFrameMk id="2" creationId="{533AB72D-FBDA-4AAE-B1DC-5F5F2A38577C}"/>
          </ac:graphicFrameMkLst>
        </pc:graphicFrameChg>
        <pc:graphicFrameChg chg="del">
          <ac:chgData name="Lydia Hearn" userId="68d2e116-3910-4a17-b7f2-ba7e89878a99" providerId="ADAL" clId="{E1BBDD42-B59B-418D-8D2D-6F0489356B89}" dt="2024-10-22T06:47:36.939" v="0" actId="478"/>
          <ac:graphicFrameMkLst>
            <pc:docMk/>
            <pc:sldMk cId="2558574403" sldId="265"/>
            <ac:graphicFrameMk id="9" creationId="{6FCA99AA-9A67-7762-253D-91BD1E8F5E7A}"/>
          </ac:graphicFrameMkLst>
        </pc:graphicFrameChg>
      </pc:sldChg>
    </pc:docChg>
  </pc:docChgLst>
  <pc:docChgLst>
    <pc:chgData name="Dennis Shannakian" userId="0ec9cb5c-fa12-49d7-a46f-0c717a1bc8d8" providerId="ADAL" clId="{591ACC45-9624-44C9-B3E3-A2880CFFCBA9}"/>
    <pc:docChg chg="modSld">
      <pc:chgData name="Dennis Shannakian" userId="0ec9cb5c-fa12-49d7-a46f-0c717a1bc8d8" providerId="ADAL" clId="{591ACC45-9624-44C9-B3E3-A2880CFFCBA9}" dt="2024-12-09T19:33:14.052" v="27" actId="20577"/>
      <pc:docMkLst>
        <pc:docMk/>
      </pc:docMkLst>
      <pc:sldChg chg="modSp mod">
        <pc:chgData name="Dennis Shannakian" userId="0ec9cb5c-fa12-49d7-a46f-0c717a1bc8d8" providerId="ADAL" clId="{591ACC45-9624-44C9-B3E3-A2880CFFCBA9}" dt="2024-12-09T19:33:14.052" v="27" actId="20577"/>
        <pc:sldMkLst>
          <pc:docMk/>
          <pc:sldMk cId="0" sldId="256"/>
        </pc:sldMkLst>
        <pc:spChg chg="mod">
          <ac:chgData name="Dennis Shannakian" userId="0ec9cb5c-fa12-49d7-a46f-0c717a1bc8d8" providerId="ADAL" clId="{591ACC45-9624-44C9-B3E3-A2880CFFCBA9}" dt="2024-12-09T19:33:14.052" v="27" actId="20577"/>
          <ac:spMkLst>
            <pc:docMk/>
            <pc:sldMk cId="0" sldId="256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oothilldeanza-my.sharepoint.com/personal/10277081_fhda_edu/Documents/01%20-%20ADMINISTRATIVE/COMMITTEES%20AND%20MEETINGS/RAPP/Presentations/Learning%20Communities%20presentation%20F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oothilldeanza-my.sharepoint.com/personal/10277081_fhda_edu/Documents/01%20-%20ADMINISTRATIVE/COMMITTEES%20AND%20MEETINGS/RAPP/Presentations/Learning%20Communities%20presentation%20F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foothilldeanza-my.sharepoint.com/personal/10277081_fhda_edu/Documents/01%20-%20ADMINISTRATIVE/COMMITTEES%20AND%20MEETINGS/RAPP/Presentations/Learning%20Communities%20presentation%20backup%20data%20F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Success rates of ALL De</a:t>
            </a:r>
            <a:r>
              <a:rPr lang="en-US" sz="3200" b="1" baseline="0" dirty="0"/>
              <a:t> Anza </a:t>
            </a:r>
            <a:r>
              <a:rPr lang="en-US" sz="3200" b="1" dirty="0"/>
              <a:t>students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'[Learning Communities presentation backup data F24.xlsx]Sheet2'!$A$3</c:f>
              <c:strCache>
                <c:ptCount val="1"/>
                <c:pt idx="0">
                  <c:v>Success of all 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3A-41EB-8A21-22EDF634C1E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3A-41EB-8A21-22EDF634C1E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3A-41EB-8A21-22EDF634C1E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3A-41EB-8A21-22EDF634C1E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3A-41EB-8A21-22EDF634C1EE}"/>
              </c:ext>
            </c:extLst>
          </c:dPt>
          <c:cat>
            <c:strRef>
              <c:f>'[Learning Communities presentation backup data F24.xlsx]Sheet2'!$B$1:$J$2</c:f>
              <c:strCache>
                <c:ptCount val="9"/>
                <c:pt idx="0">
                  <c:v>2018-19</c:v>
                </c:pt>
                <c:pt idx="2">
                  <c:v>2019-20</c:v>
                </c:pt>
                <c:pt idx="4">
                  <c:v>2020-21</c:v>
                </c:pt>
                <c:pt idx="6">
                  <c:v>2021-22</c:v>
                </c:pt>
                <c:pt idx="8">
                  <c:v>2022-23</c:v>
                </c:pt>
              </c:strCache>
            </c:strRef>
          </c:cat>
          <c:val>
            <c:numRef>
              <c:f>'[Learning Communities presentation backup data F24.xlsx]Sheet2'!$B$3:$J$3</c:f>
              <c:numCache>
                <c:formatCode>General</c:formatCode>
                <c:ptCount val="9"/>
                <c:pt idx="0" formatCode="0%">
                  <c:v>0.77976006978833934</c:v>
                </c:pt>
                <c:pt idx="2" formatCode="0%">
                  <c:v>0.79672016425586412</c:v>
                </c:pt>
                <c:pt idx="4" formatCode="0%">
                  <c:v>0.79756192026678396</c:v>
                </c:pt>
                <c:pt idx="6" formatCode="0%">
                  <c:v>0.79148637760735285</c:v>
                </c:pt>
                <c:pt idx="8" formatCode="0%">
                  <c:v>0.80002270663033603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3A-41EB-8A21-22EDF634C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599040"/>
        <c:axId val="250600960"/>
      </c:barChart>
      <c:catAx>
        <c:axId val="25059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600960"/>
        <c:crosses val="autoZero"/>
        <c:auto val="1"/>
        <c:lblAlgn val="ctr"/>
        <c:lblOffset val="100"/>
        <c:noMultiLvlLbl val="0"/>
      </c:catAx>
      <c:valAx>
        <c:axId val="250600960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59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Success of ALL students compared with </a:t>
            </a:r>
          </a:p>
          <a:p>
            <a:pPr>
              <a:defRPr/>
            </a:pPr>
            <a:r>
              <a:rPr lang="en-US" sz="3200" b="1" dirty="0"/>
              <a:t>Black, Filipinx,</a:t>
            </a:r>
            <a:r>
              <a:rPr lang="en-US" sz="3200" b="1" baseline="0" dirty="0"/>
              <a:t> and Latinx students</a:t>
            </a:r>
            <a:endParaRPr lang="en-US" sz="3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'[Learning Communities presentation backup data F24.xlsx]Sheet2'!$A$3</c:f>
              <c:strCache>
                <c:ptCount val="1"/>
                <c:pt idx="0">
                  <c:v>Success of all students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'[Learning Communities presentation backup data F24.xlsx]Sheet2'!$B$1:$J$1</c:f>
              <c:strCache>
                <c:ptCount val="9"/>
                <c:pt idx="0">
                  <c:v>2018-19</c:v>
                </c:pt>
                <c:pt idx="2">
                  <c:v>2019-20</c:v>
                </c:pt>
                <c:pt idx="4">
                  <c:v>2020-21</c:v>
                </c:pt>
                <c:pt idx="6">
                  <c:v>2021-22</c:v>
                </c:pt>
                <c:pt idx="8">
                  <c:v>2022-23</c:v>
                </c:pt>
              </c:strCache>
            </c:strRef>
          </c:cat>
          <c:val>
            <c:numRef>
              <c:f>'[Learning Communities presentation backup data F24.xlsx]Sheet2'!$B$3:$J$3</c:f>
              <c:numCache>
                <c:formatCode>General</c:formatCode>
                <c:ptCount val="9"/>
                <c:pt idx="0" formatCode="0%">
                  <c:v>0.77976006978833934</c:v>
                </c:pt>
                <c:pt idx="2" formatCode="0%">
                  <c:v>0.79672016425586412</c:v>
                </c:pt>
                <c:pt idx="4" formatCode="0%">
                  <c:v>0.79756192026678396</c:v>
                </c:pt>
                <c:pt idx="6" formatCode="0%">
                  <c:v>0.79148637760735285</c:v>
                </c:pt>
                <c:pt idx="8" formatCode="0%">
                  <c:v>0.80002270663033603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03-408E-BA77-A11910C883F3}"/>
            </c:ext>
          </c:extLst>
        </c:ser>
        <c:ser>
          <c:idx val="2"/>
          <c:order val="2"/>
          <c:tx>
            <c:strRef>
              <c:f>'[Learning Communities presentation backup data F24.xlsx]Sheet2'!$A$4</c:f>
              <c:strCache>
                <c:ptCount val="1"/>
                <c:pt idx="0">
                  <c:v>Success of Black, Latinx, Filipinx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'[Learning Communities presentation backup data F24.xlsx]Sheet2'!$B$1:$J$1</c:f>
              <c:strCache>
                <c:ptCount val="9"/>
                <c:pt idx="0">
                  <c:v>2018-19</c:v>
                </c:pt>
                <c:pt idx="2">
                  <c:v>2019-20</c:v>
                </c:pt>
                <c:pt idx="4">
                  <c:v>2020-21</c:v>
                </c:pt>
                <c:pt idx="6">
                  <c:v>2021-22</c:v>
                </c:pt>
                <c:pt idx="8">
                  <c:v>2022-23</c:v>
                </c:pt>
              </c:strCache>
            </c:strRef>
          </c:cat>
          <c:val>
            <c:numRef>
              <c:f>'[Learning Communities presentation backup data F24.xlsx]Sheet2'!$B$4:$J$4</c:f>
              <c:numCache>
                <c:formatCode>General</c:formatCode>
                <c:ptCount val="9"/>
                <c:pt idx="0" formatCode="0%">
                  <c:v>0.69295359779656474</c:v>
                </c:pt>
                <c:pt idx="2" formatCode="0%">
                  <c:v>0.71333384099908625</c:v>
                </c:pt>
                <c:pt idx="4" formatCode="0%">
                  <c:v>0.71732639715714464</c:v>
                </c:pt>
                <c:pt idx="6" formatCode="0%">
                  <c:v>0.71426829516125756</c:v>
                </c:pt>
                <c:pt idx="8" formatCode="0%">
                  <c:v>0.72293279362363594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03-408E-BA77-A11910C88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449952"/>
        <c:axId val="2904509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'[Learning Communities presentation backup data F24.xlsx]Sheet2'!$A$2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'[Learning Communities presentation backup data F24.xlsx]Sheet2'!$B$1:$J$1</c15:sqref>
                        </c15:formulaRef>
                      </c:ext>
                    </c:extLst>
                    <c:strCache>
                      <c:ptCount val="9"/>
                      <c:pt idx="0">
                        <c:v>2018-19</c:v>
                      </c:pt>
                      <c:pt idx="2">
                        <c:v>2019-20</c:v>
                      </c:pt>
                      <c:pt idx="4">
                        <c:v>2020-21</c:v>
                      </c:pt>
                      <c:pt idx="6">
                        <c:v>2021-22</c:v>
                      </c:pt>
                      <c:pt idx="8">
                        <c:v>2022-23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'[Learning Communities presentation backup data F24.xlsx]Sheet2'!$B$2:$J$2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D03-408E-BA77-A11910C883F3}"/>
                  </c:ext>
                </c:extLst>
              </c15:ser>
            </c15:filteredBarSeries>
          </c:ext>
        </c:extLst>
      </c:barChart>
      <c:catAx>
        <c:axId val="29044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450912"/>
        <c:crosses val="autoZero"/>
        <c:auto val="1"/>
        <c:lblAlgn val="ctr"/>
        <c:lblOffset val="100"/>
        <c:noMultiLvlLbl val="0"/>
      </c:catAx>
      <c:valAx>
        <c:axId val="290450912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44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Success Rates Comparison of </a:t>
            </a:r>
          </a:p>
          <a:p>
            <a:pPr>
              <a:defRPr/>
            </a:pPr>
            <a:r>
              <a:rPr lang="en-US" sz="32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Students in Learning Communities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851176497674634E-2"/>
          <c:y val="0.16221256825655414"/>
          <c:w val="0.94842757593897253"/>
          <c:h val="0.6944708420068180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'[Learning Communities presentation backup data F24.xlsx]Sheet2'!$A$3</c:f>
              <c:strCache>
                <c:ptCount val="1"/>
                <c:pt idx="0">
                  <c:v>Success of all students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'[Learning Communities presentation backup data F24.xlsx]Sheet2'!$B$1:$J$1</c:f>
              <c:strCache>
                <c:ptCount val="9"/>
                <c:pt idx="0">
                  <c:v>2018-19</c:v>
                </c:pt>
                <c:pt idx="2">
                  <c:v>2019-20</c:v>
                </c:pt>
                <c:pt idx="4">
                  <c:v>2020-21</c:v>
                </c:pt>
                <c:pt idx="6">
                  <c:v>2021-22</c:v>
                </c:pt>
                <c:pt idx="8">
                  <c:v>2022-23</c:v>
                </c:pt>
              </c:strCache>
            </c:strRef>
          </c:cat>
          <c:val>
            <c:numRef>
              <c:f>'[Learning Communities presentation backup data F24.xlsx]Sheet2'!$B$3:$J$3</c:f>
              <c:numCache>
                <c:formatCode>General</c:formatCode>
                <c:ptCount val="9"/>
                <c:pt idx="0" formatCode="0%">
                  <c:v>0.77976006978833934</c:v>
                </c:pt>
                <c:pt idx="2" formatCode="0%">
                  <c:v>0.79672016425586412</c:v>
                </c:pt>
                <c:pt idx="4" formatCode="0%">
                  <c:v>0.79756192026678396</c:v>
                </c:pt>
                <c:pt idx="6" formatCode="0%">
                  <c:v>0.79148637760735285</c:v>
                </c:pt>
                <c:pt idx="8" formatCode="0%">
                  <c:v>0.80002270663033603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A-4D31-9785-6F0B72CEA1BA}"/>
            </c:ext>
          </c:extLst>
        </c:ser>
        <c:ser>
          <c:idx val="2"/>
          <c:order val="2"/>
          <c:tx>
            <c:strRef>
              <c:f>'[Learning Communities presentation backup data F24.xlsx]Sheet2'!$A$4</c:f>
              <c:strCache>
                <c:ptCount val="1"/>
                <c:pt idx="0">
                  <c:v>Success of Black, Latinx, Filipinx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'[Learning Communities presentation backup data F24.xlsx]Sheet2'!$B$1:$J$1</c:f>
              <c:strCache>
                <c:ptCount val="9"/>
                <c:pt idx="0">
                  <c:v>2018-19</c:v>
                </c:pt>
                <c:pt idx="2">
                  <c:v>2019-20</c:v>
                </c:pt>
                <c:pt idx="4">
                  <c:v>2020-21</c:v>
                </c:pt>
                <c:pt idx="6">
                  <c:v>2021-22</c:v>
                </c:pt>
                <c:pt idx="8">
                  <c:v>2022-23</c:v>
                </c:pt>
              </c:strCache>
            </c:strRef>
          </c:cat>
          <c:val>
            <c:numRef>
              <c:f>'[Learning Communities presentation backup data F24.xlsx]Sheet2'!$B$4:$J$4</c:f>
              <c:numCache>
                <c:formatCode>General</c:formatCode>
                <c:ptCount val="9"/>
                <c:pt idx="0" formatCode="0%">
                  <c:v>0.69295359779656474</c:v>
                </c:pt>
                <c:pt idx="2" formatCode="0%">
                  <c:v>0.71333384099908625</c:v>
                </c:pt>
                <c:pt idx="4" formatCode="0%">
                  <c:v>0.71732639715714464</c:v>
                </c:pt>
                <c:pt idx="6" formatCode="0%">
                  <c:v>0.71426829516125756</c:v>
                </c:pt>
                <c:pt idx="8" formatCode="0%">
                  <c:v>0.72293279362363594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DA-4D31-9785-6F0B72CEA1BA}"/>
            </c:ext>
          </c:extLst>
        </c:ser>
        <c:ser>
          <c:idx val="3"/>
          <c:order val="3"/>
          <c:tx>
            <c:strRef>
              <c:f>'[Learning Communities presentation backup data F24.xlsx]Sheet2'!$A$5</c:f>
              <c:strCache>
                <c:ptCount val="1"/>
                <c:pt idx="0">
                  <c:v>Success FYE, Impact/AAPI, Puente, Umoja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'[Learning Communities presentation backup data F24.xlsx]Sheet2'!$B$1:$J$1</c:f>
              <c:strCache>
                <c:ptCount val="9"/>
                <c:pt idx="0">
                  <c:v>2018-19</c:v>
                </c:pt>
                <c:pt idx="2">
                  <c:v>2019-20</c:v>
                </c:pt>
                <c:pt idx="4">
                  <c:v>2020-21</c:v>
                </c:pt>
                <c:pt idx="6">
                  <c:v>2021-22</c:v>
                </c:pt>
                <c:pt idx="8">
                  <c:v>2022-23</c:v>
                </c:pt>
              </c:strCache>
            </c:strRef>
          </c:cat>
          <c:val>
            <c:numRef>
              <c:f>'[Learning Communities presentation backup data F24.xlsx]Sheet2'!$B$5:$J$5</c:f>
              <c:numCache>
                <c:formatCode>General</c:formatCode>
                <c:ptCount val="9"/>
                <c:pt idx="0" formatCode="0%">
                  <c:v>0.84615384615384615</c:v>
                </c:pt>
                <c:pt idx="2" formatCode="0%">
                  <c:v>0.80238500851788752</c:v>
                </c:pt>
                <c:pt idx="4" formatCode="0%">
                  <c:v>0.82</c:v>
                </c:pt>
                <c:pt idx="6" formatCode="0%">
                  <c:v>0.89</c:v>
                </c:pt>
                <c:pt idx="8" formatCode="0%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DA-4D31-9785-6F0B72CEA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0841823"/>
        <c:axId val="180084950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'[Learning Communities presentation backup data F24.xlsx]Sheet2'!$A$2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'[Learning Communities presentation backup data F24.xlsx]Sheet2'!$B$1:$J$1</c15:sqref>
                        </c15:formulaRef>
                      </c:ext>
                    </c:extLst>
                    <c:strCache>
                      <c:ptCount val="9"/>
                      <c:pt idx="0">
                        <c:v>2018-19</c:v>
                      </c:pt>
                      <c:pt idx="2">
                        <c:v>2019-20</c:v>
                      </c:pt>
                      <c:pt idx="4">
                        <c:v>2020-21</c:v>
                      </c:pt>
                      <c:pt idx="6">
                        <c:v>2021-22</c:v>
                      </c:pt>
                      <c:pt idx="8">
                        <c:v>2022-23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'[Learning Communities presentation backup data F24.xlsx]Sheet2'!$B$2:$J$2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0CDA-4D31-9785-6F0B72CEA1BA}"/>
                  </c:ext>
                </c:extLst>
              </c15:ser>
            </c15:filteredBarSeries>
          </c:ext>
        </c:extLst>
      </c:barChart>
      <c:catAx>
        <c:axId val="180084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849503"/>
        <c:crosses val="autoZero"/>
        <c:auto val="1"/>
        <c:lblAlgn val="ctr"/>
        <c:lblOffset val="100"/>
        <c:noMultiLvlLbl val="0"/>
      </c:catAx>
      <c:valAx>
        <c:axId val="1800849503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841823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464305996838106E-2"/>
          <c:y val="0.93318942890759349"/>
          <c:w val="0.9836912710472594"/>
          <c:h val="5.5316318218843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46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A0EBF-575A-6BEC-758B-7AAE8B591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E8A4CC-0079-F533-9627-0754EE863E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7BE7C9-FB0B-4389-3CD0-4EB7B5DAC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85BCA-AB45-3117-38FF-E912718919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0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2E021-D886-95BB-C1AC-BCF6CA700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8B680B-BC99-7DC0-C1AC-C25845098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8DC0DF-0FF1-6414-DF6C-1D1D211F6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8B8B5-0BBE-2AF2-FD42-723198A506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9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718786"/>
            <a:ext cx="7415927" cy="3353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8800"/>
              </a:lnSpc>
              <a:buNone/>
            </a:pPr>
            <a:r>
              <a:rPr lang="en-US" sz="7000" b="1" dirty="0">
                <a:solidFill>
                  <a:srgbClr val="0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De Anza College Learning Communities </a:t>
            </a:r>
            <a:endParaRPr lang="en-US" sz="7000" dirty="0"/>
          </a:p>
        </p:txBody>
      </p:sp>
      <p:sp>
        <p:nvSpPr>
          <p:cNvPr id="4" name="Text 1"/>
          <p:cNvSpPr/>
          <p:nvPr/>
        </p:nvSpPr>
        <p:spPr>
          <a:xfrm>
            <a:off x="6350437" y="6146799"/>
            <a:ext cx="7415927" cy="108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Classified Senate presentation by Lydia Hearn</a:t>
            </a:r>
          </a:p>
          <a:p>
            <a:pPr marL="0" indent="0">
              <a:lnSpc>
                <a:spcPts val="310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</a:rPr>
              <a:t>December 10, 2024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58466" y="3079661"/>
            <a:ext cx="6480810" cy="809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350"/>
              </a:lnSpc>
              <a:buNone/>
            </a:pPr>
            <a:r>
              <a:rPr lang="en-US" sz="5100" b="1" dirty="0">
                <a:solidFill>
                  <a:srgbClr val="0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Any questions </a:t>
            </a:r>
          </a:p>
          <a:p>
            <a:pPr marL="0" indent="0">
              <a:lnSpc>
                <a:spcPts val="6350"/>
              </a:lnSpc>
              <a:buNone/>
            </a:pPr>
            <a:r>
              <a:rPr lang="en-US" sz="5100" b="1" dirty="0">
                <a:solidFill>
                  <a:srgbClr val="0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or comments?</a:t>
            </a:r>
            <a:endParaRPr lang="en-US" sz="5100" dirty="0"/>
          </a:p>
        </p:txBody>
      </p:sp>
      <p:sp>
        <p:nvSpPr>
          <p:cNvPr id="5" name="Text 2"/>
          <p:cNvSpPr/>
          <p:nvPr/>
        </p:nvSpPr>
        <p:spPr>
          <a:xfrm>
            <a:off x="1058466" y="2387560"/>
            <a:ext cx="166449" cy="3888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endParaRPr lang="en-US" sz="3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4844" y="515064"/>
            <a:ext cx="5083969" cy="6138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0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Presentation Overview</a:t>
            </a:r>
            <a:endParaRPr lang="en-US" sz="3850" dirty="0"/>
          </a:p>
        </p:txBody>
      </p:sp>
      <p:sp>
        <p:nvSpPr>
          <p:cNvPr id="3" name="Shape 1"/>
          <p:cNvSpPr/>
          <p:nvPr/>
        </p:nvSpPr>
        <p:spPr>
          <a:xfrm>
            <a:off x="924044" y="1503164"/>
            <a:ext cx="22860" cy="6211372"/>
          </a:xfrm>
          <a:prstGeom prst="roundRect">
            <a:avLst>
              <a:gd name="adj" fmla="val 343781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123117" y="1912739"/>
            <a:ext cx="654844" cy="22860"/>
          </a:xfrm>
          <a:prstGeom prst="roundRect">
            <a:avLst>
              <a:gd name="adj" fmla="val 343781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24972" y="1713667"/>
            <a:ext cx="421005" cy="421005"/>
          </a:xfrm>
          <a:prstGeom prst="roundRect">
            <a:avLst>
              <a:gd name="adj" fmla="val 1866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72371" y="1776770"/>
            <a:ext cx="126087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1964531" y="1690211"/>
            <a:ext cx="3908822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Features of Learning Communities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1964531" y="2109311"/>
            <a:ext cx="12011025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Explore some characteristics of learning communities</a:t>
            </a:r>
            <a:endParaRPr lang="en-US" dirty="0"/>
          </a:p>
        </p:txBody>
      </p:sp>
      <p:sp>
        <p:nvSpPr>
          <p:cNvPr id="9" name="Shape 7"/>
          <p:cNvSpPr/>
          <p:nvPr/>
        </p:nvSpPr>
        <p:spPr>
          <a:xfrm>
            <a:off x="1123117" y="3192423"/>
            <a:ext cx="654844" cy="22860"/>
          </a:xfrm>
          <a:prstGeom prst="roundRect">
            <a:avLst>
              <a:gd name="adj" fmla="val 343781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24972" y="2993350"/>
            <a:ext cx="421005" cy="421005"/>
          </a:xfrm>
          <a:prstGeom prst="roundRect">
            <a:avLst>
              <a:gd name="adj" fmla="val 1866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851892" y="3056453"/>
            <a:ext cx="167045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2</a:t>
            </a:r>
            <a:endParaRPr lang="en-US" sz="2300" dirty="0"/>
          </a:p>
        </p:txBody>
      </p:sp>
      <p:sp>
        <p:nvSpPr>
          <p:cNvPr id="12" name="Text 10"/>
          <p:cNvSpPr/>
          <p:nvPr/>
        </p:nvSpPr>
        <p:spPr>
          <a:xfrm>
            <a:off x="1964531" y="2969895"/>
            <a:ext cx="2455783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De Anza's Programs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1964531" y="3388995"/>
            <a:ext cx="12011025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Learn about the diverse learning communities offered at our college.</a:t>
            </a:r>
            <a:endParaRPr lang="en-US" dirty="0"/>
          </a:p>
        </p:txBody>
      </p:sp>
      <p:sp>
        <p:nvSpPr>
          <p:cNvPr id="14" name="Shape 12"/>
          <p:cNvSpPr/>
          <p:nvPr/>
        </p:nvSpPr>
        <p:spPr>
          <a:xfrm>
            <a:off x="1123117" y="4472107"/>
            <a:ext cx="654844" cy="22860"/>
          </a:xfrm>
          <a:prstGeom prst="roundRect">
            <a:avLst>
              <a:gd name="adj" fmla="val 343781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724972" y="4273034"/>
            <a:ext cx="421005" cy="421005"/>
          </a:xfrm>
          <a:prstGeom prst="roundRect">
            <a:avLst>
              <a:gd name="adj" fmla="val 1866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852011" y="4336137"/>
            <a:ext cx="166807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3</a:t>
            </a:r>
            <a:endParaRPr lang="en-US" sz="2300" dirty="0"/>
          </a:p>
        </p:txBody>
      </p:sp>
      <p:sp>
        <p:nvSpPr>
          <p:cNvPr id="17" name="Text 15"/>
          <p:cNvSpPr/>
          <p:nvPr/>
        </p:nvSpPr>
        <p:spPr>
          <a:xfrm>
            <a:off x="1964531" y="4249579"/>
            <a:ext cx="2455783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Proven Success</a:t>
            </a:r>
            <a:endParaRPr lang="en-US" sz="2400" dirty="0"/>
          </a:p>
        </p:txBody>
      </p:sp>
      <p:sp>
        <p:nvSpPr>
          <p:cNvPr id="18" name="Text 16"/>
          <p:cNvSpPr/>
          <p:nvPr/>
        </p:nvSpPr>
        <p:spPr>
          <a:xfrm>
            <a:off x="1964531" y="4668679"/>
            <a:ext cx="12011025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Review data demonstrating the positive impact of these programs.</a:t>
            </a:r>
            <a:endParaRPr lang="en-US" dirty="0"/>
          </a:p>
        </p:txBody>
      </p:sp>
      <p:sp>
        <p:nvSpPr>
          <p:cNvPr id="19" name="Shape 17"/>
          <p:cNvSpPr/>
          <p:nvPr/>
        </p:nvSpPr>
        <p:spPr>
          <a:xfrm>
            <a:off x="1123117" y="5751790"/>
            <a:ext cx="654844" cy="22860"/>
          </a:xfrm>
          <a:prstGeom prst="roundRect">
            <a:avLst>
              <a:gd name="adj" fmla="val 343781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724972" y="5552718"/>
            <a:ext cx="421005" cy="421005"/>
          </a:xfrm>
          <a:prstGeom prst="roundRect">
            <a:avLst>
              <a:gd name="adj" fmla="val 1866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856059" y="5615821"/>
            <a:ext cx="158829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4</a:t>
            </a:r>
            <a:endParaRPr lang="en-US" sz="2300" dirty="0"/>
          </a:p>
        </p:txBody>
      </p:sp>
      <p:sp>
        <p:nvSpPr>
          <p:cNvPr id="22" name="Text 20"/>
          <p:cNvSpPr/>
          <p:nvPr/>
        </p:nvSpPr>
        <p:spPr>
          <a:xfrm>
            <a:off x="1964531" y="5529263"/>
            <a:ext cx="2455783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Title III SIP Grant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1964531" y="5948363"/>
            <a:ext cx="12011025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Share about the grant supporting our learning community initiatives.</a:t>
            </a:r>
            <a:endParaRPr lang="en-US" dirty="0"/>
          </a:p>
        </p:txBody>
      </p:sp>
      <p:sp>
        <p:nvSpPr>
          <p:cNvPr id="24" name="Shape 22"/>
          <p:cNvSpPr/>
          <p:nvPr/>
        </p:nvSpPr>
        <p:spPr>
          <a:xfrm>
            <a:off x="1123117" y="7031474"/>
            <a:ext cx="654844" cy="22860"/>
          </a:xfrm>
          <a:prstGeom prst="roundRect">
            <a:avLst>
              <a:gd name="adj" fmla="val 343781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724972" y="6832402"/>
            <a:ext cx="421005" cy="421005"/>
          </a:xfrm>
          <a:prstGeom prst="roundRect">
            <a:avLst>
              <a:gd name="adj" fmla="val 1866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851773" y="6895505"/>
            <a:ext cx="16740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5</a:t>
            </a:r>
            <a:endParaRPr lang="en-US" sz="2300" dirty="0"/>
          </a:p>
        </p:txBody>
      </p:sp>
      <p:sp>
        <p:nvSpPr>
          <p:cNvPr id="27" name="Text 25"/>
          <p:cNvSpPr/>
          <p:nvPr/>
        </p:nvSpPr>
        <p:spPr>
          <a:xfrm>
            <a:off x="1964531" y="6808946"/>
            <a:ext cx="2455783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Future Vision</a:t>
            </a:r>
            <a:endParaRPr lang="en-US" sz="2400" dirty="0"/>
          </a:p>
        </p:txBody>
      </p:sp>
      <p:sp>
        <p:nvSpPr>
          <p:cNvPr id="28" name="Text 26"/>
          <p:cNvSpPr/>
          <p:nvPr/>
        </p:nvSpPr>
        <p:spPr>
          <a:xfrm>
            <a:off x="1964531" y="7228046"/>
            <a:ext cx="12011025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Discover our plans for expanding and enhancing learning communities at De Anza.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5093" y="826175"/>
            <a:ext cx="8896112" cy="698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Features of Learning Communities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745093" y="2056924"/>
            <a:ext cx="2794278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Definition 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45093" y="2619018"/>
            <a:ext cx="4033361" cy="3030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A learning community is a group of students actively engaged in shared learning experiences. They foster collaboration, support, and collective knowledge pursuit.</a:t>
            </a: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305425" y="2056924"/>
            <a:ext cx="4033361" cy="698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Some Key Features of Learning Communities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645944" y="2968228"/>
            <a:ext cx="3692843" cy="681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Proactive support from a counselor and/or coordinator</a:t>
            </a: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645944" y="3723680"/>
            <a:ext cx="3692843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Elements of wrap-around services</a:t>
            </a: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5645944" y="4138613"/>
            <a:ext cx="3692843" cy="611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Resources beyond the classroom (e.g. book vouchers)</a:t>
            </a: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5645944" y="4824473"/>
            <a:ext cx="3692843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Consistent contact with same staff</a:t>
            </a: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5645944" y="5222473"/>
            <a:ext cx="3692843" cy="681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Extracurricular events (e.g. campus visits, guest speakers)</a:t>
            </a: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5645944" y="5977925"/>
            <a:ext cx="3692843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Mentorship (formal and informal)</a:t>
            </a: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5645944" y="6392858"/>
            <a:ext cx="3692843" cy="681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Additional academic support (e.g. tutoring, transfer application assistance)</a:t>
            </a: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9865757" y="2056924"/>
            <a:ext cx="4033361" cy="1047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Some Additional Key Features of Academic Learning Communities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0206276" y="3317438"/>
            <a:ext cx="3692843" cy="681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Classes with students of similar backgrounds or interests. </a:t>
            </a: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10206276" y="4075972"/>
            <a:ext cx="3692843" cy="681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Class duration for one quarter and sometimes for the entire year.</a:t>
            </a: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10206276" y="5187022"/>
            <a:ext cx="3692843" cy="681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Pedagogy focuses on collaborative learning.</a:t>
            </a: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10206276" y="5946322"/>
            <a:ext cx="3692843" cy="681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Enhanced academic learning through specialized curriculum.</a:t>
            </a: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0206276" y="6735640"/>
            <a:ext cx="3692843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Project-based learning</a:t>
            </a: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9865757" y="6871335"/>
            <a:ext cx="4033361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07264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71461" y="291467"/>
            <a:ext cx="5505212" cy="4548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De Anza's Learning Communities</a:t>
            </a:r>
            <a:endParaRPr lang="en-US" sz="285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5937593" y="3105554"/>
            <a:ext cx="8421873" cy="1538775"/>
          </a:xfrm>
          <a:prstGeom prst="roundRect">
            <a:avLst>
              <a:gd name="adj" fmla="val 705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135765" y="3281999"/>
            <a:ext cx="6090100" cy="16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Quarter-long programs. All students in class(es) are in the program.</a:t>
            </a:r>
            <a:endParaRPr lang="en-US" sz="1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5971461" y="4781853"/>
            <a:ext cx="8388006" cy="945557"/>
          </a:xfrm>
          <a:prstGeom prst="roundRect">
            <a:avLst>
              <a:gd name="adj" fmla="val 705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6117669" y="4906419"/>
            <a:ext cx="8027671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Extended Learning Opportunities. Not all students in the class are part of the program.</a:t>
            </a:r>
            <a:endParaRPr lang="en-US" sz="1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5971461" y="5838739"/>
            <a:ext cx="8388006" cy="1832062"/>
          </a:xfrm>
          <a:prstGeom prst="roundRect">
            <a:avLst>
              <a:gd name="adj" fmla="val 556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6117669" y="6022031"/>
            <a:ext cx="8027671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Ongoing Services for special populations, not necessarily taking classes together</a:t>
            </a:r>
            <a:endParaRPr lang="en-US" sz="1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1" name="Shape 12">
            <a:extLst>
              <a:ext uri="{FF2B5EF4-FFF2-40B4-BE49-F238E27FC236}">
                <a16:creationId xmlns:a16="http://schemas.microsoft.com/office/drawing/2014/main" id="{83343D34-2A22-5CB7-04F8-31DE6E37C957}"/>
              </a:ext>
            </a:extLst>
          </p:cNvPr>
          <p:cNvSpPr/>
          <p:nvPr/>
        </p:nvSpPr>
        <p:spPr>
          <a:xfrm>
            <a:off x="5886796" y="892496"/>
            <a:ext cx="8472671" cy="2082082"/>
          </a:xfrm>
          <a:prstGeom prst="roundRect">
            <a:avLst>
              <a:gd name="adj" fmla="val 705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2" name="Text 13">
            <a:extLst>
              <a:ext uri="{FF2B5EF4-FFF2-40B4-BE49-F238E27FC236}">
                <a16:creationId xmlns:a16="http://schemas.microsoft.com/office/drawing/2014/main" id="{C8C5C89A-D76D-6381-8225-FF946ED05C8C}"/>
              </a:ext>
            </a:extLst>
          </p:cNvPr>
          <p:cNvSpPr/>
          <p:nvPr/>
        </p:nvSpPr>
        <p:spPr>
          <a:xfrm>
            <a:off x="6056126" y="1007655"/>
            <a:ext cx="6169739" cy="2599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Multi-quarter programs, All students in class(es) are in program.</a:t>
            </a:r>
            <a:endParaRPr lang="en-US" sz="1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5" name="Shape 12">
            <a:extLst>
              <a:ext uri="{FF2B5EF4-FFF2-40B4-BE49-F238E27FC236}">
                <a16:creationId xmlns:a16="http://schemas.microsoft.com/office/drawing/2014/main" id="{09D697F0-8164-8A2A-14BA-3D0BDFE40924}"/>
              </a:ext>
            </a:extLst>
          </p:cNvPr>
          <p:cNvSpPr/>
          <p:nvPr/>
        </p:nvSpPr>
        <p:spPr>
          <a:xfrm>
            <a:off x="5971460" y="1350676"/>
            <a:ext cx="8388007" cy="1409458"/>
          </a:xfrm>
          <a:prstGeom prst="roundRect">
            <a:avLst>
              <a:gd name="adj" fmla="val 7059"/>
            </a:avLst>
          </a:prstGeom>
          <a:solidFill>
            <a:srgbClr val="CCEEFF"/>
          </a:solidFill>
          <a:ln w="7620">
            <a:noFill/>
            <a:prstDash val="solid"/>
          </a:ln>
        </p:spPr>
        <p:txBody>
          <a:bodyPr numCol="2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First Year Experience (FYE)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Impact/AAPI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Latinx Empowerment at De Anza (LEAD)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Pride **</a:t>
            </a:r>
          </a:p>
          <a:p>
            <a:endParaRPr lang="en-US" sz="17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US" sz="17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Puente Project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REACH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Umoja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Vasconcellos Institute for Democracy in Action (VIDA)—Social Justice Studies **</a:t>
            </a:r>
          </a:p>
          <a:p>
            <a:endParaRPr lang="en-US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6" name="Shape 12">
            <a:extLst>
              <a:ext uri="{FF2B5EF4-FFF2-40B4-BE49-F238E27FC236}">
                <a16:creationId xmlns:a16="http://schemas.microsoft.com/office/drawing/2014/main" id="{2C853ECB-DEC7-8E26-22F4-07322272C3B0}"/>
              </a:ext>
            </a:extLst>
          </p:cNvPr>
          <p:cNvSpPr/>
          <p:nvPr/>
        </p:nvSpPr>
        <p:spPr>
          <a:xfrm>
            <a:off x="6017233" y="3594661"/>
            <a:ext cx="8128107" cy="933758"/>
          </a:xfrm>
          <a:prstGeom prst="roundRect">
            <a:avLst>
              <a:gd name="adj" fmla="val 7059"/>
            </a:avLst>
          </a:prstGeom>
          <a:solidFill>
            <a:srgbClr val="CCEEFF"/>
          </a:solidFill>
          <a:ln w="7620">
            <a:noFill/>
            <a:prstDash val="solid"/>
          </a:ln>
        </p:spPr>
        <p:txBody>
          <a:bodyPr numCol="2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English Performance Success (EPS)—Bundle 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Future Leaders of the World (FLOW)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Learning in Communities (</a:t>
            </a:r>
            <a:r>
              <a:rPr lang="en-US" sz="17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LinC</a:t>
            </a:r>
            <a:r>
              <a:rPr lang="en-US" sz="17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Math Performance Success (MPS)*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Villages Learning Communities **</a:t>
            </a:r>
          </a:p>
        </p:txBody>
      </p:sp>
      <p:sp>
        <p:nvSpPr>
          <p:cNvPr id="37" name="Shape 12">
            <a:extLst>
              <a:ext uri="{FF2B5EF4-FFF2-40B4-BE49-F238E27FC236}">
                <a16:creationId xmlns:a16="http://schemas.microsoft.com/office/drawing/2014/main" id="{DC43EC7F-2D48-D5C1-FD42-8179BD47FF41}"/>
              </a:ext>
            </a:extLst>
          </p:cNvPr>
          <p:cNvSpPr/>
          <p:nvPr/>
        </p:nvSpPr>
        <p:spPr>
          <a:xfrm>
            <a:off x="6051098" y="5245156"/>
            <a:ext cx="8094241" cy="227408"/>
          </a:xfrm>
          <a:prstGeom prst="roundRect">
            <a:avLst>
              <a:gd name="adj" fmla="val 7059"/>
            </a:avLst>
          </a:prstGeom>
          <a:solidFill>
            <a:srgbClr val="CCEEFF"/>
          </a:solidFill>
          <a:ln w="7620">
            <a:noFill/>
            <a:prstDash val="solid"/>
          </a:ln>
        </p:spPr>
        <p:txBody>
          <a:bodyPr numCol="2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Honors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VIDA—Community Service Learning</a:t>
            </a:r>
          </a:p>
        </p:txBody>
      </p:sp>
      <p:sp>
        <p:nvSpPr>
          <p:cNvPr id="38" name="Shape 12">
            <a:extLst>
              <a:ext uri="{FF2B5EF4-FFF2-40B4-BE49-F238E27FC236}">
                <a16:creationId xmlns:a16="http://schemas.microsoft.com/office/drawing/2014/main" id="{716B77B6-6D4C-DDB5-DCA7-986FC359E116}"/>
              </a:ext>
            </a:extLst>
          </p:cNvPr>
          <p:cNvSpPr/>
          <p:nvPr/>
        </p:nvSpPr>
        <p:spPr>
          <a:xfrm>
            <a:off x="6117669" y="6340860"/>
            <a:ext cx="8027670" cy="1329940"/>
          </a:xfrm>
          <a:prstGeom prst="roundRect">
            <a:avLst>
              <a:gd name="adj" fmla="val 7059"/>
            </a:avLst>
          </a:prstGeom>
          <a:solidFill>
            <a:srgbClr val="CCEEFF"/>
          </a:solidFill>
          <a:ln w="7620">
            <a:noFill/>
            <a:prstDash val="solid"/>
          </a:ln>
        </p:spPr>
        <p:txBody>
          <a:bodyPr numCol="2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Guardian Scholars/</a:t>
            </a:r>
            <a:r>
              <a:rPr lang="en-US" sz="17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NextUP</a:t>
            </a:r>
            <a:endParaRPr lang="en-US" sz="17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Humanities Mellon Scholars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Men of Color Community</a:t>
            </a:r>
          </a:p>
          <a:p>
            <a:endParaRPr lang="en-US" sz="17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Math, Engineering and Science Achievement (MESA), including </a:t>
            </a:r>
            <a:r>
              <a:rPr lang="en-US" sz="17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UndocuSTEM</a:t>
            </a:r>
            <a:r>
              <a:rPr lang="en-US" sz="17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Rising Scholars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46057" y="466766"/>
            <a:ext cx="13140875" cy="921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200"/>
              </a:lnSpc>
              <a:buNone/>
            </a:pPr>
            <a:r>
              <a:rPr lang="en-US" sz="4950" b="1" dirty="0">
                <a:solidFill>
                  <a:srgbClr val="0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Proven Success of Learning Communities</a:t>
            </a:r>
            <a:endParaRPr lang="en-US" sz="4950" dirty="0"/>
          </a:p>
        </p:txBody>
      </p:sp>
      <p:sp>
        <p:nvSpPr>
          <p:cNvPr id="4" name="Shape 1"/>
          <p:cNvSpPr/>
          <p:nvPr/>
        </p:nvSpPr>
        <p:spPr>
          <a:xfrm>
            <a:off x="846058" y="2618899"/>
            <a:ext cx="7451884" cy="4940618"/>
          </a:xfrm>
          <a:prstGeom prst="roundRect">
            <a:avLst>
              <a:gd name="adj" fmla="val 205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DD0D9BD1-FAD4-2A28-434F-B96139EC2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041818"/>
              </p:ext>
            </p:extLst>
          </p:nvPr>
        </p:nvGraphicFramePr>
        <p:xfrm>
          <a:off x="643467" y="1371600"/>
          <a:ext cx="130302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67A73-4807-AFE4-1FD2-152F0171F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B0864159-4497-D747-830C-776F2664A41E}"/>
              </a:ext>
            </a:extLst>
          </p:cNvPr>
          <p:cNvSpPr/>
          <p:nvPr/>
        </p:nvSpPr>
        <p:spPr>
          <a:xfrm>
            <a:off x="846057" y="466766"/>
            <a:ext cx="13140875" cy="921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200"/>
              </a:lnSpc>
              <a:buNone/>
            </a:pPr>
            <a:r>
              <a:rPr lang="en-US" sz="4950" b="1" dirty="0">
                <a:solidFill>
                  <a:srgbClr val="0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Proven Success of Learning Communities</a:t>
            </a:r>
            <a:endParaRPr lang="en-US" sz="4950" dirty="0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7676FA5C-E0ED-0EF3-142F-B915CAA6FA5B}"/>
              </a:ext>
            </a:extLst>
          </p:cNvPr>
          <p:cNvSpPr/>
          <p:nvPr/>
        </p:nvSpPr>
        <p:spPr>
          <a:xfrm>
            <a:off x="846058" y="2618899"/>
            <a:ext cx="7451884" cy="4940618"/>
          </a:xfrm>
          <a:prstGeom prst="roundRect">
            <a:avLst>
              <a:gd name="adj" fmla="val 205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DDADCC2-E5EE-3CB8-19C2-3F50C1AB05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713374"/>
              </p:ext>
            </p:extLst>
          </p:nvPr>
        </p:nvGraphicFramePr>
        <p:xfrm>
          <a:off x="640080" y="1371600"/>
          <a:ext cx="130302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441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54C51-D685-7EE7-7F0F-2CA326233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E4F72886-C47B-875E-254D-C57C00682E92}"/>
              </a:ext>
            </a:extLst>
          </p:cNvPr>
          <p:cNvSpPr/>
          <p:nvPr/>
        </p:nvSpPr>
        <p:spPr>
          <a:xfrm>
            <a:off x="640080" y="466766"/>
            <a:ext cx="13140875" cy="921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200"/>
              </a:lnSpc>
              <a:buNone/>
            </a:pPr>
            <a:r>
              <a:rPr lang="en-US" sz="4950" b="1" dirty="0">
                <a:solidFill>
                  <a:srgbClr val="0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Proven Success of Learning Communities</a:t>
            </a:r>
            <a:endParaRPr lang="en-US" sz="4950" dirty="0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BFB5A430-B74B-5162-0487-8B28538C229F}"/>
              </a:ext>
            </a:extLst>
          </p:cNvPr>
          <p:cNvSpPr/>
          <p:nvPr/>
        </p:nvSpPr>
        <p:spPr>
          <a:xfrm>
            <a:off x="846058" y="2618899"/>
            <a:ext cx="7451884" cy="4940618"/>
          </a:xfrm>
          <a:prstGeom prst="roundRect">
            <a:avLst>
              <a:gd name="adj" fmla="val 205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33AB72D-FBDA-4AAE-B1DC-5F5F2A3857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653930"/>
              </p:ext>
            </p:extLst>
          </p:nvPr>
        </p:nvGraphicFramePr>
        <p:xfrm>
          <a:off x="640080" y="1371600"/>
          <a:ext cx="130302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8574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81157" y="535900"/>
            <a:ext cx="5915382" cy="6385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Title III SIP Grant Impact</a:t>
            </a:r>
            <a:endParaRPr lang="en-US" sz="4000" dirty="0"/>
          </a:p>
        </p:txBody>
      </p:sp>
      <p:sp>
        <p:nvSpPr>
          <p:cNvPr id="5" name="Text 1"/>
          <p:cNvSpPr/>
          <p:nvPr/>
        </p:nvSpPr>
        <p:spPr>
          <a:xfrm>
            <a:off x="760745" y="1660803"/>
            <a:ext cx="2554367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Grant Overview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60745" y="2096691"/>
            <a:ext cx="4522461" cy="10588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$2.25M over five years to increase success rates through specific initiatives, particularly learning communities.</a:t>
            </a:r>
            <a:endParaRPr lang="en-US" sz="1500" dirty="0"/>
          </a:p>
        </p:txBody>
      </p:sp>
      <p:sp>
        <p:nvSpPr>
          <p:cNvPr id="8" name="Text 3"/>
          <p:cNvSpPr/>
          <p:nvPr/>
        </p:nvSpPr>
        <p:spPr>
          <a:xfrm>
            <a:off x="794614" y="3217664"/>
            <a:ext cx="2554367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New Communities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777674" y="3653552"/>
            <a:ext cx="4522460" cy="10042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Launched Pride, UndocuSTEM, Social Justice Studies, and Villages learning communities.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777677" y="4571329"/>
            <a:ext cx="2554367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Increased Capacity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77677" y="5210413"/>
            <a:ext cx="4505529" cy="8055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Expanded summer bridge participation, faculty development opportunities, and internship access.</a:t>
            </a:r>
            <a:endParaRPr lang="en-US" sz="15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572783-0D40-F79F-3255-B3CFE439C71D}"/>
              </a:ext>
            </a:extLst>
          </p:cNvPr>
          <p:cNvGrpSpPr/>
          <p:nvPr/>
        </p:nvGrpSpPr>
        <p:grpSpPr>
          <a:xfrm>
            <a:off x="6197600" y="182372"/>
            <a:ext cx="8229659" cy="7928697"/>
            <a:chOff x="156496" y="-24047"/>
            <a:chExt cx="5274143" cy="5274142"/>
          </a:xfrm>
        </p:grpSpPr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1A82CA1C-56CC-5CAB-0CF2-A97DCFC0D9DC}"/>
                </a:ext>
              </a:extLst>
            </p:cNvPr>
            <p:cNvSpPr/>
            <p:nvPr/>
          </p:nvSpPr>
          <p:spPr>
            <a:xfrm>
              <a:off x="912925" y="732380"/>
              <a:ext cx="3761286" cy="3761286"/>
            </a:xfrm>
            <a:prstGeom prst="blockArc">
              <a:avLst>
                <a:gd name="adj1" fmla="val 10800000"/>
                <a:gd name="adj2" fmla="val 16200000"/>
                <a:gd name="adj3" fmla="val 4644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id="{D342D31A-42CB-733B-50CA-0AFC01E11422}"/>
                </a:ext>
              </a:extLst>
            </p:cNvPr>
            <p:cNvSpPr/>
            <p:nvPr/>
          </p:nvSpPr>
          <p:spPr>
            <a:xfrm>
              <a:off x="912925" y="732380"/>
              <a:ext cx="3761286" cy="3761286"/>
            </a:xfrm>
            <a:prstGeom prst="blockArc">
              <a:avLst>
                <a:gd name="adj1" fmla="val 5400000"/>
                <a:gd name="adj2" fmla="val 10800000"/>
                <a:gd name="adj3" fmla="val 4644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1AC2F513-2077-D470-7DA6-FA0BF49577A9}"/>
                </a:ext>
              </a:extLst>
            </p:cNvPr>
            <p:cNvSpPr/>
            <p:nvPr/>
          </p:nvSpPr>
          <p:spPr>
            <a:xfrm>
              <a:off x="912925" y="732380"/>
              <a:ext cx="3761286" cy="3761286"/>
            </a:xfrm>
            <a:prstGeom prst="blockArc">
              <a:avLst>
                <a:gd name="adj1" fmla="val 0"/>
                <a:gd name="adj2" fmla="val 5400000"/>
                <a:gd name="adj3" fmla="val 4644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A5173A73-144B-8AA4-0F84-D95B0263174F}"/>
                </a:ext>
              </a:extLst>
            </p:cNvPr>
            <p:cNvSpPr/>
            <p:nvPr/>
          </p:nvSpPr>
          <p:spPr>
            <a:xfrm>
              <a:off x="912925" y="732380"/>
              <a:ext cx="3761286" cy="3761286"/>
            </a:xfrm>
            <a:prstGeom prst="blockArc">
              <a:avLst>
                <a:gd name="adj1" fmla="val 16200000"/>
                <a:gd name="adj2" fmla="val 0"/>
                <a:gd name="adj3" fmla="val 4644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8F71D634-4B64-0F15-E7D9-A77AC0A24B28}"/>
                </a:ext>
              </a:extLst>
            </p:cNvPr>
            <p:cNvSpPr/>
            <p:nvPr/>
          </p:nvSpPr>
          <p:spPr>
            <a:xfrm>
              <a:off x="1833445" y="1652901"/>
              <a:ext cx="1920245" cy="1920245"/>
            </a:xfrm>
            <a:custGeom>
              <a:avLst/>
              <a:gdLst>
                <a:gd name="connsiteX0" fmla="*/ 0 w 1920245"/>
                <a:gd name="connsiteY0" fmla="*/ 960123 h 1920245"/>
                <a:gd name="connsiteX1" fmla="*/ 960123 w 1920245"/>
                <a:gd name="connsiteY1" fmla="*/ 0 h 1920245"/>
                <a:gd name="connsiteX2" fmla="*/ 1920246 w 1920245"/>
                <a:gd name="connsiteY2" fmla="*/ 960123 h 1920245"/>
                <a:gd name="connsiteX3" fmla="*/ 960123 w 1920245"/>
                <a:gd name="connsiteY3" fmla="*/ 1920246 h 1920245"/>
                <a:gd name="connsiteX4" fmla="*/ 0 w 1920245"/>
                <a:gd name="connsiteY4" fmla="*/ 960123 h 192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0245" h="1920245">
                  <a:moveTo>
                    <a:pt x="0" y="960123"/>
                  </a:moveTo>
                  <a:cubicBezTo>
                    <a:pt x="0" y="429862"/>
                    <a:pt x="429862" y="0"/>
                    <a:pt x="960123" y="0"/>
                  </a:cubicBezTo>
                  <a:cubicBezTo>
                    <a:pt x="1490384" y="0"/>
                    <a:pt x="1920246" y="429862"/>
                    <a:pt x="1920246" y="960123"/>
                  </a:cubicBezTo>
                  <a:cubicBezTo>
                    <a:pt x="1920246" y="1490384"/>
                    <a:pt x="1490384" y="1920246"/>
                    <a:pt x="960123" y="1920246"/>
                  </a:cubicBezTo>
                  <a:cubicBezTo>
                    <a:pt x="429862" y="1920246"/>
                    <a:pt x="0" y="1490384"/>
                    <a:pt x="0" y="96012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993" tIns="298993" rIns="298993" bIns="2989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/>
                <a:t>Integrate and coordinate learning communities</a:t>
              </a: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F568C4CF-D9AE-C1C2-EDD8-4795EE34BD45}"/>
                </a:ext>
              </a:extLst>
            </p:cNvPr>
            <p:cNvSpPr/>
            <p:nvPr/>
          </p:nvSpPr>
          <p:spPr>
            <a:xfrm>
              <a:off x="1968281" y="-24047"/>
              <a:ext cx="1650574" cy="1600196"/>
            </a:xfrm>
            <a:custGeom>
              <a:avLst/>
              <a:gdLst>
                <a:gd name="connsiteX0" fmla="*/ 0 w 1650574"/>
                <a:gd name="connsiteY0" fmla="*/ 800098 h 1600196"/>
                <a:gd name="connsiteX1" fmla="*/ 825287 w 1650574"/>
                <a:gd name="connsiteY1" fmla="*/ 0 h 1600196"/>
                <a:gd name="connsiteX2" fmla="*/ 1650574 w 1650574"/>
                <a:gd name="connsiteY2" fmla="*/ 800098 h 1600196"/>
                <a:gd name="connsiteX3" fmla="*/ 825287 w 1650574"/>
                <a:gd name="connsiteY3" fmla="*/ 1600196 h 1600196"/>
                <a:gd name="connsiteX4" fmla="*/ 0 w 1650574"/>
                <a:gd name="connsiteY4" fmla="*/ 800098 h 160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0574" h="1600196">
                  <a:moveTo>
                    <a:pt x="0" y="800098"/>
                  </a:moveTo>
                  <a:cubicBezTo>
                    <a:pt x="0" y="358216"/>
                    <a:pt x="369494" y="0"/>
                    <a:pt x="825287" y="0"/>
                  </a:cubicBezTo>
                  <a:cubicBezTo>
                    <a:pt x="1281080" y="0"/>
                    <a:pt x="1650574" y="358216"/>
                    <a:pt x="1650574" y="800098"/>
                  </a:cubicBezTo>
                  <a:cubicBezTo>
                    <a:pt x="1650574" y="1241980"/>
                    <a:pt x="1281080" y="1600196"/>
                    <a:pt x="825287" y="1600196"/>
                  </a:cubicBezTo>
                  <a:cubicBezTo>
                    <a:pt x="369494" y="1600196"/>
                    <a:pt x="0" y="1241980"/>
                    <a:pt x="0" y="800098"/>
                  </a:cubicBezTo>
                  <a:close/>
                </a:path>
              </a:pathLst>
            </a:custGeom>
            <a:solidFill>
              <a:srgbClr val="FF7005"/>
            </a:solidFill>
            <a:ln>
              <a:solidFill>
                <a:srgbClr val="FF7005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501" tIns="252123" rIns="259501" bIns="25212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/>
                <a:t>Expand summer bridge</a:t>
              </a: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72D7AFF9-9B27-F5EA-6928-A9900D3021F1}"/>
                </a:ext>
              </a:extLst>
            </p:cNvPr>
            <p:cNvSpPr/>
            <p:nvPr/>
          </p:nvSpPr>
          <p:spPr>
            <a:xfrm>
              <a:off x="3830443" y="1812925"/>
              <a:ext cx="1600196" cy="1600196"/>
            </a:xfrm>
            <a:custGeom>
              <a:avLst/>
              <a:gdLst>
                <a:gd name="connsiteX0" fmla="*/ 0 w 1600196"/>
                <a:gd name="connsiteY0" fmla="*/ 800098 h 1600196"/>
                <a:gd name="connsiteX1" fmla="*/ 800098 w 1600196"/>
                <a:gd name="connsiteY1" fmla="*/ 0 h 1600196"/>
                <a:gd name="connsiteX2" fmla="*/ 1600196 w 1600196"/>
                <a:gd name="connsiteY2" fmla="*/ 800098 h 1600196"/>
                <a:gd name="connsiteX3" fmla="*/ 800098 w 1600196"/>
                <a:gd name="connsiteY3" fmla="*/ 1600196 h 1600196"/>
                <a:gd name="connsiteX4" fmla="*/ 0 w 1600196"/>
                <a:gd name="connsiteY4" fmla="*/ 800098 h 160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196" h="1600196">
                  <a:moveTo>
                    <a:pt x="0" y="800098"/>
                  </a:moveTo>
                  <a:cubicBezTo>
                    <a:pt x="0" y="358216"/>
                    <a:pt x="358216" y="0"/>
                    <a:pt x="800098" y="0"/>
                  </a:cubicBezTo>
                  <a:cubicBezTo>
                    <a:pt x="1241980" y="0"/>
                    <a:pt x="1600196" y="358216"/>
                    <a:pt x="1600196" y="800098"/>
                  </a:cubicBezTo>
                  <a:cubicBezTo>
                    <a:pt x="1600196" y="1241980"/>
                    <a:pt x="1241980" y="1600196"/>
                    <a:pt x="800098" y="1600196"/>
                  </a:cubicBezTo>
                  <a:cubicBezTo>
                    <a:pt x="358216" y="1600196"/>
                    <a:pt x="0" y="1241980"/>
                    <a:pt x="0" y="800098"/>
                  </a:cubicBezTo>
                  <a:close/>
                </a:path>
              </a:pathLst>
            </a:custGeom>
            <a:solidFill>
              <a:srgbClr val="FF6D82"/>
            </a:solidFill>
            <a:ln>
              <a:solidFill>
                <a:srgbClr val="FF6D8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853" tIns="250853" rIns="250853" bIns="250853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/>
                <a:t>Provide robust faculty development and mentorship</a:t>
              </a: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B02966BD-8919-A426-455A-D238B79970D1}"/>
                </a:ext>
              </a:extLst>
            </p:cNvPr>
            <p:cNvSpPr/>
            <p:nvPr/>
          </p:nvSpPr>
          <p:spPr>
            <a:xfrm>
              <a:off x="1993470" y="3649899"/>
              <a:ext cx="1600196" cy="1600196"/>
            </a:xfrm>
            <a:custGeom>
              <a:avLst/>
              <a:gdLst>
                <a:gd name="connsiteX0" fmla="*/ 0 w 1600196"/>
                <a:gd name="connsiteY0" fmla="*/ 800098 h 1600196"/>
                <a:gd name="connsiteX1" fmla="*/ 800098 w 1600196"/>
                <a:gd name="connsiteY1" fmla="*/ 0 h 1600196"/>
                <a:gd name="connsiteX2" fmla="*/ 1600196 w 1600196"/>
                <a:gd name="connsiteY2" fmla="*/ 800098 h 1600196"/>
                <a:gd name="connsiteX3" fmla="*/ 800098 w 1600196"/>
                <a:gd name="connsiteY3" fmla="*/ 1600196 h 1600196"/>
                <a:gd name="connsiteX4" fmla="*/ 0 w 1600196"/>
                <a:gd name="connsiteY4" fmla="*/ 800098 h 160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196" h="1600196">
                  <a:moveTo>
                    <a:pt x="0" y="800098"/>
                  </a:moveTo>
                  <a:cubicBezTo>
                    <a:pt x="0" y="358216"/>
                    <a:pt x="358216" y="0"/>
                    <a:pt x="800098" y="0"/>
                  </a:cubicBezTo>
                  <a:cubicBezTo>
                    <a:pt x="1241980" y="0"/>
                    <a:pt x="1600196" y="358216"/>
                    <a:pt x="1600196" y="800098"/>
                  </a:cubicBezTo>
                  <a:cubicBezTo>
                    <a:pt x="1600196" y="1241980"/>
                    <a:pt x="1241980" y="1600196"/>
                    <a:pt x="800098" y="1600196"/>
                  </a:cubicBezTo>
                  <a:cubicBezTo>
                    <a:pt x="358216" y="1600196"/>
                    <a:pt x="0" y="1241980"/>
                    <a:pt x="0" y="80009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853" tIns="250853" rIns="250853" bIns="250853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/>
                <a:t>Expand career planning and student internship program</a:t>
              </a: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903D3694-E86F-15AF-F464-36240C805E7E}"/>
                </a:ext>
              </a:extLst>
            </p:cNvPr>
            <p:cNvSpPr/>
            <p:nvPr/>
          </p:nvSpPr>
          <p:spPr>
            <a:xfrm>
              <a:off x="156496" y="1812925"/>
              <a:ext cx="1600196" cy="1600196"/>
            </a:xfrm>
            <a:custGeom>
              <a:avLst/>
              <a:gdLst>
                <a:gd name="connsiteX0" fmla="*/ 0 w 1600196"/>
                <a:gd name="connsiteY0" fmla="*/ 800098 h 1600196"/>
                <a:gd name="connsiteX1" fmla="*/ 800098 w 1600196"/>
                <a:gd name="connsiteY1" fmla="*/ 0 h 1600196"/>
                <a:gd name="connsiteX2" fmla="*/ 1600196 w 1600196"/>
                <a:gd name="connsiteY2" fmla="*/ 800098 h 1600196"/>
                <a:gd name="connsiteX3" fmla="*/ 800098 w 1600196"/>
                <a:gd name="connsiteY3" fmla="*/ 1600196 h 1600196"/>
                <a:gd name="connsiteX4" fmla="*/ 0 w 1600196"/>
                <a:gd name="connsiteY4" fmla="*/ 800098 h 160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196" h="1600196">
                  <a:moveTo>
                    <a:pt x="0" y="800098"/>
                  </a:moveTo>
                  <a:cubicBezTo>
                    <a:pt x="0" y="358216"/>
                    <a:pt x="358216" y="0"/>
                    <a:pt x="800098" y="0"/>
                  </a:cubicBezTo>
                  <a:cubicBezTo>
                    <a:pt x="1241980" y="0"/>
                    <a:pt x="1600196" y="358216"/>
                    <a:pt x="1600196" y="800098"/>
                  </a:cubicBezTo>
                  <a:cubicBezTo>
                    <a:pt x="1600196" y="1241980"/>
                    <a:pt x="1241980" y="1600196"/>
                    <a:pt x="800098" y="1600196"/>
                  </a:cubicBezTo>
                  <a:cubicBezTo>
                    <a:pt x="358216" y="1600196"/>
                    <a:pt x="0" y="1241980"/>
                    <a:pt x="0" y="800098"/>
                  </a:cubicBezTo>
                  <a:close/>
                </a:path>
              </a:pathLst>
            </a:custGeom>
            <a:solidFill>
              <a:srgbClr val="FFB133"/>
            </a:solidFill>
            <a:ln>
              <a:solidFill>
                <a:srgbClr val="FFB13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853" tIns="250853" rIns="250853" bIns="250853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/>
                <a:t>Increase number of learning communities</a:t>
              </a:r>
            </a:p>
          </p:txBody>
        </p:sp>
      </p:grpSp>
      <p:sp>
        <p:nvSpPr>
          <p:cNvPr id="36" name="Text 5">
            <a:extLst>
              <a:ext uri="{FF2B5EF4-FFF2-40B4-BE49-F238E27FC236}">
                <a16:creationId xmlns:a16="http://schemas.microsoft.com/office/drawing/2014/main" id="{545B3DDC-384A-E6AF-2529-CB7C787C75DA}"/>
              </a:ext>
            </a:extLst>
          </p:cNvPr>
          <p:cNvSpPr/>
          <p:nvPr/>
        </p:nvSpPr>
        <p:spPr>
          <a:xfrm>
            <a:off x="794614" y="6176264"/>
            <a:ext cx="2554367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Integration of Learning Communities</a:t>
            </a:r>
            <a:endParaRPr lang="en-US" sz="2000" dirty="0"/>
          </a:p>
        </p:txBody>
      </p:sp>
      <p:sp>
        <p:nvSpPr>
          <p:cNvPr id="37" name="Text 6">
            <a:extLst>
              <a:ext uri="{FF2B5EF4-FFF2-40B4-BE49-F238E27FC236}">
                <a16:creationId xmlns:a16="http://schemas.microsoft.com/office/drawing/2014/main" id="{BFEB1333-EE43-C671-9EC9-E5F0C11361EA}"/>
              </a:ext>
            </a:extLst>
          </p:cNvPr>
          <p:cNvSpPr/>
          <p:nvPr/>
        </p:nvSpPr>
        <p:spPr>
          <a:xfrm>
            <a:off x="816749" y="6734175"/>
            <a:ext cx="4505529" cy="8055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Associate Dean of Learning Communities and close coordination with Guided Pathways Villages.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9923" y="275451"/>
            <a:ext cx="13490328" cy="809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350"/>
              </a:lnSpc>
              <a:buNone/>
            </a:pPr>
            <a:r>
              <a:rPr lang="en-US" sz="5100" b="1" dirty="0">
                <a:solidFill>
                  <a:srgbClr val="0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Vision for Learning Communities</a:t>
            </a:r>
            <a:endParaRPr lang="en-US" sz="5100" dirty="0"/>
          </a:p>
        </p:txBody>
      </p:sp>
      <p:sp>
        <p:nvSpPr>
          <p:cNvPr id="5" name="Text 1"/>
          <p:cNvSpPr/>
          <p:nvPr/>
        </p:nvSpPr>
        <p:spPr>
          <a:xfrm>
            <a:off x="529922" y="5810845"/>
            <a:ext cx="3240405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Existing Learning Communities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547507" y="6364010"/>
            <a:ext cx="4053840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Continue for most at-risk populations</a:t>
            </a:r>
          </a:p>
          <a:p>
            <a:pPr marL="342900" indent="-342900" algn="l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Evaluate program effectiveness</a:t>
            </a:r>
            <a:endParaRPr lang="en-US" sz="1900" dirty="0"/>
          </a:p>
        </p:txBody>
      </p:sp>
      <p:sp>
        <p:nvSpPr>
          <p:cNvPr id="8" name="Text 3"/>
          <p:cNvSpPr/>
          <p:nvPr/>
        </p:nvSpPr>
        <p:spPr>
          <a:xfrm>
            <a:off x="4971631" y="5810845"/>
            <a:ext cx="3240405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Ethnic and Pride Inclusion Center (EPIC)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5024386" y="6364010"/>
            <a:ext cx="4053959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Extend support to targeted populations not participating in learning communities.</a:t>
            </a:r>
            <a:endParaRPr lang="en-US" sz="1900" dirty="0"/>
          </a:p>
        </p:txBody>
      </p:sp>
      <p:sp>
        <p:nvSpPr>
          <p:cNvPr id="11" name="Text 5"/>
          <p:cNvSpPr/>
          <p:nvPr/>
        </p:nvSpPr>
        <p:spPr>
          <a:xfrm>
            <a:off x="10152029" y="5810845"/>
            <a:ext cx="3868222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Villages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10204784" y="6364010"/>
            <a:ext cx="4053840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Strategically scale up learning community effective practices to all De Anza students.</a:t>
            </a:r>
            <a:endParaRPr lang="en-US" sz="1900" dirty="0"/>
          </a:p>
        </p:txBody>
      </p:sp>
      <p:sp>
        <p:nvSpPr>
          <p:cNvPr id="13" name="Text 0">
            <a:extLst>
              <a:ext uri="{FF2B5EF4-FFF2-40B4-BE49-F238E27FC236}">
                <a16:creationId xmlns:a16="http://schemas.microsoft.com/office/drawing/2014/main" id="{6426B78D-44DB-BED2-5926-61586A4FECA7}"/>
              </a:ext>
            </a:extLst>
          </p:cNvPr>
          <p:cNvSpPr/>
          <p:nvPr/>
        </p:nvSpPr>
        <p:spPr>
          <a:xfrm>
            <a:off x="465498" y="3681442"/>
            <a:ext cx="13554753" cy="809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350"/>
              </a:lnSpc>
              <a:buNone/>
            </a:pPr>
            <a:r>
              <a:rPr lang="en-US" sz="5100" b="1" dirty="0">
                <a:solidFill>
                  <a:srgbClr val="0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Levels of Care</a:t>
            </a:r>
            <a:endParaRPr lang="en-US" sz="5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605</Words>
  <Application>Microsoft Office PowerPoint</Application>
  <PresentationFormat>Custom</PresentationFormat>
  <Paragraphs>107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Nirmala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Dennis Shannakian</cp:lastModifiedBy>
  <cp:revision>16</cp:revision>
  <dcterms:created xsi:type="dcterms:W3CDTF">2024-10-22T03:25:39Z</dcterms:created>
  <dcterms:modified xsi:type="dcterms:W3CDTF">2024-12-09T19:33:21Z</dcterms:modified>
</cp:coreProperties>
</file>