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4"/>
  </p:notesMasterIdLst>
  <p:sldIdLst>
    <p:sldId id="256" r:id="rId2"/>
    <p:sldId id="257" r:id="rId3"/>
    <p:sldId id="258" r:id="rId4"/>
    <p:sldId id="262" r:id="rId5"/>
    <p:sldId id="259" r:id="rId6"/>
    <p:sldId id="263" r:id="rId7"/>
    <p:sldId id="264" r:id="rId8"/>
    <p:sldId id="272" r:id="rId9"/>
    <p:sldId id="265" r:id="rId10"/>
    <p:sldId id="266" r:id="rId11"/>
    <p:sldId id="267" r:id="rId12"/>
    <p:sldId id="273" r:id="rId13"/>
    <p:sldId id="268" r:id="rId14"/>
    <p:sldId id="274" r:id="rId15"/>
    <p:sldId id="270" r:id="rId16"/>
    <p:sldId id="275" r:id="rId17"/>
    <p:sldId id="271" r:id="rId18"/>
    <p:sldId id="276" r:id="rId19"/>
    <p:sldId id="269" r:id="rId20"/>
    <p:sldId id="278" r:id="rId21"/>
    <p:sldId id="277" r:id="rId22"/>
    <p:sldId id="279"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25" autoAdjust="0"/>
    <p:restoredTop sz="91230" autoAdjust="0"/>
  </p:normalViewPr>
  <p:slideViewPr>
    <p:cSldViewPr snapToGrid="0" snapToObjects="1">
      <p:cViewPr>
        <p:scale>
          <a:sx n="75" d="100"/>
          <a:sy n="75" d="100"/>
        </p:scale>
        <p:origin x="992" y="-2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B5EDFC-39AD-4B5A-A44B-E41EF99AE38A}" type="datetimeFigureOut">
              <a:rPr lang="en-US" smtClean="0"/>
              <a:t>7/21/2025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4B7F4E-873A-49F6-A2B6-E90BBDF3B7BD}" type="slidenum">
              <a:rPr lang="en-US" smtClean="0"/>
              <a:t>‹#›</a:t>
            </a:fld>
            <a:endParaRPr lang="en-US"/>
          </a:p>
        </p:txBody>
      </p:sp>
    </p:spTree>
    <p:extLst>
      <p:ext uri="{BB962C8B-B14F-4D97-AF65-F5344CB8AC3E}">
        <p14:creationId xmlns:p14="http://schemas.microsoft.com/office/powerpoint/2010/main" val="1539602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r>
              <a:rPr lang="en-US" sz="1400" dirty="0" smtClean="0"/>
              <a:t>Conduct research to gather </a:t>
            </a:r>
            <a:r>
              <a:rPr lang="en-US" sz="1400" b="1" u="sng" dirty="0" smtClean="0"/>
              <a:t>evidence</a:t>
            </a:r>
            <a:r>
              <a:rPr lang="en-US" sz="1400" dirty="0" smtClean="0"/>
              <a:t> for equity definition </a:t>
            </a:r>
          </a:p>
          <a:p>
            <a:pPr lvl="1">
              <a:buFont typeface="Arial" panose="020B0604020202020204" pitchFamily="34" charset="0"/>
              <a:buChar char="•"/>
            </a:pPr>
            <a:r>
              <a:rPr lang="en-US" sz="1200" dirty="0" smtClean="0"/>
              <a:t>Gather relevant documents that detail, describe or define equity at De Anza. Use the documents as foundational source material for defining what equity actually means and looks like. Establish a baseline racial equity definition at De Anza with foundational documents to create a common understanding of equity and racial equity. </a:t>
            </a:r>
          </a:p>
          <a:p>
            <a:pPr>
              <a:buFont typeface="Arial" panose="020B0604020202020204" pitchFamily="34" charset="0"/>
              <a:buChar char="•"/>
            </a:pPr>
            <a:r>
              <a:rPr lang="en-US" sz="1400" dirty="0" smtClean="0"/>
              <a:t>Continue to </a:t>
            </a:r>
            <a:r>
              <a:rPr lang="en-US" sz="1400" b="1" u="sng" dirty="0" smtClean="0"/>
              <a:t>assess student needs </a:t>
            </a:r>
            <a:r>
              <a:rPr lang="en-US" sz="1400" dirty="0" smtClean="0"/>
              <a:t>from disproportionately impacted communities through a student survey </a:t>
            </a:r>
          </a:p>
          <a:p>
            <a:pPr>
              <a:buFont typeface="Arial" panose="020B0604020202020204" pitchFamily="34" charset="0"/>
              <a:buChar char="•"/>
            </a:pPr>
            <a:r>
              <a:rPr lang="en-US" sz="1400" dirty="0" smtClean="0"/>
              <a:t>Obtain and review diversity, equity and inclusion (DEI) samples from other districts (e.g., DEI resolutions, board DEI priorities). </a:t>
            </a:r>
            <a:r>
              <a:rPr lang="en-US" sz="1400" u="sng" dirty="0" smtClean="0"/>
              <a:t>Research</a:t>
            </a:r>
            <a:r>
              <a:rPr lang="en-US" sz="1400" dirty="0" smtClean="0"/>
              <a:t> samples of board resolutions and board priorities to incorporate into vision </a:t>
            </a:r>
          </a:p>
          <a:p>
            <a:pPr>
              <a:buFont typeface="Arial" panose="020B0604020202020204" pitchFamily="34" charset="0"/>
              <a:buChar char="•"/>
            </a:pPr>
            <a:r>
              <a:rPr lang="en-US" sz="1400" dirty="0" smtClean="0"/>
              <a:t>Continue to conduct </a:t>
            </a:r>
            <a:r>
              <a:rPr lang="en-US" sz="1400" b="1" u="sng" dirty="0" smtClean="0"/>
              <a:t>qualitative inquiry of student needs </a:t>
            </a:r>
            <a:r>
              <a:rPr lang="en-US" sz="1400" dirty="0" smtClean="0"/>
              <a:t>in consultation with Guided Pathways team </a:t>
            </a:r>
          </a:p>
          <a:p>
            <a:pPr>
              <a:buFont typeface="Arial" panose="020B0604020202020204" pitchFamily="34" charset="0"/>
              <a:buChar char="•"/>
            </a:pPr>
            <a:r>
              <a:rPr lang="en-US" sz="1400" b="1" u="sng" dirty="0" smtClean="0"/>
              <a:t>Identify the key characteristics of an equity-minded institution </a:t>
            </a:r>
            <a:r>
              <a:rPr lang="en-US" sz="1400" dirty="0" smtClean="0"/>
              <a:t>by using self-assessment tools such as the Denver University Inclusive Excellence Toolkit or the NERCHE rubric </a:t>
            </a:r>
          </a:p>
          <a:p>
            <a:endParaRPr lang="en-US" dirty="0"/>
          </a:p>
        </p:txBody>
      </p:sp>
      <p:sp>
        <p:nvSpPr>
          <p:cNvPr id="4" name="Slide Number Placeholder 3"/>
          <p:cNvSpPr>
            <a:spLocks noGrp="1"/>
          </p:cNvSpPr>
          <p:nvPr>
            <p:ph type="sldNum" sz="quarter" idx="10"/>
          </p:nvPr>
        </p:nvSpPr>
        <p:spPr/>
        <p:txBody>
          <a:bodyPr/>
          <a:lstStyle/>
          <a:p>
            <a:fld id="{FC4B7F4E-873A-49F6-A2B6-E90BBDF3B7BD}" type="slidenum">
              <a:rPr lang="en-US" smtClean="0"/>
              <a:t>4</a:t>
            </a:fld>
            <a:endParaRPr lang="en-US"/>
          </a:p>
        </p:txBody>
      </p:sp>
    </p:spTree>
    <p:extLst>
      <p:ext uri="{BB962C8B-B14F-4D97-AF65-F5344CB8AC3E}">
        <p14:creationId xmlns:p14="http://schemas.microsoft.com/office/powerpoint/2010/main" val="30199097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Senior Staff – discuss the strategies identified by the deans and have them brainstorm the challenges, strategies, and resources. </a:t>
            </a:r>
          </a:p>
          <a:p>
            <a:endParaRPr lang="en-US" dirty="0"/>
          </a:p>
        </p:txBody>
      </p:sp>
      <p:sp>
        <p:nvSpPr>
          <p:cNvPr id="4" name="Slide Number Placeholder 3"/>
          <p:cNvSpPr>
            <a:spLocks noGrp="1"/>
          </p:cNvSpPr>
          <p:nvPr>
            <p:ph type="sldNum" sz="quarter" idx="10"/>
          </p:nvPr>
        </p:nvSpPr>
        <p:spPr/>
        <p:txBody>
          <a:bodyPr/>
          <a:lstStyle/>
          <a:p>
            <a:fld id="{FC4B7F4E-873A-49F6-A2B6-E90BBDF3B7BD}" type="slidenum">
              <a:rPr lang="en-US" smtClean="0"/>
              <a:t>21</a:t>
            </a:fld>
            <a:endParaRPr lang="en-US"/>
          </a:p>
        </p:txBody>
      </p:sp>
    </p:spTree>
    <p:extLst>
      <p:ext uri="{BB962C8B-B14F-4D97-AF65-F5344CB8AC3E}">
        <p14:creationId xmlns:p14="http://schemas.microsoft.com/office/powerpoint/2010/main" val="2229685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dirty="0" smtClean="0"/>
              <a:t>Establish accountability and assessment measures to continue improving campus equity work </a:t>
            </a:r>
          </a:p>
          <a:p>
            <a:pPr fontAlgn="base"/>
            <a:endParaRPr lang="en-US" dirty="0" smtClean="0"/>
          </a:p>
          <a:p>
            <a:pPr fontAlgn="base"/>
            <a:r>
              <a:rPr lang="en-US" dirty="0" smtClean="0"/>
              <a:t>Charge the Equity Action Council with the review and evaluation of implementation progress of the equity plan </a:t>
            </a:r>
          </a:p>
          <a:p>
            <a:pPr fontAlgn="base"/>
            <a:endParaRPr lang="en-US" dirty="0" smtClean="0"/>
          </a:p>
          <a:p>
            <a:pPr fontAlgn="base"/>
            <a:r>
              <a:rPr lang="en-US" dirty="0" smtClean="0"/>
              <a:t>Annually review the college’s metrics for key racial equity strategies as integrated into the Educational Master Plan. Metrics include goals such as student success, degree and certificate attainment, transfer, basic skills and mental health for students from disproportionately impacted student groups. </a:t>
            </a:r>
          </a:p>
          <a:p>
            <a:pPr fontAlgn="base"/>
            <a:endParaRPr lang="en-US" dirty="0" smtClean="0"/>
          </a:p>
          <a:p>
            <a:pPr fontAlgn="base"/>
            <a:r>
              <a:rPr lang="en-US" dirty="0" smtClean="0"/>
              <a:t>Develop a communications strategy to report progress on accountability and equity competency. </a:t>
            </a:r>
          </a:p>
          <a:p>
            <a:pPr fontAlgn="base"/>
            <a:endParaRPr lang="en-US" dirty="0" smtClean="0"/>
          </a:p>
          <a:p>
            <a:pPr fontAlgn="base"/>
            <a:r>
              <a:rPr lang="en-US" dirty="0" smtClean="0"/>
              <a:t>Continue to work with the Resource Allocation and Program Planning committee to annually assess program areas through program review and Student </a:t>
            </a:r>
          </a:p>
          <a:p>
            <a:pPr fontAlgn="base"/>
            <a:endParaRPr lang="en-US" dirty="0" smtClean="0"/>
          </a:p>
          <a:p>
            <a:pPr fontAlgn="base"/>
            <a:r>
              <a:rPr lang="en-US" dirty="0" smtClean="0"/>
              <a:t>Learning Outcomes, Student Services Learning Outcomes and Administrative Unit Outcomes that examine racial equity and the six factors of student success in a continuous review cycle </a:t>
            </a:r>
          </a:p>
          <a:p>
            <a:pPr fontAlgn="base"/>
            <a:endParaRPr lang="en-US" dirty="0" smtClean="0"/>
          </a:p>
          <a:p>
            <a:pPr fontAlgn="base"/>
            <a:r>
              <a:rPr lang="en-US" dirty="0" smtClean="0"/>
              <a:t>Apply the continuous improvement cycle to assess and ensure ongoing equity achievements for students and De Anza College as a whole </a:t>
            </a:r>
          </a:p>
          <a:p>
            <a:endParaRPr lang="en-US" dirty="0"/>
          </a:p>
        </p:txBody>
      </p:sp>
      <p:sp>
        <p:nvSpPr>
          <p:cNvPr id="4" name="Slide Number Placeholder 3"/>
          <p:cNvSpPr>
            <a:spLocks noGrp="1"/>
          </p:cNvSpPr>
          <p:nvPr>
            <p:ph type="sldNum" sz="quarter" idx="10"/>
          </p:nvPr>
        </p:nvSpPr>
        <p:spPr/>
        <p:txBody>
          <a:bodyPr/>
          <a:lstStyle/>
          <a:p>
            <a:fld id="{FC4B7F4E-873A-49F6-A2B6-E90BBDF3B7BD}" type="slidenum">
              <a:rPr lang="en-US" smtClean="0"/>
              <a:t>5</a:t>
            </a:fld>
            <a:endParaRPr lang="en-US"/>
          </a:p>
        </p:txBody>
      </p:sp>
    </p:spTree>
    <p:extLst>
      <p:ext uri="{BB962C8B-B14F-4D97-AF65-F5344CB8AC3E}">
        <p14:creationId xmlns:p14="http://schemas.microsoft.com/office/powerpoint/2010/main" val="3605188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AVID for Higher Education, LGBTQ-Pride</a:t>
            </a:r>
            <a:r>
              <a:rPr lang="en-US" baseline="0" dirty="0" smtClean="0"/>
              <a:t> Center, </a:t>
            </a:r>
            <a:r>
              <a:rPr lang="en-US" baseline="0" dirty="0" err="1" smtClean="0"/>
              <a:t>Womens</a:t>
            </a:r>
            <a:r>
              <a:rPr lang="en-US" baseline="0" dirty="0" smtClean="0"/>
              <a:t>’ Center (IP), Equity in RAPP, Program Review, GPS, Basic Needs-Housing Initiative, </a:t>
            </a:r>
            <a:endParaRPr lang="en-US" dirty="0"/>
          </a:p>
        </p:txBody>
      </p:sp>
      <p:sp>
        <p:nvSpPr>
          <p:cNvPr id="4" name="Slide Number Placeholder 3"/>
          <p:cNvSpPr>
            <a:spLocks noGrp="1"/>
          </p:cNvSpPr>
          <p:nvPr>
            <p:ph type="sldNum" sz="quarter" idx="10"/>
          </p:nvPr>
        </p:nvSpPr>
        <p:spPr/>
        <p:txBody>
          <a:bodyPr/>
          <a:lstStyle/>
          <a:p>
            <a:fld id="{FC4B7F4E-873A-49F6-A2B6-E90BBDF3B7BD}" type="slidenum">
              <a:rPr lang="en-US" smtClean="0"/>
              <a:t>6</a:t>
            </a:fld>
            <a:endParaRPr lang="en-US"/>
          </a:p>
        </p:txBody>
      </p:sp>
    </p:spTree>
    <p:extLst>
      <p:ext uri="{BB962C8B-B14F-4D97-AF65-F5344CB8AC3E}">
        <p14:creationId xmlns:p14="http://schemas.microsoft.com/office/powerpoint/2010/main" val="145259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 for greater cross campus collaboration, institutionalized equity training/PD,</a:t>
            </a:r>
            <a:r>
              <a:rPr lang="en-US" baseline="0" dirty="0" smtClean="0"/>
              <a:t> dedicated cultural spaces, </a:t>
            </a:r>
            <a:endParaRPr lang="en-US" dirty="0"/>
          </a:p>
        </p:txBody>
      </p:sp>
      <p:sp>
        <p:nvSpPr>
          <p:cNvPr id="4" name="Slide Number Placeholder 3"/>
          <p:cNvSpPr>
            <a:spLocks noGrp="1"/>
          </p:cNvSpPr>
          <p:nvPr>
            <p:ph type="sldNum" sz="quarter" idx="10"/>
          </p:nvPr>
        </p:nvSpPr>
        <p:spPr/>
        <p:txBody>
          <a:bodyPr/>
          <a:lstStyle/>
          <a:p>
            <a:fld id="{FC4B7F4E-873A-49F6-A2B6-E90BBDF3B7BD}" type="slidenum">
              <a:rPr lang="en-US" smtClean="0"/>
              <a:t>7</a:t>
            </a:fld>
            <a:endParaRPr lang="en-US"/>
          </a:p>
        </p:txBody>
      </p:sp>
    </p:spTree>
    <p:extLst>
      <p:ext uri="{BB962C8B-B14F-4D97-AF65-F5344CB8AC3E}">
        <p14:creationId xmlns:p14="http://schemas.microsoft.com/office/powerpoint/2010/main" val="1840747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smtClean="0"/>
              <a:t>1. Expand Access Through CCAP and Middle College Programs</a:t>
            </a:r>
          </a:p>
          <a:p>
            <a:r>
              <a:rPr lang="en-US" sz="1200" dirty="0" smtClean="0"/>
              <a:t>De Anza offers </a:t>
            </a:r>
            <a:r>
              <a:rPr lang="en-US" sz="1200" b="1" dirty="0" smtClean="0"/>
              <a:t>College and Career Access Pathways (CCAP)</a:t>
            </a:r>
            <a:r>
              <a:rPr lang="en-US" sz="1200" dirty="0" smtClean="0"/>
              <a:t> and </a:t>
            </a:r>
            <a:r>
              <a:rPr lang="en-US" sz="1200" b="1" dirty="0" smtClean="0"/>
              <a:t>Middle College</a:t>
            </a:r>
            <a:r>
              <a:rPr lang="en-US" sz="1200" dirty="0" smtClean="0"/>
              <a:t> programs to high school students, allowing them to earn college credit while completing high school requirements.</a:t>
            </a:r>
          </a:p>
          <a:p>
            <a:r>
              <a:rPr lang="en-US" sz="1200" dirty="0" smtClean="0"/>
              <a:t>Courses are delivered </a:t>
            </a:r>
            <a:r>
              <a:rPr lang="en-US" sz="1200" b="1" dirty="0" smtClean="0"/>
              <a:t>on high school campuses or online</a:t>
            </a:r>
            <a:r>
              <a:rPr lang="en-US" sz="1200" dirty="0" smtClean="0"/>
              <a:t>, providing flexible and early access to college pathways for underserved student groups.</a:t>
            </a:r>
          </a:p>
          <a:p>
            <a:r>
              <a:rPr lang="en-US" sz="1200" dirty="0" smtClean="0"/>
              <a:t>These efforts </a:t>
            </a:r>
            <a:r>
              <a:rPr lang="en-US" sz="1200" b="1" dirty="0" smtClean="0"/>
              <a:t>reduce time to degree or transfer</a:t>
            </a:r>
            <a:r>
              <a:rPr lang="en-US" sz="1200" dirty="0" smtClean="0"/>
              <a:t>, especially for students who might not otherwise see themselves as college-bound.</a:t>
            </a:r>
          </a:p>
          <a:p>
            <a:pPr marL="0" indent="0">
              <a:buNone/>
            </a:pPr>
            <a:r>
              <a:rPr lang="en-US" sz="1200" dirty="0" smtClean="0"/>
              <a:t>2. </a:t>
            </a:r>
            <a:r>
              <a:rPr lang="en-US" sz="1200" b="1" dirty="0" smtClean="0"/>
              <a:t>Provide Dedicated Counseling and Support Services</a:t>
            </a:r>
          </a:p>
          <a:p>
            <a:r>
              <a:rPr lang="en-US" sz="1200" dirty="0" smtClean="0"/>
              <a:t>The college will </a:t>
            </a:r>
            <a:r>
              <a:rPr lang="en-US" sz="1200" b="1" dirty="0" smtClean="0"/>
              <a:t>hire a full-time Dual Enrollment Counselor</a:t>
            </a:r>
            <a:r>
              <a:rPr lang="en-US" sz="1200" dirty="0" smtClean="0"/>
              <a:t> to offer individualized and group counseling focused on academic, career, and personal development.</a:t>
            </a:r>
          </a:p>
          <a:p>
            <a:r>
              <a:rPr lang="en-US" sz="1200" dirty="0" smtClean="0"/>
              <a:t>The counselor will also serve as a </a:t>
            </a:r>
            <a:r>
              <a:rPr lang="en-US" sz="1200" b="1" dirty="0" smtClean="0"/>
              <a:t>central point of contact</a:t>
            </a:r>
            <a:r>
              <a:rPr lang="en-US" sz="1200" dirty="0" smtClean="0"/>
              <a:t> for advising on policies, course planning, and transferability.</a:t>
            </a:r>
          </a:p>
          <a:p>
            <a:r>
              <a:rPr lang="en-US" sz="1200" dirty="0" smtClean="0"/>
              <a:t>Services will be available </a:t>
            </a:r>
            <a:r>
              <a:rPr lang="en-US" sz="1200" b="1" dirty="0" smtClean="0"/>
              <a:t>during day and evening hours</a:t>
            </a:r>
            <a:r>
              <a:rPr lang="en-US" sz="1200" dirty="0" smtClean="0"/>
              <a:t> to meet the diverse scheduling needs of high school and adult learners.</a:t>
            </a:r>
          </a:p>
          <a:p>
            <a:pPr marL="0" indent="0">
              <a:buNone/>
            </a:pPr>
            <a:r>
              <a:rPr lang="en-US" sz="1200" b="1" dirty="0" smtClean="0"/>
              <a:t>3. Strengthen Outreach and Onboarding for Diverse Populations</a:t>
            </a:r>
          </a:p>
          <a:p>
            <a:r>
              <a:rPr lang="en-US" sz="1200" dirty="0" smtClean="0"/>
              <a:t>De Anza will work with its </a:t>
            </a:r>
            <a:r>
              <a:rPr lang="en-US" sz="1200" b="1" dirty="0" smtClean="0"/>
              <a:t>Office of Outreach</a:t>
            </a:r>
            <a:r>
              <a:rPr lang="en-US" sz="1200" dirty="0" smtClean="0"/>
              <a:t> and community partners to conduct targeted </a:t>
            </a:r>
            <a:r>
              <a:rPr lang="en-US" sz="1200" b="1" dirty="0" smtClean="0"/>
              <a:t>recruitment events</a:t>
            </a:r>
            <a:r>
              <a:rPr lang="en-US" sz="1200" dirty="0" smtClean="0"/>
              <a:t>, </a:t>
            </a:r>
            <a:r>
              <a:rPr lang="en-US" sz="1200" b="1" dirty="0" smtClean="0"/>
              <a:t>family presentations</a:t>
            </a:r>
            <a:r>
              <a:rPr lang="en-US" sz="1200" dirty="0" smtClean="0"/>
              <a:t>, and </a:t>
            </a:r>
            <a:r>
              <a:rPr lang="en-US" sz="1200" b="1" dirty="0" smtClean="0"/>
              <a:t>Welcome Day Q&amp;As</a:t>
            </a:r>
            <a:r>
              <a:rPr lang="en-US" sz="1200" dirty="0" smtClean="0"/>
              <a:t>.</a:t>
            </a:r>
          </a:p>
          <a:p>
            <a:r>
              <a:rPr lang="en-US" sz="1200" dirty="0" smtClean="0"/>
              <a:t>Special attention will be given to adult learners via partnerships with </a:t>
            </a:r>
            <a:r>
              <a:rPr lang="en-US" sz="1200" b="1" dirty="0" smtClean="0"/>
              <a:t>CAEP</a:t>
            </a:r>
            <a:r>
              <a:rPr lang="en-US" sz="1200" dirty="0" smtClean="0"/>
              <a:t> and local adult schools, helping them overcome financial and social barriers to college entry.</a:t>
            </a:r>
          </a:p>
          <a:p>
            <a:r>
              <a:rPr lang="en-US" sz="1200" dirty="0" smtClean="0"/>
              <a:t>The college will also enhance </a:t>
            </a:r>
            <a:r>
              <a:rPr lang="en-US" sz="1200" b="1" dirty="0" smtClean="0"/>
              <a:t>onboarding materials and engagement activities</a:t>
            </a:r>
            <a:r>
              <a:rPr lang="en-US" sz="1200" dirty="0" smtClean="0"/>
              <a:t> to help students build early connections to college resources and clarify their educational goals.</a:t>
            </a:r>
          </a:p>
          <a:p>
            <a:endParaRPr lang="en-US" sz="1200" dirty="0" smtClean="0"/>
          </a:p>
          <a:p>
            <a:pPr marL="0" indent="0">
              <a:buNone/>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FC4B7F4E-873A-49F6-A2B6-E90BBDF3B7BD}" type="slidenum">
              <a:rPr lang="en-US" smtClean="0"/>
              <a:t>11</a:t>
            </a:fld>
            <a:endParaRPr lang="en-US"/>
          </a:p>
        </p:txBody>
      </p:sp>
    </p:spTree>
    <p:extLst>
      <p:ext uri="{BB962C8B-B14F-4D97-AF65-F5344CB8AC3E}">
        <p14:creationId xmlns:p14="http://schemas.microsoft.com/office/powerpoint/2010/main" val="2622221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smtClean="0"/>
              <a:t>1. Provide Embedded Wraparound Support Through the English Performance Success Program</a:t>
            </a:r>
          </a:p>
          <a:p>
            <a:r>
              <a:rPr lang="en-US" sz="1200" dirty="0" smtClean="0"/>
              <a:t>De Anza will deliver </a:t>
            </a:r>
            <a:r>
              <a:rPr lang="en-US" sz="1200" b="1" dirty="0" smtClean="0"/>
              <a:t>case-model counseling and embedded support</a:t>
            </a:r>
            <a:r>
              <a:rPr lang="en-US" sz="1200" dirty="0" smtClean="0"/>
              <a:t> from the point of admission through transfer or graduation.</a:t>
            </a:r>
          </a:p>
          <a:p>
            <a:r>
              <a:rPr lang="en-US" sz="1200" dirty="0" smtClean="0"/>
              <a:t>The English Performance Success Program ensures that </a:t>
            </a:r>
            <a:r>
              <a:rPr lang="en-US" sz="1200" b="1" dirty="0" smtClean="0"/>
              <a:t>disproportionately impacted students</a:t>
            </a:r>
            <a:r>
              <a:rPr lang="en-US" sz="1200" dirty="0" smtClean="0"/>
              <a:t> begin a </a:t>
            </a:r>
            <a:r>
              <a:rPr lang="en-US" sz="1200" b="1" dirty="0" smtClean="0"/>
              <a:t>transfer-level English course in their first quarter</a:t>
            </a:r>
            <a:r>
              <a:rPr lang="en-US" sz="1200" dirty="0" smtClean="0"/>
              <a:t>, with ongoing academic, career, and personal guidance.</a:t>
            </a:r>
          </a:p>
          <a:p>
            <a:r>
              <a:rPr lang="en-US" sz="1200" dirty="0" smtClean="0"/>
              <a:t>This proactive, embedded approach increases early momentum and helps students feel connected and supported from the start.</a:t>
            </a:r>
          </a:p>
          <a:p>
            <a:pPr marL="0" indent="0">
              <a:buNone/>
            </a:pPr>
            <a:r>
              <a:rPr lang="en-US" sz="1200" b="1" dirty="0" smtClean="0"/>
              <a:t>2. Expand Foundational Skill Development Through Modular Curricula</a:t>
            </a:r>
          </a:p>
          <a:p>
            <a:r>
              <a:rPr lang="en-US" sz="1200" dirty="0" smtClean="0"/>
              <a:t>The college is developing </a:t>
            </a:r>
            <a:r>
              <a:rPr lang="en-US" sz="1200" b="1" dirty="0" smtClean="0"/>
              <a:t>new noncredit modular reading and writing courses</a:t>
            </a:r>
            <a:r>
              <a:rPr lang="en-US" sz="1200" dirty="0" smtClean="0"/>
              <a:t> to build students' foundational skills before or alongside transfer-level coursework.</a:t>
            </a:r>
          </a:p>
          <a:p>
            <a:r>
              <a:rPr lang="en-US" sz="1200" dirty="0" smtClean="0"/>
              <a:t>In Math, De Anza will use </a:t>
            </a:r>
            <a:r>
              <a:rPr lang="en-US" sz="1200" b="1" dirty="0" smtClean="0"/>
              <a:t>ALEKS and other online learning tools</a:t>
            </a:r>
            <a:r>
              <a:rPr lang="en-US" sz="1200" dirty="0" smtClean="0"/>
              <a:t> to assess and prepare students for success in their first math course.</a:t>
            </a:r>
          </a:p>
          <a:p>
            <a:r>
              <a:rPr lang="en-US" sz="1200" dirty="0" smtClean="0"/>
              <a:t>These modular supports provide </a:t>
            </a:r>
            <a:r>
              <a:rPr lang="en-US" sz="1200" b="1" dirty="0" smtClean="0"/>
              <a:t>customized, just-in-time instruction</a:t>
            </a:r>
            <a:r>
              <a:rPr lang="en-US" sz="1200" dirty="0" smtClean="0"/>
              <a:t> tailored to students' readiness levels.</a:t>
            </a:r>
          </a:p>
          <a:p>
            <a:pPr marL="0" indent="0">
              <a:buNone/>
            </a:pPr>
            <a:r>
              <a:rPr lang="en-US" sz="1200" b="1" dirty="0" smtClean="0"/>
              <a:t>3. Scale High-Impact STEM Support Programs</a:t>
            </a:r>
          </a:p>
          <a:p>
            <a:r>
              <a:rPr lang="en-US" sz="1200" dirty="0" smtClean="0"/>
              <a:t>De Anza will </a:t>
            </a:r>
            <a:r>
              <a:rPr lang="en-US" sz="1200" b="1" dirty="0" smtClean="0"/>
              <a:t>expand MPS (Math Performance Success)</a:t>
            </a:r>
            <a:r>
              <a:rPr lang="en-US" sz="1200" dirty="0" smtClean="0"/>
              <a:t> and </a:t>
            </a:r>
            <a:r>
              <a:rPr lang="en-US" sz="1200" b="1" dirty="0" smtClean="0"/>
              <a:t>MESA (Math, Engineering, Science Achievement)</a:t>
            </a:r>
            <a:r>
              <a:rPr lang="en-US" sz="1200" dirty="0" smtClean="0"/>
              <a:t> programs to improve enrollment and success in math-heavy disciplines.</a:t>
            </a:r>
          </a:p>
          <a:p>
            <a:r>
              <a:rPr lang="en-US" sz="1200" dirty="0" smtClean="0"/>
              <a:t>These programs include </a:t>
            </a:r>
            <a:r>
              <a:rPr lang="en-US" sz="1200" b="1" dirty="0" smtClean="0"/>
              <a:t>cohort-based instruction, academic counseling, and peer support</a:t>
            </a:r>
            <a:r>
              <a:rPr lang="en-US" sz="1200" dirty="0" smtClean="0"/>
              <a:t>, specifically designed to serve students from underrepresented backgrounds.</a:t>
            </a:r>
          </a:p>
          <a:p>
            <a:r>
              <a:rPr lang="en-US" sz="1200" dirty="0" smtClean="0"/>
              <a:t>Continued access to </a:t>
            </a:r>
            <a:r>
              <a:rPr lang="en-US" sz="1200" b="1" dirty="0" smtClean="0"/>
              <a:t>Just-In-Time (JIT) support</a:t>
            </a:r>
            <a:r>
              <a:rPr lang="en-US" sz="1200" dirty="0" smtClean="0"/>
              <a:t> for transferable math courses further ensures students can succeed and persist in rigorous STEM pathways.</a:t>
            </a:r>
          </a:p>
          <a:p>
            <a:endParaRPr lang="en-US" sz="600" dirty="0" smtClean="0"/>
          </a:p>
          <a:p>
            <a:endParaRPr lang="en-US" dirty="0"/>
          </a:p>
        </p:txBody>
      </p:sp>
      <p:sp>
        <p:nvSpPr>
          <p:cNvPr id="4" name="Slide Number Placeholder 3"/>
          <p:cNvSpPr>
            <a:spLocks noGrp="1"/>
          </p:cNvSpPr>
          <p:nvPr>
            <p:ph type="sldNum" sz="quarter" idx="10"/>
          </p:nvPr>
        </p:nvSpPr>
        <p:spPr/>
        <p:txBody>
          <a:bodyPr/>
          <a:lstStyle/>
          <a:p>
            <a:fld id="{FC4B7F4E-873A-49F6-A2B6-E90BBDF3B7BD}" type="slidenum">
              <a:rPr lang="en-US" smtClean="0"/>
              <a:t>13</a:t>
            </a:fld>
            <a:endParaRPr lang="en-US"/>
          </a:p>
        </p:txBody>
      </p:sp>
    </p:spTree>
    <p:extLst>
      <p:ext uri="{BB962C8B-B14F-4D97-AF65-F5344CB8AC3E}">
        <p14:creationId xmlns:p14="http://schemas.microsoft.com/office/powerpoint/2010/main" val="2151798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000" b="1" dirty="0" smtClean="0"/>
              <a:t>1. Guided Pathways Alignment with Embedded Counseling and Learning Communities</a:t>
            </a:r>
          </a:p>
          <a:p>
            <a:r>
              <a:rPr lang="en-US" sz="1000" dirty="0" smtClean="0"/>
              <a:t>De Anza integrates </a:t>
            </a:r>
            <a:r>
              <a:rPr lang="en-US" sz="1000" b="1" dirty="0" smtClean="0"/>
              <a:t>Guided Pathways</a:t>
            </a:r>
            <a:r>
              <a:rPr lang="en-US" sz="1000" dirty="0" smtClean="0"/>
              <a:t> with </a:t>
            </a:r>
            <a:r>
              <a:rPr lang="en-US" sz="1000" b="1" dirty="0" smtClean="0"/>
              <a:t>block scheduling, culturally responsive Learning Communities</a:t>
            </a:r>
            <a:r>
              <a:rPr lang="en-US" sz="1000" dirty="0" smtClean="0"/>
              <a:t>, and </a:t>
            </a:r>
            <a:r>
              <a:rPr lang="en-US" sz="1000" b="1" dirty="0" smtClean="0"/>
              <a:t>embedded counseling</a:t>
            </a:r>
            <a:r>
              <a:rPr lang="en-US" sz="1000" dirty="0" smtClean="0"/>
              <a:t>, ensuring students receive consistent, structured support from entry through completion.</a:t>
            </a:r>
          </a:p>
          <a:p>
            <a:r>
              <a:rPr lang="en-US" sz="1000" dirty="0" smtClean="0"/>
              <a:t>Educational planning begins upon admission, particularly in </a:t>
            </a:r>
            <a:r>
              <a:rPr lang="en-US" sz="1000" b="1" dirty="0" smtClean="0"/>
              <a:t>English/ESL</a:t>
            </a:r>
            <a:r>
              <a:rPr lang="en-US" sz="1000" dirty="0" smtClean="0"/>
              <a:t>, with the </a:t>
            </a:r>
            <a:r>
              <a:rPr lang="en-US" sz="1000" b="1" dirty="0" smtClean="0"/>
              <a:t>English Performance Success Program</a:t>
            </a:r>
            <a:r>
              <a:rPr lang="en-US" sz="1000" dirty="0" smtClean="0"/>
              <a:t> offering embedded, case-model counseling from matriculation to transfer.</a:t>
            </a:r>
          </a:p>
          <a:p>
            <a:r>
              <a:rPr lang="en-US" sz="1000" dirty="0" smtClean="0"/>
              <a:t>Curriculum redesign supports </a:t>
            </a:r>
            <a:r>
              <a:rPr lang="en-US" sz="1000" b="1" dirty="0" smtClean="0"/>
              <a:t>Credit for Prior Learning (CPL)</a:t>
            </a:r>
            <a:r>
              <a:rPr lang="en-US" sz="1000" dirty="0" smtClean="0"/>
              <a:t>, dual enrollment, and noncredit expansion—strategies that enhance access and accelerate progress for disproportionately impacted students.</a:t>
            </a:r>
          </a:p>
          <a:p>
            <a:pPr marL="0" indent="0">
              <a:buNone/>
            </a:pPr>
            <a:r>
              <a:rPr lang="en-US" sz="1000" b="1" dirty="0" smtClean="0"/>
              <a:t>2. Early Intervention and Data-Driven Retention Programs</a:t>
            </a:r>
          </a:p>
          <a:p>
            <a:r>
              <a:rPr lang="en-US" sz="1000" dirty="0" smtClean="0"/>
              <a:t>The </a:t>
            </a:r>
            <a:r>
              <a:rPr lang="en-US" sz="1000" b="1" dirty="0" smtClean="0"/>
              <a:t>Connect/Academic Awareness Program (AAP)</a:t>
            </a:r>
            <a:r>
              <a:rPr lang="en-US" sz="1000" dirty="0" smtClean="0"/>
              <a:t> and </a:t>
            </a:r>
            <a:r>
              <a:rPr lang="en-US" sz="1000" b="1" dirty="0" smtClean="0"/>
              <a:t>SSRS</a:t>
            </a:r>
            <a:r>
              <a:rPr lang="en-US" sz="1000" dirty="0" smtClean="0"/>
              <a:t> implement a structured case management model:</a:t>
            </a:r>
          </a:p>
          <a:p>
            <a:pPr lvl="1"/>
            <a:r>
              <a:rPr lang="en-US" sz="1000" dirty="0" smtClean="0"/>
              <a:t>Early-term resource needs assessments (weeks 1–2)</a:t>
            </a:r>
          </a:p>
          <a:p>
            <a:pPr lvl="1"/>
            <a:r>
              <a:rPr lang="en-US" sz="1000" dirty="0" smtClean="0"/>
              <a:t>Mid-term intervention check-ins (week 4)</a:t>
            </a:r>
          </a:p>
          <a:p>
            <a:pPr lvl="1"/>
            <a:r>
              <a:rPr lang="en-US" sz="1000" dirty="0" smtClean="0"/>
              <a:t>Proactive registration support (week 9)</a:t>
            </a:r>
          </a:p>
          <a:p>
            <a:r>
              <a:rPr lang="en-US" sz="1000" dirty="0" smtClean="0"/>
              <a:t>Faculty are encouraged to use </a:t>
            </a:r>
            <a:r>
              <a:rPr lang="en-US" sz="1000" b="1" dirty="0" smtClean="0"/>
              <a:t>early alerts</a:t>
            </a:r>
            <a:r>
              <a:rPr lang="en-US" sz="1000" dirty="0" smtClean="0"/>
              <a:t> to identify at-risk students, while data collection and analysis are used to tailor interventions (e.g., financial aid gaps, transportation, course modality preferences).</a:t>
            </a:r>
          </a:p>
          <a:p>
            <a:r>
              <a:rPr lang="en-US" sz="1000" dirty="0" smtClean="0"/>
              <a:t>Students on probation are assigned to </a:t>
            </a:r>
            <a:r>
              <a:rPr lang="en-US" sz="1000" b="1" dirty="0" smtClean="0"/>
              <a:t>AAP Counselors and Success Specialists</a:t>
            </a:r>
            <a:r>
              <a:rPr lang="en-US" sz="1000" dirty="0" smtClean="0"/>
              <a:t> for personalized support and follow-up.</a:t>
            </a:r>
          </a:p>
          <a:p>
            <a:pPr marL="0" indent="0">
              <a:buNone/>
            </a:pPr>
            <a:r>
              <a:rPr lang="en-US" sz="1000" b="1" dirty="0" smtClean="0"/>
              <a:t>3. Holistic Student Support Through Financial Aid, MPS, and Professional Development</a:t>
            </a:r>
          </a:p>
          <a:p>
            <a:r>
              <a:rPr lang="en-US" sz="1000" dirty="0" smtClean="0"/>
              <a:t>The </a:t>
            </a:r>
            <a:r>
              <a:rPr lang="en-US" sz="1000" b="1" dirty="0" smtClean="0"/>
              <a:t>Financial Aid Office</a:t>
            </a:r>
            <a:r>
              <a:rPr lang="en-US" sz="1000" dirty="0" smtClean="0"/>
              <a:t> ensures students receive all eligible aid (Promise, Pell, etc.), supported by proactive systems, walk-in services, and financial literacy training via partnerships like </a:t>
            </a:r>
            <a:r>
              <a:rPr lang="en-US" sz="1000" b="1" dirty="0" smtClean="0"/>
              <a:t>ECMC</a:t>
            </a:r>
            <a:r>
              <a:rPr lang="en-US" sz="1000" dirty="0" smtClean="0"/>
              <a:t>.</a:t>
            </a:r>
          </a:p>
          <a:p>
            <a:r>
              <a:rPr lang="en-US" sz="1000" dirty="0" smtClean="0"/>
              <a:t>The </a:t>
            </a:r>
            <a:r>
              <a:rPr lang="en-US" sz="1000" b="1" dirty="0" smtClean="0"/>
              <a:t>Math Performance Success (MPS)</a:t>
            </a:r>
            <a:r>
              <a:rPr lang="en-US" sz="1000" dirty="0" smtClean="0"/>
              <a:t> program provides </a:t>
            </a:r>
            <a:r>
              <a:rPr lang="en-US" sz="1000" b="1" dirty="0" smtClean="0"/>
              <a:t>individualized advising and placement support</a:t>
            </a:r>
            <a:r>
              <a:rPr lang="en-US" sz="1000" dirty="0" smtClean="0"/>
              <a:t> from pre-transfer math through calculus, helping students align course choices with skill levels and reduce attrition.</a:t>
            </a:r>
          </a:p>
          <a:p>
            <a:r>
              <a:rPr lang="en-US" sz="1000" dirty="0" smtClean="0"/>
              <a:t>The </a:t>
            </a:r>
            <a:r>
              <a:rPr lang="en-US" sz="1000" b="1" dirty="0" smtClean="0"/>
              <a:t>Office of Professional Development</a:t>
            </a:r>
            <a:r>
              <a:rPr lang="en-US" sz="1000" dirty="0" smtClean="0"/>
              <a:t> offers ongoing equity-centered learning for faculty and staff, including:</a:t>
            </a:r>
          </a:p>
          <a:p>
            <a:pPr lvl="1"/>
            <a:r>
              <a:rPr lang="en-US" sz="1000" dirty="0" smtClean="0"/>
              <a:t>Workshops on high-impact, inclusive teaching practices</a:t>
            </a:r>
          </a:p>
          <a:p>
            <a:pPr lvl="1"/>
            <a:r>
              <a:rPr lang="en-US" sz="1000" dirty="0" smtClean="0"/>
              <a:t>Mental health and trauma-informed training</a:t>
            </a:r>
          </a:p>
          <a:p>
            <a:pPr lvl="1"/>
            <a:r>
              <a:rPr lang="en-US" sz="1000" dirty="0" smtClean="0"/>
              <a:t>A Community of Practice on equitable grading and engagement</a:t>
            </a:r>
          </a:p>
          <a:p>
            <a:endParaRPr lang="en-US" sz="1000" dirty="0" smtClean="0"/>
          </a:p>
          <a:p>
            <a:endParaRPr lang="en-US" dirty="0"/>
          </a:p>
        </p:txBody>
      </p:sp>
      <p:sp>
        <p:nvSpPr>
          <p:cNvPr id="4" name="Slide Number Placeholder 3"/>
          <p:cNvSpPr>
            <a:spLocks noGrp="1"/>
          </p:cNvSpPr>
          <p:nvPr>
            <p:ph type="sldNum" sz="quarter" idx="10"/>
          </p:nvPr>
        </p:nvSpPr>
        <p:spPr/>
        <p:txBody>
          <a:bodyPr/>
          <a:lstStyle/>
          <a:p>
            <a:fld id="{FC4B7F4E-873A-49F6-A2B6-E90BBDF3B7BD}" type="slidenum">
              <a:rPr lang="en-US" smtClean="0"/>
              <a:t>15</a:t>
            </a:fld>
            <a:endParaRPr lang="en-US"/>
          </a:p>
        </p:txBody>
      </p:sp>
    </p:spTree>
    <p:extLst>
      <p:ext uri="{BB962C8B-B14F-4D97-AF65-F5344CB8AC3E}">
        <p14:creationId xmlns:p14="http://schemas.microsoft.com/office/powerpoint/2010/main" val="25780391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smtClean="0"/>
              <a:t>1. Strengthen Transfer Preparation Through Early Advising and Specialized Workshops</a:t>
            </a:r>
          </a:p>
          <a:p>
            <a:r>
              <a:rPr lang="en-US" dirty="0" smtClean="0"/>
              <a:t>The </a:t>
            </a:r>
            <a:r>
              <a:rPr lang="en-US" b="1" dirty="0" smtClean="0"/>
              <a:t>Transfer Center and Counseling Division</a:t>
            </a:r>
            <a:r>
              <a:rPr lang="en-US" dirty="0" smtClean="0"/>
              <a:t> will continue to:</a:t>
            </a:r>
          </a:p>
          <a:p>
            <a:pPr lvl="1"/>
            <a:r>
              <a:rPr lang="en-US" dirty="0" smtClean="0"/>
              <a:t>Introduce </a:t>
            </a:r>
            <a:r>
              <a:rPr lang="en-US" b="1" dirty="0" smtClean="0"/>
              <a:t>Associate Degrees for Transfer (ADTs)</a:t>
            </a:r>
            <a:r>
              <a:rPr lang="en-US" dirty="0" smtClean="0"/>
              <a:t> early in students’ academic journeys.</a:t>
            </a:r>
          </a:p>
          <a:p>
            <a:pPr lvl="1"/>
            <a:r>
              <a:rPr lang="en-US" dirty="0" smtClean="0"/>
              <a:t>Provide targeted information on </a:t>
            </a:r>
            <a:r>
              <a:rPr lang="en-US" b="1" dirty="0" smtClean="0"/>
              <a:t>transfer agreements</a:t>
            </a:r>
            <a:r>
              <a:rPr lang="en-US" dirty="0" smtClean="0"/>
              <a:t> (e.g., UC TAGs, CSUs, HBCUs, private/out-of-state universities).</a:t>
            </a:r>
          </a:p>
          <a:p>
            <a:r>
              <a:rPr lang="en-US" dirty="0" smtClean="0"/>
              <a:t>DI student groups (e.g., Men of Color, </a:t>
            </a:r>
            <a:r>
              <a:rPr lang="en-US" dirty="0" err="1" smtClean="0"/>
              <a:t>Umoja</a:t>
            </a:r>
            <a:r>
              <a:rPr lang="en-US" dirty="0" smtClean="0"/>
              <a:t>, Puente, Foster Youth) will benefit from </a:t>
            </a:r>
            <a:r>
              <a:rPr lang="en-US" b="1" dirty="0" smtClean="0"/>
              <a:t>dedicated transfer clinics</a:t>
            </a:r>
            <a:r>
              <a:rPr lang="en-US" dirty="0" smtClean="0"/>
              <a:t>, covering UC/CSU applications, essays, and step-by-step support to navigate complex transfer processes.</a:t>
            </a:r>
          </a:p>
          <a:p>
            <a:pPr marL="0" indent="0">
              <a:buNone/>
            </a:pPr>
            <a:r>
              <a:rPr lang="en-US" b="1" dirty="0" smtClean="0"/>
              <a:t>2. Integrate Academic Milestones into First-Year Cohorts</a:t>
            </a:r>
          </a:p>
          <a:p>
            <a:r>
              <a:rPr lang="en-US" b="1" dirty="0" smtClean="0"/>
              <a:t>SSRS programs</a:t>
            </a:r>
            <a:r>
              <a:rPr lang="en-US" dirty="0" smtClean="0"/>
              <a:t> will embed key transfer-track courses—</a:t>
            </a:r>
            <a:r>
              <a:rPr lang="en-US" b="1" dirty="0" smtClean="0"/>
              <a:t>English Communication/Critical Thinking and Math (</a:t>
            </a:r>
            <a:r>
              <a:rPr lang="en-US" b="1" dirty="0" err="1" smtClean="0"/>
              <a:t>CalGETC</a:t>
            </a:r>
            <a:r>
              <a:rPr lang="en-US" b="1" dirty="0" smtClean="0"/>
              <a:t> Areas 1 and 2)</a:t>
            </a:r>
            <a:r>
              <a:rPr lang="en-US" dirty="0" smtClean="0"/>
              <a:t>—into </a:t>
            </a:r>
            <a:r>
              <a:rPr lang="en-US" b="1" dirty="0" smtClean="0"/>
              <a:t>first-year pathways</a:t>
            </a:r>
            <a:r>
              <a:rPr lang="en-US" dirty="0" smtClean="0"/>
              <a:t> to accelerate time to goal completion.</a:t>
            </a:r>
          </a:p>
          <a:p>
            <a:r>
              <a:rPr lang="en-US" dirty="0" smtClean="0"/>
              <a:t>Counselors will host milestone-specific events (e.g., </a:t>
            </a:r>
            <a:r>
              <a:rPr lang="en-US" b="1" dirty="0" smtClean="0"/>
              <a:t>TAG workshops</a:t>
            </a:r>
            <a:r>
              <a:rPr lang="en-US" dirty="0" smtClean="0"/>
              <a:t>, </a:t>
            </a:r>
            <a:r>
              <a:rPr lang="en-US" b="1" dirty="0" smtClean="0"/>
              <a:t>transfer clinics</a:t>
            </a:r>
            <a:r>
              <a:rPr lang="en-US" dirty="0" smtClean="0"/>
              <a:t>, and </a:t>
            </a:r>
            <a:r>
              <a:rPr lang="en-US" b="1" dirty="0" smtClean="0"/>
              <a:t>graduation prep</a:t>
            </a:r>
            <a:r>
              <a:rPr lang="en-US" dirty="0" smtClean="0"/>
              <a:t>) both in-person and online via Canvas modules.</a:t>
            </a:r>
          </a:p>
          <a:p>
            <a:r>
              <a:rPr lang="en-US" dirty="0" smtClean="0"/>
              <a:t>An </a:t>
            </a:r>
            <a:r>
              <a:rPr lang="en-US" b="1" dirty="0" smtClean="0"/>
              <a:t>Argos data dashboard</a:t>
            </a:r>
            <a:r>
              <a:rPr lang="en-US" dirty="0" smtClean="0"/>
              <a:t> will identify students near completion (60+ units for degree/transfer or 12+ for certificates) to enable timely, personalized outreach.</a:t>
            </a:r>
          </a:p>
          <a:p>
            <a:pPr marL="0" indent="0">
              <a:buNone/>
            </a:pPr>
            <a:r>
              <a:rPr lang="en-US" b="1" dirty="0" smtClean="0"/>
              <a:t>3. Expand and Clarify CTE Pathways for Adult and DI Students</a:t>
            </a:r>
          </a:p>
          <a:p>
            <a:r>
              <a:rPr lang="en-US" dirty="0" smtClean="0"/>
              <a:t>To boost CTE enrollment and completion among DI populations, De Anza will:</a:t>
            </a:r>
          </a:p>
          <a:p>
            <a:pPr lvl="1"/>
            <a:r>
              <a:rPr lang="en-US" dirty="0" smtClean="0"/>
              <a:t>Assign a </a:t>
            </a:r>
            <a:r>
              <a:rPr lang="en-US" b="1" dirty="0" smtClean="0"/>
              <a:t>dedicated CTE counselor</a:t>
            </a:r>
            <a:r>
              <a:rPr lang="en-US" dirty="0" smtClean="0"/>
              <a:t> for in-program academic and career advising.</a:t>
            </a:r>
          </a:p>
          <a:p>
            <a:pPr lvl="1"/>
            <a:r>
              <a:rPr lang="en-US" dirty="0" smtClean="0"/>
              <a:t>Remove structural barriers for </a:t>
            </a:r>
            <a:r>
              <a:rPr lang="en-US" b="1" dirty="0" smtClean="0"/>
              <a:t>adult education pathway transitions</a:t>
            </a:r>
            <a:r>
              <a:rPr lang="en-US" dirty="0" smtClean="0"/>
              <a:t> and implement </a:t>
            </a:r>
            <a:r>
              <a:rPr lang="en-US" b="1" dirty="0" smtClean="0"/>
              <a:t>Credit for Prior Learning (CPL)</a:t>
            </a:r>
            <a:r>
              <a:rPr lang="en-US" dirty="0" smtClean="0"/>
              <a:t>.</a:t>
            </a:r>
          </a:p>
          <a:p>
            <a:pPr lvl="1"/>
            <a:r>
              <a:rPr lang="en-US" dirty="0" smtClean="0"/>
              <a:t>Enhance visibility through the </a:t>
            </a:r>
            <a:r>
              <a:rPr lang="en-US" b="1" dirty="0" smtClean="0"/>
              <a:t>Tops in Career Training campaign</a:t>
            </a:r>
            <a:r>
              <a:rPr lang="en-US" dirty="0" smtClean="0"/>
              <a:t>, and provide </a:t>
            </a:r>
            <a:r>
              <a:rPr lang="en-US" b="1" dirty="0" smtClean="0"/>
              <a:t>internships, up-to-date equipment, and English language learner tutors</a:t>
            </a:r>
            <a:r>
              <a:rPr lang="en-US" dirty="0" smtClean="0"/>
              <a:t> to support diverse learners in applied programs.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FC4B7F4E-873A-49F6-A2B6-E90BBDF3B7BD}" type="slidenum">
              <a:rPr lang="en-US" smtClean="0"/>
              <a:t>17</a:t>
            </a:fld>
            <a:endParaRPr lang="en-US"/>
          </a:p>
        </p:txBody>
      </p:sp>
    </p:spTree>
    <p:extLst>
      <p:ext uri="{BB962C8B-B14F-4D97-AF65-F5344CB8AC3E}">
        <p14:creationId xmlns:p14="http://schemas.microsoft.com/office/powerpoint/2010/main" val="14593877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smtClean="0"/>
              <a:t>1. Culturally Responsive Counseling and Targeted Support Services</a:t>
            </a:r>
          </a:p>
          <a:p>
            <a:r>
              <a:rPr lang="en-US" sz="1200" dirty="0" smtClean="0"/>
              <a:t>The </a:t>
            </a:r>
            <a:r>
              <a:rPr lang="en-US" sz="1200" b="1" dirty="0" smtClean="0"/>
              <a:t>Transfer Center and Counseling Division</a:t>
            </a:r>
            <a:r>
              <a:rPr lang="en-US" sz="1200" dirty="0" smtClean="0"/>
              <a:t> will provide </a:t>
            </a:r>
            <a:r>
              <a:rPr lang="en-US" sz="1200" b="1" dirty="0" smtClean="0"/>
              <a:t>personalized, culturally sensitive support</a:t>
            </a:r>
            <a:r>
              <a:rPr lang="en-US" sz="1200" dirty="0" smtClean="0"/>
              <a:t> for Asian and Foster Youth students.</a:t>
            </a:r>
          </a:p>
          <a:p>
            <a:r>
              <a:rPr lang="en-US" sz="1200" dirty="0" smtClean="0"/>
              <a:t>This includes training counselors to understand and address the </a:t>
            </a:r>
            <a:r>
              <a:rPr lang="en-US" sz="1200" b="1" dirty="0" smtClean="0"/>
              <a:t>unique barriers</a:t>
            </a:r>
            <a:r>
              <a:rPr lang="en-US" sz="1200" dirty="0" smtClean="0"/>
              <a:t> these groups face, ensuring services are inclusive and effective.</a:t>
            </a:r>
          </a:p>
          <a:p>
            <a:r>
              <a:rPr lang="en-US" sz="1200" dirty="0" smtClean="0"/>
              <a:t>Partnerships with the </a:t>
            </a:r>
            <a:r>
              <a:rPr lang="en-US" sz="1200" b="1" dirty="0" smtClean="0"/>
              <a:t>International Student Program</a:t>
            </a:r>
            <a:r>
              <a:rPr lang="en-US" sz="1200" dirty="0" smtClean="0"/>
              <a:t> and </a:t>
            </a:r>
            <a:r>
              <a:rPr lang="en-US" sz="1200" b="1" dirty="0" smtClean="0"/>
              <a:t>Foster Youth support services</a:t>
            </a:r>
            <a:r>
              <a:rPr lang="en-US" sz="1200" dirty="0" smtClean="0"/>
              <a:t> strengthen student engagement and sense of belonging.</a:t>
            </a:r>
          </a:p>
          <a:p>
            <a:pPr marL="0" indent="0">
              <a:buNone/>
            </a:pPr>
            <a:r>
              <a:rPr lang="en-US" sz="1200" b="1" dirty="0" smtClean="0"/>
              <a:t>2. Evaluation and Continuous Improvement of Transfer Services</a:t>
            </a:r>
          </a:p>
          <a:p>
            <a:r>
              <a:rPr lang="en-US" sz="1200" dirty="0" smtClean="0"/>
              <a:t>De Anza will evaluate the effectiveness of </a:t>
            </a:r>
            <a:r>
              <a:rPr lang="en-US" sz="1200" b="1" dirty="0" smtClean="0"/>
              <a:t>transfer-focused programs and services</a:t>
            </a:r>
            <a:r>
              <a:rPr lang="en-US" sz="1200" dirty="0" smtClean="0"/>
              <a:t> to identify equity gaps and make improvements.</a:t>
            </a:r>
          </a:p>
          <a:p>
            <a:r>
              <a:rPr lang="en-US" sz="1200" dirty="0" smtClean="0"/>
              <a:t>Workshops, peer support, and academic planning activities will be adapted based on </a:t>
            </a:r>
            <a:r>
              <a:rPr lang="en-US" sz="1200" b="1" dirty="0" smtClean="0"/>
              <a:t>student feedback and outcome data</a:t>
            </a:r>
            <a:r>
              <a:rPr lang="en-US" sz="1200" dirty="0" smtClean="0"/>
              <a:t>, ensuring that Asian and Foster Youth students receive </a:t>
            </a:r>
            <a:r>
              <a:rPr lang="en-US" sz="1200" b="1" dirty="0" smtClean="0"/>
              <a:t>timely, relevant, and supportive interventions</a:t>
            </a:r>
            <a:r>
              <a:rPr lang="en-US" sz="1200" dirty="0" smtClean="0"/>
              <a:t>.</a:t>
            </a:r>
          </a:p>
          <a:p>
            <a:pPr marL="0" indent="0">
              <a:buNone/>
            </a:pPr>
            <a:r>
              <a:rPr lang="en-US" sz="1200" b="1" dirty="0" smtClean="0"/>
              <a:t>3. Streamlined Transfer Pathways Through Guided Pathways and Articulation</a:t>
            </a:r>
          </a:p>
          <a:p>
            <a:r>
              <a:rPr lang="en-US" sz="1200" dirty="0" smtClean="0"/>
              <a:t>The college continues to enhance </a:t>
            </a:r>
            <a:r>
              <a:rPr lang="en-US" sz="1200" b="1" dirty="0" smtClean="0"/>
              <a:t>Guided Pathways Transfer Maps</a:t>
            </a:r>
            <a:r>
              <a:rPr lang="en-US" sz="1200" dirty="0" smtClean="0"/>
              <a:t>, aligning with </a:t>
            </a:r>
            <a:r>
              <a:rPr lang="en-US" sz="1200" b="1" dirty="0" smtClean="0"/>
              <a:t>AB 928</a:t>
            </a:r>
            <a:r>
              <a:rPr lang="en-US" sz="1200" dirty="0" smtClean="0"/>
              <a:t> to create </a:t>
            </a:r>
            <a:r>
              <a:rPr lang="en-US" sz="1200" b="1" dirty="0" smtClean="0"/>
              <a:t>clearer, more efficient Associate Degree for Transfer (ADT) routes</a:t>
            </a:r>
            <a:r>
              <a:rPr lang="en-US" sz="1200" dirty="0" smtClean="0"/>
              <a:t>.</a:t>
            </a:r>
          </a:p>
          <a:p>
            <a:r>
              <a:rPr lang="en-US" sz="1200" dirty="0" smtClean="0"/>
              <a:t>Improved </a:t>
            </a:r>
            <a:r>
              <a:rPr lang="en-US" sz="1200" b="1" dirty="0" smtClean="0"/>
              <a:t>curriculum alignment and articulation agreements</a:t>
            </a:r>
            <a:r>
              <a:rPr lang="en-US" sz="1200" dirty="0" smtClean="0"/>
              <a:t> help reduce excess units and simplify course selection, particularly benefiting students navigating complex or unfamiliar transfer systems.</a:t>
            </a:r>
          </a:p>
          <a:p>
            <a:r>
              <a:rPr lang="en-US" sz="1200" dirty="0" smtClean="0"/>
              <a:t>These maps also retain </a:t>
            </a:r>
            <a:r>
              <a:rPr lang="en-US" sz="1200" b="1" dirty="0" smtClean="0"/>
              <a:t>culturally relevant course options</a:t>
            </a:r>
            <a:r>
              <a:rPr lang="en-US" sz="1200" dirty="0" smtClean="0"/>
              <a:t>, supporting both academic success and identity-affirming learning experiences.</a:t>
            </a:r>
          </a:p>
          <a:p>
            <a:endParaRPr lang="en-US" sz="1200" dirty="0" smtClean="0"/>
          </a:p>
          <a:p>
            <a:endParaRPr lang="en-US" dirty="0"/>
          </a:p>
        </p:txBody>
      </p:sp>
      <p:sp>
        <p:nvSpPr>
          <p:cNvPr id="4" name="Slide Number Placeholder 3"/>
          <p:cNvSpPr>
            <a:spLocks noGrp="1"/>
          </p:cNvSpPr>
          <p:nvPr>
            <p:ph type="sldNum" sz="quarter" idx="10"/>
          </p:nvPr>
        </p:nvSpPr>
        <p:spPr/>
        <p:txBody>
          <a:bodyPr/>
          <a:lstStyle/>
          <a:p>
            <a:fld id="{FC4B7F4E-873A-49F6-A2B6-E90BBDF3B7BD}" type="slidenum">
              <a:rPr lang="en-US" smtClean="0"/>
              <a:t>19</a:t>
            </a:fld>
            <a:endParaRPr lang="en-US"/>
          </a:p>
        </p:txBody>
      </p:sp>
    </p:spTree>
    <p:extLst>
      <p:ext uri="{BB962C8B-B14F-4D97-AF65-F5344CB8AC3E}">
        <p14:creationId xmlns:p14="http://schemas.microsoft.com/office/powerpoint/2010/main" val="3657313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6878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47317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4491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766631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817808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301223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398796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33054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80108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50513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94714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7/21/2025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95709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7/21/2025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6132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69122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4159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29479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7/21/2025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7488935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foothilldeanza-my.sharepoint.com/:w:/g/personal/20033656_fhda_edu/ERZQK3IGNGVPtBxlk6KetfEB0OxezKziRzZYcEL0y_Ulrg?e=zZlrKz"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foothilldeanza-my.sharepoint.com/:w:/g/personal/20033656_fhda_edu/ERZQK3IGNGVPtBxlk6KetfEB0OxezKziRzZYcEL0y_Ulrg?e=zZlrKz"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foothilldeanza-my.sharepoint.com/:w:/g/personal/20033656_fhda_edu/ERZQK3IGNGVPtBxlk6KetfEB0OxezKziRzZYcEL0y_Ulrg?e=zZlrKz"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9784" y="1449807"/>
            <a:ext cx="6362147" cy="2680034"/>
          </a:xfrm>
        </p:spPr>
        <p:txBody>
          <a:bodyPr>
            <a:normAutofit fontScale="90000"/>
          </a:bodyPr>
          <a:lstStyle/>
          <a:p>
            <a:r>
              <a:rPr lang="en-US" sz="2700" dirty="0" smtClean="0"/>
              <a:t>Foothill-</a:t>
            </a:r>
            <a:r>
              <a:rPr sz="2700" dirty="0" smtClean="0"/>
              <a:t>De Anza</a:t>
            </a:r>
            <a:r>
              <a:rPr lang="en-US" sz="2700" dirty="0" smtClean="0"/>
              <a:t> CCD</a:t>
            </a:r>
            <a:br>
              <a:rPr lang="en-US" sz="2700" dirty="0" smtClean="0"/>
            </a:br>
            <a:r>
              <a:rPr lang="en-US" dirty="0" smtClean="0"/>
              <a:t>De Anza</a:t>
            </a:r>
            <a:r>
              <a:rPr dirty="0" smtClean="0"/>
              <a:t> </a:t>
            </a:r>
            <a:r>
              <a:rPr dirty="0"/>
              <a:t>College </a:t>
            </a:r>
            <a:r>
              <a:rPr lang="en-US" dirty="0" smtClean="0"/>
              <a:t/>
            </a:r>
            <a:br>
              <a:rPr lang="en-US" dirty="0" smtClean="0"/>
            </a:br>
            <a:r>
              <a:rPr dirty="0" smtClean="0"/>
              <a:t>Student </a:t>
            </a:r>
            <a:r>
              <a:rPr dirty="0"/>
              <a:t>Equity Plan 2025–28</a:t>
            </a:r>
          </a:p>
        </p:txBody>
      </p:sp>
      <p:sp>
        <p:nvSpPr>
          <p:cNvPr id="3" name="Subtitle 2"/>
          <p:cNvSpPr>
            <a:spLocks noGrp="1"/>
          </p:cNvSpPr>
          <p:nvPr>
            <p:ph type="subTitle" idx="1"/>
          </p:nvPr>
        </p:nvSpPr>
        <p:spPr>
          <a:xfrm>
            <a:off x="378996" y="4120816"/>
            <a:ext cx="6662936" cy="1752600"/>
          </a:xfrm>
        </p:spPr>
        <p:txBody>
          <a:bodyPr/>
          <a:lstStyle/>
          <a:p>
            <a:r>
              <a:rPr dirty="0"/>
              <a:t>Key Factors, Strategic Responses &amp; Accountability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842" y="1045779"/>
            <a:ext cx="8797158" cy="767255"/>
          </a:xfrm>
        </p:spPr>
        <p:txBody>
          <a:bodyPr>
            <a:normAutofit/>
          </a:bodyPr>
          <a:lstStyle/>
          <a:p>
            <a:r>
              <a:rPr lang="en-US" sz="3200" dirty="0" smtClean="0"/>
              <a:t>DI Groups: Successful Enrollment</a:t>
            </a:r>
            <a:endParaRPr lang="en-US" sz="3200" dirty="0"/>
          </a:p>
        </p:txBody>
      </p:sp>
      <p:graphicFrame>
        <p:nvGraphicFramePr>
          <p:cNvPr id="8" name="Table 7"/>
          <p:cNvGraphicFramePr>
            <a:graphicFrameLocks noGrp="1"/>
          </p:cNvGraphicFramePr>
          <p:nvPr>
            <p:extLst>
              <p:ext uri="{D42A27DB-BD31-4B8C-83A1-F6EECF244321}">
                <p14:modId xmlns:p14="http://schemas.microsoft.com/office/powerpoint/2010/main" val="3950259869"/>
              </p:ext>
            </p:extLst>
          </p:nvPr>
        </p:nvGraphicFramePr>
        <p:xfrm>
          <a:off x="473677" y="2188288"/>
          <a:ext cx="6852033" cy="2457284"/>
        </p:xfrm>
        <a:graphic>
          <a:graphicData uri="http://schemas.openxmlformats.org/drawingml/2006/table">
            <a:tbl>
              <a:tblPr>
                <a:tableStyleId>{5C22544A-7EE6-4342-B048-85BDC9FD1C3A}</a:tableStyleId>
              </a:tblPr>
              <a:tblGrid>
                <a:gridCol w="879290">
                  <a:extLst>
                    <a:ext uri="{9D8B030D-6E8A-4147-A177-3AD203B41FA5}">
                      <a16:colId xmlns:a16="http://schemas.microsoft.com/office/drawing/2014/main" val="2110092782"/>
                    </a:ext>
                  </a:extLst>
                </a:gridCol>
                <a:gridCol w="954352">
                  <a:extLst>
                    <a:ext uri="{9D8B030D-6E8A-4147-A177-3AD203B41FA5}">
                      <a16:colId xmlns:a16="http://schemas.microsoft.com/office/drawing/2014/main" val="204962375"/>
                    </a:ext>
                  </a:extLst>
                </a:gridCol>
                <a:gridCol w="857845">
                  <a:extLst>
                    <a:ext uri="{9D8B030D-6E8A-4147-A177-3AD203B41FA5}">
                      <a16:colId xmlns:a16="http://schemas.microsoft.com/office/drawing/2014/main" val="1054420738"/>
                    </a:ext>
                  </a:extLst>
                </a:gridCol>
                <a:gridCol w="900737">
                  <a:extLst>
                    <a:ext uri="{9D8B030D-6E8A-4147-A177-3AD203B41FA5}">
                      <a16:colId xmlns:a16="http://schemas.microsoft.com/office/drawing/2014/main" val="3668504632"/>
                    </a:ext>
                  </a:extLst>
                </a:gridCol>
                <a:gridCol w="965075">
                  <a:extLst>
                    <a:ext uri="{9D8B030D-6E8A-4147-A177-3AD203B41FA5}">
                      <a16:colId xmlns:a16="http://schemas.microsoft.com/office/drawing/2014/main" val="3060812290"/>
                    </a:ext>
                  </a:extLst>
                </a:gridCol>
                <a:gridCol w="1147367">
                  <a:extLst>
                    <a:ext uri="{9D8B030D-6E8A-4147-A177-3AD203B41FA5}">
                      <a16:colId xmlns:a16="http://schemas.microsoft.com/office/drawing/2014/main" val="4240520979"/>
                    </a:ext>
                  </a:extLst>
                </a:gridCol>
                <a:gridCol w="1147367">
                  <a:extLst>
                    <a:ext uri="{9D8B030D-6E8A-4147-A177-3AD203B41FA5}">
                      <a16:colId xmlns:a16="http://schemas.microsoft.com/office/drawing/2014/main" val="4227690855"/>
                    </a:ext>
                  </a:extLst>
                </a:gridCol>
              </a:tblGrid>
              <a:tr h="175520">
                <a:tc rowSpan="3">
                  <a:txBody>
                    <a:bodyPr/>
                    <a:lstStyle/>
                    <a:p>
                      <a:pPr algn="ctr" fontAlgn="ctr"/>
                      <a:r>
                        <a:rPr lang="en-US" sz="900" u="none" strike="noStrike">
                          <a:effectLst/>
                        </a:rPr>
                        <a:t>DI Student Population</a:t>
                      </a:r>
                      <a:endParaRPr lang="en-US" sz="900" b="1" i="0" u="none" strike="noStrike">
                        <a:solidFill>
                          <a:srgbClr val="000000"/>
                        </a:solidFill>
                        <a:effectLst/>
                        <a:latin typeface="Calibri" panose="020F0502020204030204" pitchFamily="34" charset="0"/>
                      </a:endParaRPr>
                    </a:p>
                  </a:txBody>
                  <a:tcPr marL="5238" marR="5238" marT="5238" marB="0" anchor="ctr"/>
                </a:tc>
                <a:tc rowSpan="3">
                  <a:txBody>
                    <a:bodyPr/>
                    <a:lstStyle/>
                    <a:p>
                      <a:pPr algn="ctr" fontAlgn="ctr"/>
                      <a:r>
                        <a:rPr lang="en-US" sz="900" u="none" strike="noStrike">
                          <a:effectLst/>
                        </a:rPr>
                        <a:t>% of Students for Baseline Year</a:t>
                      </a:r>
                      <a:endParaRPr lang="en-US" sz="900" b="1" i="0" u="none" strike="noStrike">
                        <a:solidFill>
                          <a:srgbClr val="000000"/>
                        </a:solidFill>
                        <a:effectLst/>
                        <a:latin typeface="Calibri" panose="020F0502020204030204" pitchFamily="34" charset="0"/>
                      </a:endParaRPr>
                    </a:p>
                  </a:txBody>
                  <a:tcPr marL="5238" marR="5238" marT="5238" marB="0" anchor="ctr"/>
                </a:tc>
                <a:tc rowSpan="3">
                  <a:txBody>
                    <a:bodyPr/>
                    <a:lstStyle/>
                    <a:p>
                      <a:pPr algn="ctr" fontAlgn="ctr"/>
                      <a:r>
                        <a:rPr lang="en-US" sz="900" u="none" strike="noStrike">
                          <a:effectLst/>
                        </a:rPr>
                        <a:t># of Students for Baseline Year</a:t>
                      </a:r>
                      <a:endParaRPr lang="en-US" sz="900" b="1" i="0" u="none" strike="noStrike">
                        <a:solidFill>
                          <a:srgbClr val="000000"/>
                        </a:solidFill>
                        <a:effectLst/>
                        <a:latin typeface="Calibri" panose="020F0502020204030204" pitchFamily="34" charset="0"/>
                      </a:endParaRPr>
                    </a:p>
                  </a:txBody>
                  <a:tcPr marL="5238" marR="5238" marT="5238" marB="0" anchor="ctr"/>
                </a:tc>
                <a:tc gridSpan="2">
                  <a:txBody>
                    <a:bodyPr/>
                    <a:lstStyle/>
                    <a:p>
                      <a:pPr algn="ctr" fontAlgn="ctr"/>
                      <a:r>
                        <a:rPr lang="en-US" sz="900" u="none" strike="noStrike">
                          <a:effectLst/>
                        </a:rPr>
                        <a:t>Goal 1:</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tc gridSpan="2">
                  <a:txBody>
                    <a:bodyPr/>
                    <a:lstStyle/>
                    <a:p>
                      <a:pPr algn="ctr" fontAlgn="ctr"/>
                      <a:r>
                        <a:rPr lang="en-US" sz="900" u="none" strike="noStrike">
                          <a:effectLst/>
                        </a:rPr>
                        <a:t>Goal 2:</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extLst>
                  <a:ext uri="{0D108BD9-81ED-4DB2-BD59-A6C34878D82A}">
                    <a16:rowId xmlns:a16="http://schemas.microsoft.com/office/drawing/2014/main" val="3818382664"/>
                  </a:ext>
                </a:extLst>
              </a:tr>
              <a:tr h="526561">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algn="ctr" fontAlgn="ctr"/>
                      <a:r>
                        <a:rPr lang="en-US" sz="900" u="none" strike="noStrike">
                          <a:effectLst/>
                        </a:rPr>
                        <a:t>Eliminate Disproportionate Impact</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tc gridSpan="2">
                  <a:txBody>
                    <a:bodyPr/>
                    <a:lstStyle/>
                    <a:p>
                      <a:pPr algn="ctr" fontAlgn="ctr"/>
                      <a:r>
                        <a:rPr lang="en-US" sz="900" u="none" strike="noStrike">
                          <a:effectLst/>
                        </a:rPr>
                        <a:t>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extLst>
                  <a:ext uri="{0D108BD9-81ED-4DB2-BD59-A6C34878D82A}">
                    <a16:rowId xmlns:a16="http://schemas.microsoft.com/office/drawing/2014/main" val="2950685527"/>
                  </a:ext>
                </a:extLst>
              </a:tr>
              <a:tr h="526561">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900" u="none" strike="noStrike">
                          <a:effectLst/>
                        </a:rPr>
                        <a:t>% of Increase Needed to Eliminate DI</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Students Needed to Eliminate DI</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Increase Needed to 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Students Needed to 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1719831243"/>
                  </a:ext>
                </a:extLst>
              </a:tr>
              <a:tr h="175520">
                <a:tc gridSpan="7">
                  <a:txBody>
                    <a:bodyPr/>
                    <a:lstStyle/>
                    <a:p>
                      <a:pPr algn="ctr" fontAlgn="ctr"/>
                      <a:r>
                        <a:rPr lang="en-US" sz="900" u="none" strike="noStrike">
                          <a:effectLst/>
                        </a:rPr>
                        <a:t>Successful Enrollment - DI Student Populations</a:t>
                      </a:r>
                      <a:endParaRPr lang="en-US" sz="900" b="1" i="0" u="none" strike="noStrike">
                        <a:solidFill>
                          <a:srgbClr val="FFFFFF"/>
                        </a:solidFill>
                        <a:effectLst/>
                        <a:latin typeface="Calibri" panose="020F0502020204030204" pitchFamily="34" charset="0"/>
                      </a:endParaRPr>
                    </a:p>
                  </a:txBody>
                  <a:tcPr marL="5238" marR="5238" marT="5238"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49313421"/>
                  </a:ext>
                </a:extLst>
              </a:tr>
              <a:tr h="351041">
                <a:tc>
                  <a:txBody>
                    <a:bodyPr/>
                    <a:lstStyle/>
                    <a:p>
                      <a:pPr algn="ctr" fontAlgn="ctr"/>
                      <a:r>
                        <a:rPr lang="en-US" sz="900" u="none" strike="noStrike" dirty="0">
                          <a:effectLst/>
                        </a:rPr>
                        <a:t>Asian Female</a:t>
                      </a:r>
                      <a:endParaRPr lang="en-US" sz="900" b="1" i="0" u="none" strike="noStrike" dirty="0">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dirty="0">
                          <a:effectLst/>
                        </a:rPr>
                        <a:t>21.40%</a:t>
                      </a:r>
                      <a:endParaRPr lang="en-US" sz="900" b="0" i="0" u="none" strike="noStrike" dirty="0">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dirty="0">
                          <a:effectLst/>
                        </a:rPr>
                        <a:t>662</a:t>
                      </a:r>
                      <a:endParaRPr lang="en-US" sz="900" b="0" i="0" u="none" strike="noStrike" dirty="0">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dirty="0">
                          <a:effectLst/>
                        </a:rPr>
                        <a:t>2.60%</a:t>
                      </a:r>
                      <a:endParaRPr lang="en-US" sz="900" b="0" i="0" u="none" strike="noStrike" dirty="0">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dirty="0">
                          <a:effectLst/>
                        </a:rPr>
                        <a:t>79</a:t>
                      </a:r>
                      <a:endParaRPr lang="en-US" sz="900" b="0" i="0" u="none" strike="noStrike" dirty="0">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dirty="0">
                          <a:effectLst/>
                        </a:rPr>
                        <a:t>4.60%</a:t>
                      </a:r>
                      <a:endParaRPr lang="en-US" sz="900" b="0" i="0" u="none" strike="noStrike" dirty="0">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dirty="0">
                          <a:effectLst/>
                        </a:rPr>
                        <a:t>141</a:t>
                      </a:r>
                      <a:endParaRPr lang="en-US" sz="900" b="0" i="0" u="none" strike="noStrike" dirty="0">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4097538510"/>
                  </a:ext>
                </a:extLst>
              </a:tr>
              <a:tr h="351041">
                <a:tc>
                  <a:txBody>
                    <a:bodyPr/>
                    <a:lstStyle/>
                    <a:p>
                      <a:pPr algn="ctr" fontAlgn="ctr"/>
                      <a:r>
                        <a:rPr lang="en-US" sz="900" u="none" strike="noStrike">
                          <a:effectLst/>
                        </a:rPr>
                        <a:t>Black/African American</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17.90%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89</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4%</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7.40%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37</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3393305953"/>
                  </a:ext>
                </a:extLst>
              </a:tr>
              <a:tr h="175520">
                <a:tc>
                  <a:txBody>
                    <a:bodyPr/>
                    <a:lstStyle/>
                    <a:p>
                      <a:pPr algn="ctr" fontAlgn="ctr"/>
                      <a:r>
                        <a:rPr lang="en-US" sz="900" u="none" strike="noStrike">
                          <a:effectLst/>
                        </a:rPr>
                        <a:t>Female</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22.40%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1643</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3.20%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237</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5.30%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dirty="0">
                          <a:effectLst/>
                        </a:rPr>
                        <a:t>386</a:t>
                      </a:r>
                      <a:endParaRPr lang="en-US" sz="900" b="0" i="0" u="none" strike="noStrike" dirty="0">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3906229054"/>
                  </a:ext>
                </a:extLst>
              </a:tr>
              <a:tr h="175520">
                <a:tc>
                  <a:txBody>
                    <a:bodyPr/>
                    <a:lstStyle/>
                    <a:p>
                      <a:pPr algn="ctr" fontAlgn="ctr"/>
                      <a:r>
                        <a:rPr lang="en-US" sz="900" u="none" strike="noStrike">
                          <a:effectLst/>
                        </a:rPr>
                        <a:t>White</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17.70%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643</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7.70%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279</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9.70%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dirty="0">
                          <a:effectLst/>
                        </a:rPr>
                        <a:t>351</a:t>
                      </a:r>
                      <a:endParaRPr lang="en-US" sz="900" b="0" i="0" u="none" strike="noStrike" dirty="0">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3193540147"/>
                  </a:ext>
                </a:extLst>
              </a:tr>
            </a:tbl>
          </a:graphicData>
        </a:graphic>
      </p:graphicFrame>
    </p:spTree>
    <p:extLst>
      <p:ext uri="{BB962C8B-B14F-4D97-AF65-F5344CB8AC3E}">
        <p14:creationId xmlns:p14="http://schemas.microsoft.com/office/powerpoint/2010/main" val="3797089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998483"/>
          </a:xfrm>
        </p:spPr>
        <p:txBody>
          <a:bodyPr>
            <a:noAutofit/>
          </a:bodyPr>
          <a:lstStyle/>
          <a:p>
            <a:r>
              <a:rPr lang="en-US" sz="3200" dirty="0"/>
              <a:t>Advance Enrollment </a:t>
            </a:r>
            <a:r>
              <a:rPr lang="en-US" sz="3200" dirty="0" smtClean="0"/>
              <a:t>Growth</a:t>
            </a:r>
            <a:br>
              <a:rPr lang="en-US" sz="3200" dirty="0" smtClean="0"/>
            </a:br>
            <a:r>
              <a:rPr lang="en-US" sz="2000" b="1" dirty="0" smtClean="0"/>
              <a:t>Asian </a:t>
            </a:r>
            <a:r>
              <a:rPr lang="en-US" sz="2000" b="1" dirty="0"/>
              <a:t>Female, Black, Female, White</a:t>
            </a:r>
          </a:p>
        </p:txBody>
      </p:sp>
      <p:sp>
        <p:nvSpPr>
          <p:cNvPr id="3" name="Content Placeholder 2"/>
          <p:cNvSpPr>
            <a:spLocks noGrp="1"/>
          </p:cNvSpPr>
          <p:nvPr>
            <p:ph idx="1"/>
          </p:nvPr>
        </p:nvSpPr>
        <p:spPr>
          <a:xfrm>
            <a:off x="462454" y="2154621"/>
            <a:ext cx="7241630" cy="2646522"/>
          </a:xfrm>
        </p:spPr>
        <p:txBody>
          <a:bodyPr>
            <a:noAutofit/>
          </a:bodyPr>
          <a:lstStyle/>
          <a:p>
            <a:pPr>
              <a:buFont typeface="+mj-lt"/>
              <a:buAutoNum type="arabicPeriod"/>
            </a:pPr>
            <a:r>
              <a:rPr lang="en-US" b="1" dirty="0" smtClean="0"/>
              <a:t>Expand </a:t>
            </a:r>
            <a:r>
              <a:rPr lang="en-US" b="1" dirty="0"/>
              <a:t>Access Through </a:t>
            </a:r>
            <a:r>
              <a:rPr lang="en-US" b="1" dirty="0" smtClean="0"/>
              <a:t>CCAP, Middle College and Dual Enrollment Programs</a:t>
            </a:r>
            <a:endParaRPr lang="en-US" b="1" dirty="0"/>
          </a:p>
          <a:p>
            <a:pPr>
              <a:buFont typeface="+mj-lt"/>
              <a:buAutoNum type="arabicPeriod"/>
            </a:pPr>
            <a:r>
              <a:rPr lang="en-US" b="1" dirty="0" smtClean="0"/>
              <a:t>Provide </a:t>
            </a:r>
            <a:r>
              <a:rPr lang="en-US" b="1" dirty="0"/>
              <a:t>Dedicated Counseling and Support Services</a:t>
            </a:r>
          </a:p>
          <a:p>
            <a:pPr>
              <a:buFont typeface="+mj-lt"/>
              <a:buAutoNum type="arabicPeriod"/>
            </a:pPr>
            <a:r>
              <a:rPr lang="en-US" b="1" dirty="0" smtClean="0"/>
              <a:t>Strengthen </a:t>
            </a:r>
            <a:r>
              <a:rPr lang="en-US" b="1" dirty="0"/>
              <a:t>Outreach and Onboarding for Diverse </a:t>
            </a:r>
            <a:r>
              <a:rPr lang="en-US" b="1" dirty="0" smtClean="0"/>
              <a:t>Populations</a:t>
            </a:r>
            <a:endParaRPr lang="en-US" b="1" dirty="0"/>
          </a:p>
        </p:txBody>
      </p:sp>
    </p:spTree>
    <p:extLst>
      <p:ext uri="{BB962C8B-B14F-4D97-AF65-F5344CB8AC3E}">
        <p14:creationId xmlns:p14="http://schemas.microsoft.com/office/powerpoint/2010/main" val="3940397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842" y="1045779"/>
            <a:ext cx="8797158" cy="767255"/>
          </a:xfrm>
        </p:spPr>
        <p:txBody>
          <a:bodyPr>
            <a:normAutofit/>
          </a:bodyPr>
          <a:lstStyle/>
          <a:p>
            <a:r>
              <a:rPr lang="en-US" sz="3200" dirty="0" smtClean="0"/>
              <a:t>DI Groups: Transfer Level Math/</a:t>
            </a:r>
            <a:r>
              <a:rPr lang="en-US" sz="3200" dirty="0" err="1" smtClean="0"/>
              <a:t>Eng</a:t>
            </a:r>
            <a:endParaRPr lang="en-US" sz="3200" dirty="0"/>
          </a:p>
        </p:txBody>
      </p:sp>
      <p:graphicFrame>
        <p:nvGraphicFramePr>
          <p:cNvPr id="3" name="Table 2"/>
          <p:cNvGraphicFramePr>
            <a:graphicFrameLocks noGrp="1"/>
          </p:cNvGraphicFramePr>
          <p:nvPr>
            <p:extLst>
              <p:ext uri="{D42A27DB-BD31-4B8C-83A1-F6EECF244321}">
                <p14:modId xmlns:p14="http://schemas.microsoft.com/office/powerpoint/2010/main" val="3974062616"/>
              </p:ext>
            </p:extLst>
          </p:nvPr>
        </p:nvGraphicFramePr>
        <p:xfrm>
          <a:off x="421126" y="1813036"/>
          <a:ext cx="6831012" cy="3263460"/>
        </p:xfrm>
        <a:graphic>
          <a:graphicData uri="http://schemas.openxmlformats.org/drawingml/2006/table">
            <a:tbl>
              <a:tblPr>
                <a:tableStyleId>{5C22544A-7EE6-4342-B048-85BDC9FD1C3A}</a:tableStyleId>
              </a:tblPr>
              <a:tblGrid>
                <a:gridCol w="876593">
                  <a:extLst>
                    <a:ext uri="{9D8B030D-6E8A-4147-A177-3AD203B41FA5}">
                      <a16:colId xmlns:a16="http://schemas.microsoft.com/office/drawing/2014/main" val="869801878"/>
                    </a:ext>
                  </a:extLst>
                </a:gridCol>
                <a:gridCol w="951424">
                  <a:extLst>
                    <a:ext uri="{9D8B030D-6E8A-4147-A177-3AD203B41FA5}">
                      <a16:colId xmlns:a16="http://schemas.microsoft.com/office/drawing/2014/main" val="2441210498"/>
                    </a:ext>
                  </a:extLst>
                </a:gridCol>
                <a:gridCol w="855213">
                  <a:extLst>
                    <a:ext uri="{9D8B030D-6E8A-4147-A177-3AD203B41FA5}">
                      <a16:colId xmlns:a16="http://schemas.microsoft.com/office/drawing/2014/main" val="3654510736"/>
                    </a:ext>
                  </a:extLst>
                </a:gridCol>
                <a:gridCol w="897973">
                  <a:extLst>
                    <a:ext uri="{9D8B030D-6E8A-4147-A177-3AD203B41FA5}">
                      <a16:colId xmlns:a16="http://schemas.microsoft.com/office/drawing/2014/main" val="257266070"/>
                    </a:ext>
                  </a:extLst>
                </a:gridCol>
                <a:gridCol w="962115">
                  <a:extLst>
                    <a:ext uri="{9D8B030D-6E8A-4147-A177-3AD203B41FA5}">
                      <a16:colId xmlns:a16="http://schemas.microsoft.com/office/drawing/2014/main" val="2341248820"/>
                    </a:ext>
                  </a:extLst>
                </a:gridCol>
                <a:gridCol w="1143847">
                  <a:extLst>
                    <a:ext uri="{9D8B030D-6E8A-4147-A177-3AD203B41FA5}">
                      <a16:colId xmlns:a16="http://schemas.microsoft.com/office/drawing/2014/main" val="3785344354"/>
                    </a:ext>
                  </a:extLst>
                </a:gridCol>
                <a:gridCol w="1143847">
                  <a:extLst>
                    <a:ext uri="{9D8B030D-6E8A-4147-A177-3AD203B41FA5}">
                      <a16:colId xmlns:a16="http://schemas.microsoft.com/office/drawing/2014/main" val="1085884311"/>
                    </a:ext>
                  </a:extLst>
                </a:gridCol>
              </a:tblGrid>
              <a:tr h="163173">
                <a:tc rowSpan="3">
                  <a:txBody>
                    <a:bodyPr/>
                    <a:lstStyle/>
                    <a:p>
                      <a:pPr algn="ctr" fontAlgn="ctr"/>
                      <a:r>
                        <a:rPr lang="en-US" sz="900" u="none" strike="noStrike">
                          <a:effectLst/>
                        </a:rPr>
                        <a:t>DI Student Population</a:t>
                      </a:r>
                      <a:endParaRPr lang="en-US" sz="900" b="1" i="0" u="none" strike="noStrike">
                        <a:solidFill>
                          <a:srgbClr val="000000"/>
                        </a:solidFill>
                        <a:effectLst/>
                        <a:latin typeface="Calibri" panose="020F0502020204030204" pitchFamily="34" charset="0"/>
                      </a:endParaRPr>
                    </a:p>
                  </a:txBody>
                  <a:tcPr marL="5238" marR="5238" marT="5238" marB="0" anchor="ctr"/>
                </a:tc>
                <a:tc rowSpan="3">
                  <a:txBody>
                    <a:bodyPr/>
                    <a:lstStyle/>
                    <a:p>
                      <a:pPr algn="ctr" fontAlgn="ctr"/>
                      <a:r>
                        <a:rPr lang="en-US" sz="900" u="none" strike="noStrike">
                          <a:effectLst/>
                        </a:rPr>
                        <a:t>% of Students for Baseline Year</a:t>
                      </a:r>
                      <a:endParaRPr lang="en-US" sz="900" b="1" i="0" u="none" strike="noStrike">
                        <a:solidFill>
                          <a:srgbClr val="000000"/>
                        </a:solidFill>
                        <a:effectLst/>
                        <a:latin typeface="Calibri" panose="020F0502020204030204" pitchFamily="34" charset="0"/>
                      </a:endParaRPr>
                    </a:p>
                  </a:txBody>
                  <a:tcPr marL="5238" marR="5238" marT="5238" marB="0" anchor="ctr"/>
                </a:tc>
                <a:tc rowSpan="3">
                  <a:txBody>
                    <a:bodyPr/>
                    <a:lstStyle/>
                    <a:p>
                      <a:pPr algn="ctr" fontAlgn="ctr"/>
                      <a:r>
                        <a:rPr lang="en-US" sz="900" u="none" strike="noStrike">
                          <a:effectLst/>
                        </a:rPr>
                        <a:t># of Students for Baseline Year</a:t>
                      </a:r>
                      <a:endParaRPr lang="en-US" sz="900" b="1" i="0" u="none" strike="noStrike">
                        <a:solidFill>
                          <a:srgbClr val="000000"/>
                        </a:solidFill>
                        <a:effectLst/>
                        <a:latin typeface="Calibri" panose="020F0502020204030204" pitchFamily="34" charset="0"/>
                      </a:endParaRPr>
                    </a:p>
                  </a:txBody>
                  <a:tcPr marL="5238" marR="5238" marT="5238" marB="0" anchor="ctr"/>
                </a:tc>
                <a:tc gridSpan="2">
                  <a:txBody>
                    <a:bodyPr/>
                    <a:lstStyle/>
                    <a:p>
                      <a:pPr algn="ctr" fontAlgn="ctr"/>
                      <a:r>
                        <a:rPr lang="en-US" sz="900" u="none" strike="noStrike">
                          <a:effectLst/>
                        </a:rPr>
                        <a:t>Goal 1:</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tc gridSpan="2">
                  <a:txBody>
                    <a:bodyPr/>
                    <a:lstStyle/>
                    <a:p>
                      <a:pPr algn="ctr" fontAlgn="ctr"/>
                      <a:r>
                        <a:rPr lang="en-US" sz="900" u="none" strike="noStrike">
                          <a:effectLst/>
                        </a:rPr>
                        <a:t>Goal 2:</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extLst>
                  <a:ext uri="{0D108BD9-81ED-4DB2-BD59-A6C34878D82A}">
                    <a16:rowId xmlns:a16="http://schemas.microsoft.com/office/drawing/2014/main" val="1989843138"/>
                  </a:ext>
                </a:extLst>
              </a:tr>
              <a:tr h="489519">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algn="ctr" fontAlgn="ctr"/>
                      <a:r>
                        <a:rPr lang="en-US" sz="900" u="none" strike="noStrike">
                          <a:effectLst/>
                        </a:rPr>
                        <a:t>Eliminate Disproportionate Impact</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tc gridSpan="2">
                  <a:txBody>
                    <a:bodyPr/>
                    <a:lstStyle/>
                    <a:p>
                      <a:pPr algn="ctr" fontAlgn="ctr"/>
                      <a:r>
                        <a:rPr lang="en-US" sz="900" u="none" strike="noStrike">
                          <a:effectLst/>
                        </a:rPr>
                        <a:t>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extLst>
                  <a:ext uri="{0D108BD9-81ED-4DB2-BD59-A6C34878D82A}">
                    <a16:rowId xmlns:a16="http://schemas.microsoft.com/office/drawing/2014/main" val="1104587336"/>
                  </a:ext>
                </a:extLst>
              </a:tr>
              <a:tr h="48951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900" u="none" strike="noStrike">
                          <a:effectLst/>
                        </a:rPr>
                        <a:t>% of Increase Needed to Eliminate DI</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Students Needed to Eliminate DI</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Increase Needed to 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Students Needed to 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4144423329"/>
                  </a:ext>
                </a:extLst>
              </a:tr>
              <a:tr h="163173">
                <a:tc gridSpan="7">
                  <a:txBody>
                    <a:bodyPr/>
                    <a:lstStyle/>
                    <a:p>
                      <a:pPr algn="ctr" fontAlgn="ctr"/>
                      <a:r>
                        <a:rPr lang="en-US" sz="900" u="none" strike="noStrike">
                          <a:effectLst/>
                        </a:rPr>
                        <a:t>Completed Both Transfer-Level Math &amp; English - DI Student Populations</a:t>
                      </a:r>
                      <a:endParaRPr lang="en-US" sz="900" b="1" i="0" u="none" strike="noStrike">
                        <a:solidFill>
                          <a:srgbClr val="FFFFFF"/>
                        </a:solidFill>
                        <a:effectLst/>
                        <a:latin typeface="Calibri" panose="020F0502020204030204" pitchFamily="34" charset="0"/>
                      </a:endParaRPr>
                    </a:p>
                  </a:txBody>
                  <a:tcPr marL="5238" marR="5238" marT="5238"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82421784"/>
                  </a:ext>
                </a:extLst>
              </a:tr>
              <a:tr h="326346">
                <a:tc>
                  <a:txBody>
                    <a:bodyPr/>
                    <a:lstStyle/>
                    <a:p>
                      <a:pPr algn="ctr" fontAlgn="ctr"/>
                      <a:r>
                        <a:rPr lang="en-US" sz="900" u="none" strike="noStrike">
                          <a:effectLst/>
                        </a:rPr>
                        <a:t>DSPS Male</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23.30%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28</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7.60%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10</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1905079678"/>
                  </a:ext>
                </a:extLst>
              </a:tr>
              <a:tr h="489519">
                <a:tc>
                  <a:txBody>
                    <a:bodyPr/>
                    <a:lstStyle/>
                    <a:p>
                      <a:pPr algn="ctr" fontAlgn="ctr"/>
                      <a:r>
                        <a:rPr lang="en-US" sz="900" u="none" strike="noStrike">
                          <a:effectLst/>
                        </a:rPr>
                        <a:t>First Generation</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22.60%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311</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9%</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124</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11.20%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154</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3659535064"/>
                  </a:ext>
                </a:extLst>
              </a:tr>
              <a:tr h="326346">
                <a:tc>
                  <a:txBody>
                    <a:bodyPr/>
                    <a:lstStyle/>
                    <a:p>
                      <a:pPr algn="ctr" fontAlgn="ctr"/>
                      <a:r>
                        <a:rPr lang="en-US" sz="900" u="none" strike="noStrike">
                          <a:effectLst/>
                        </a:rPr>
                        <a:t>Foster Youth</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13.30%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12.60%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19</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17.90%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27</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616882243"/>
                  </a:ext>
                </a:extLst>
              </a:tr>
              <a:tr h="163173">
                <a:tc>
                  <a:txBody>
                    <a:bodyPr/>
                    <a:lstStyle/>
                    <a:p>
                      <a:pPr algn="ctr" fontAlgn="ctr"/>
                      <a:r>
                        <a:rPr lang="en-US" sz="900" u="none" strike="noStrike">
                          <a:effectLst/>
                        </a:rPr>
                        <a:t>Hispanic</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19.60%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246</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12.70%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159</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14.90%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187</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3954174321"/>
                  </a:ext>
                </a:extLst>
              </a:tr>
              <a:tr h="163173">
                <a:tc>
                  <a:txBody>
                    <a:bodyPr/>
                    <a:lstStyle/>
                    <a:p>
                      <a:pPr algn="ctr" fontAlgn="ctr"/>
                      <a:r>
                        <a:rPr lang="en-US" sz="900" u="none" strike="noStrike">
                          <a:effectLst/>
                        </a:rPr>
                        <a:t>LGBT</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26%</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136</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1.50%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8</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5.30%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28</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3070720839"/>
                  </a:ext>
                </a:extLst>
              </a:tr>
              <a:tr h="326346">
                <a:tc>
                  <a:txBody>
                    <a:bodyPr/>
                    <a:lstStyle/>
                    <a:p>
                      <a:pPr algn="ctr" fontAlgn="ctr"/>
                      <a:r>
                        <a:rPr lang="en-US" sz="900" u="none" strike="noStrike">
                          <a:effectLst/>
                        </a:rPr>
                        <a:t>Non-Binary</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19.70%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15</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2.30%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11.20%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9</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2398687828"/>
                  </a:ext>
                </a:extLst>
              </a:tr>
              <a:tr h="163173">
                <a:tc>
                  <a:txBody>
                    <a:bodyPr/>
                    <a:lstStyle/>
                    <a:p>
                      <a:pPr algn="ctr" fontAlgn="ctr"/>
                      <a:r>
                        <a:rPr lang="en-US" sz="900" u="none" strike="noStrike">
                          <a:effectLst/>
                        </a:rPr>
                        <a:t>White</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25.20%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195</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3.40%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27</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6.60%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dirty="0">
                          <a:effectLst/>
                        </a:rPr>
                        <a:t>51</a:t>
                      </a:r>
                      <a:endParaRPr lang="en-US" sz="900" b="0" i="0" u="none" strike="noStrike" dirty="0">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2426151313"/>
                  </a:ext>
                </a:extLst>
              </a:tr>
            </a:tbl>
          </a:graphicData>
        </a:graphic>
      </p:graphicFrame>
    </p:spTree>
    <p:extLst>
      <p:ext uri="{BB962C8B-B14F-4D97-AF65-F5344CB8AC3E}">
        <p14:creationId xmlns:p14="http://schemas.microsoft.com/office/powerpoint/2010/main" val="2963949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992" y="836449"/>
            <a:ext cx="7267905" cy="1320800"/>
          </a:xfrm>
        </p:spPr>
        <p:txBody>
          <a:bodyPr>
            <a:noAutofit/>
          </a:bodyPr>
          <a:lstStyle/>
          <a:p>
            <a:r>
              <a:rPr lang="en-US" sz="2700" dirty="0"/>
              <a:t>Advance Transfer-Level Math &amp; English </a:t>
            </a:r>
            <a:r>
              <a:rPr lang="en-US" sz="2700" dirty="0" smtClean="0"/>
              <a:t>Goals</a:t>
            </a:r>
            <a:r>
              <a:rPr lang="en-US" sz="2400" dirty="0" smtClean="0"/>
              <a:t/>
            </a:r>
            <a:br>
              <a:rPr lang="en-US" sz="2400" dirty="0" smtClean="0"/>
            </a:br>
            <a:r>
              <a:rPr lang="en-US" sz="1800" b="1" dirty="0" smtClean="0"/>
              <a:t>DSPS </a:t>
            </a:r>
            <a:r>
              <a:rPr lang="en-US" sz="1800" b="1" dirty="0"/>
              <a:t>Male, First Gen, Foster Youth, Hispanic, LGBTQ, </a:t>
            </a:r>
            <a:r>
              <a:rPr lang="en-US" sz="1800" b="1" dirty="0" smtClean="0"/>
              <a:t/>
            </a:r>
            <a:br>
              <a:rPr lang="en-US" sz="1800" b="1" dirty="0" smtClean="0"/>
            </a:br>
            <a:r>
              <a:rPr lang="en-US" sz="1800" b="1" dirty="0" smtClean="0"/>
              <a:t>Non-Binary</a:t>
            </a:r>
            <a:r>
              <a:rPr lang="en-US" sz="1800" b="1" dirty="0"/>
              <a:t>, </a:t>
            </a:r>
            <a:r>
              <a:rPr lang="en-US" sz="1800" b="1" dirty="0" smtClean="0"/>
              <a:t>White</a:t>
            </a:r>
            <a:endParaRPr lang="en-US" sz="1800" dirty="0"/>
          </a:p>
        </p:txBody>
      </p:sp>
      <p:sp>
        <p:nvSpPr>
          <p:cNvPr id="3" name="Content Placeholder 2"/>
          <p:cNvSpPr>
            <a:spLocks noGrp="1"/>
          </p:cNvSpPr>
          <p:nvPr>
            <p:ph idx="1"/>
          </p:nvPr>
        </p:nvSpPr>
        <p:spPr>
          <a:xfrm>
            <a:off x="457200" y="2375338"/>
            <a:ext cx="6952593" cy="4163825"/>
          </a:xfrm>
        </p:spPr>
        <p:txBody>
          <a:bodyPr>
            <a:noAutofit/>
          </a:bodyPr>
          <a:lstStyle/>
          <a:p>
            <a:pPr>
              <a:buFont typeface="+mj-lt"/>
              <a:buAutoNum type="arabicPeriod"/>
            </a:pPr>
            <a:r>
              <a:rPr lang="en-US" b="1" dirty="0" smtClean="0"/>
              <a:t>Provide </a:t>
            </a:r>
            <a:r>
              <a:rPr lang="en-US" b="1" dirty="0"/>
              <a:t>Embedded Wraparound Support Through the English Performance Success Program</a:t>
            </a:r>
          </a:p>
          <a:p>
            <a:pPr>
              <a:buFont typeface="+mj-lt"/>
              <a:buAutoNum type="arabicPeriod"/>
            </a:pPr>
            <a:r>
              <a:rPr lang="en-US" b="1" dirty="0" smtClean="0"/>
              <a:t>Expand Foundational Skill Development Through Modular Curricula</a:t>
            </a:r>
          </a:p>
          <a:p>
            <a:pPr>
              <a:buFont typeface="+mj-lt"/>
              <a:buAutoNum type="arabicPeriod"/>
            </a:pPr>
            <a:r>
              <a:rPr lang="en-US" b="1" dirty="0" smtClean="0"/>
              <a:t>Scale </a:t>
            </a:r>
            <a:r>
              <a:rPr lang="en-US" b="1" dirty="0"/>
              <a:t>High-Impact STEM Support </a:t>
            </a:r>
            <a:r>
              <a:rPr lang="en-US" b="1" dirty="0" smtClean="0"/>
              <a:t>Programs</a:t>
            </a:r>
            <a:endParaRPr lang="en-US" b="1" dirty="0"/>
          </a:p>
        </p:txBody>
      </p:sp>
    </p:spTree>
    <p:extLst>
      <p:ext uri="{BB962C8B-B14F-4D97-AF65-F5344CB8AC3E}">
        <p14:creationId xmlns:p14="http://schemas.microsoft.com/office/powerpoint/2010/main" val="2865217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842" y="1045779"/>
            <a:ext cx="8797158" cy="767255"/>
          </a:xfrm>
        </p:spPr>
        <p:txBody>
          <a:bodyPr>
            <a:normAutofit/>
          </a:bodyPr>
          <a:lstStyle/>
          <a:p>
            <a:r>
              <a:rPr lang="en-US" sz="3200" dirty="0" smtClean="0"/>
              <a:t>DI Groups: Persistence</a:t>
            </a:r>
            <a:endParaRPr lang="en-US" sz="3200" dirty="0"/>
          </a:p>
        </p:txBody>
      </p:sp>
      <p:graphicFrame>
        <p:nvGraphicFramePr>
          <p:cNvPr id="4" name="Table 3"/>
          <p:cNvGraphicFramePr>
            <a:graphicFrameLocks noGrp="1"/>
          </p:cNvGraphicFramePr>
          <p:nvPr>
            <p:extLst>
              <p:ext uri="{D42A27DB-BD31-4B8C-83A1-F6EECF244321}">
                <p14:modId xmlns:p14="http://schemas.microsoft.com/office/powerpoint/2010/main" val="213271624"/>
              </p:ext>
            </p:extLst>
          </p:nvPr>
        </p:nvGraphicFramePr>
        <p:xfrm>
          <a:off x="346842" y="1970964"/>
          <a:ext cx="6968357" cy="2853281"/>
        </p:xfrm>
        <a:graphic>
          <a:graphicData uri="http://schemas.openxmlformats.org/drawingml/2006/table">
            <a:tbl>
              <a:tblPr>
                <a:tableStyleId>{5C22544A-7EE6-4342-B048-85BDC9FD1C3A}</a:tableStyleId>
              </a:tblPr>
              <a:tblGrid>
                <a:gridCol w="894218">
                  <a:extLst>
                    <a:ext uri="{9D8B030D-6E8A-4147-A177-3AD203B41FA5}">
                      <a16:colId xmlns:a16="http://schemas.microsoft.com/office/drawing/2014/main" val="3276078673"/>
                    </a:ext>
                  </a:extLst>
                </a:gridCol>
                <a:gridCol w="970554">
                  <a:extLst>
                    <a:ext uri="{9D8B030D-6E8A-4147-A177-3AD203B41FA5}">
                      <a16:colId xmlns:a16="http://schemas.microsoft.com/office/drawing/2014/main" val="2429220792"/>
                    </a:ext>
                  </a:extLst>
                </a:gridCol>
                <a:gridCol w="872408">
                  <a:extLst>
                    <a:ext uri="{9D8B030D-6E8A-4147-A177-3AD203B41FA5}">
                      <a16:colId xmlns:a16="http://schemas.microsoft.com/office/drawing/2014/main" val="219328874"/>
                    </a:ext>
                  </a:extLst>
                </a:gridCol>
                <a:gridCol w="916028">
                  <a:extLst>
                    <a:ext uri="{9D8B030D-6E8A-4147-A177-3AD203B41FA5}">
                      <a16:colId xmlns:a16="http://schemas.microsoft.com/office/drawing/2014/main" val="2574879511"/>
                    </a:ext>
                  </a:extLst>
                </a:gridCol>
                <a:gridCol w="981459">
                  <a:extLst>
                    <a:ext uri="{9D8B030D-6E8A-4147-A177-3AD203B41FA5}">
                      <a16:colId xmlns:a16="http://schemas.microsoft.com/office/drawing/2014/main" val="4079272919"/>
                    </a:ext>
                  </a:extLst>
                </a:gridCol>
                <a:gridCol w="1166845">
                  <a:extLst>
                    <a:ext uri="{9D8B030D-6E8A-4147-A177-3AD203B41FA5}">
                      <a16:colId xmlns:a16="http://schemas.microsoft.com/office/drawing/2014/main" val="2655911909"/>
                    </a:ext>
                  </a:extLst>
                </a:gridCol>
                <a:gridCol w="1166845">
                  <a:extLst>
                    <a:ext uri="{9D8B030D-6E8A-4147-A177-3AD203B41FA5}">
                      <a16:colId xmlns:a16="http://schemas.microsoft.com/office/drawing/2014/main" val="2067159499"/>
                    </a:ext>
                  </a:extLst>
                </a:gridCol>
              </a:tblGrid>
              <a:tr h="162710">
                <a:tc rowSpan="3">
                  <a:txBody>
                    <a:bodyPr/>
                    <a:lstStyle/>
                    <a:p>
                      <a:pPr algn="ctr" fontAlgn="ctr"/>
                      <a:r>
                        <a:rPr lang="en-US" sz="900" u="none" strike="noStrike">
                          <a:effectLst/>
                        </a:rPr>
                        <a:t>DI Student Population</a:t>
                      </a:r>
                      <a:endParaRPr lang="en-US" sz="900" b="1" i="0" u="none" strike="noStrike">
                        <a:solidFill>
                          <a:srgbClr val="000000"/>
                        </a:solidFill>
                        <a:effectLst/>
                        <a:latin typeface="Calibri" panose="020F0502020204030204" pitchFamily="34" charset="0"/>
                      </a:endParaRPr>
                    </a:p>
                  </a:txBody>
                  <a:tcPr marL="5238" marR="5238" marT="5238" marB="0" anchor="ctr"/>
                </a:tc>
                <a:tc rowSpan="3">
                  <a:txBody>
                    <a:bodyPr/>
                    <a:lstStyle/>
                    <a:p>
                      <a:pPr algn="ctr" fontAlgn="ctr"/>
                      <a:r>
                        <a:rPr lang="en-US" sz="900" u="none" strike="noStrike">
                          <a:effectLst/>
                        </a:rPr>
                        <a:t>% of Students for Baseline Year</a:t>
                      </a:r>
                      <a:endParaRPr lang="en-US" sz="900" b="1" i="0" u="none" strike="noStrike">
                        <a:solidFill>
                          <a:srgbClr val="000000"/>
                        </a:solidFill>
                        <a:effectLst/>
                        <a:latin typeface="Calibri" panose="020F0502020204030204" pitchFamily="34" charset="0"/>
                      </a:endParaRPr>
                    </a:p>
                  </a:txBody>
                  <a:tcPr marL="5238" marR="5238" marT="5238" marB="0" anchor="ctr"/>
                </a:tc>
                <a:tc rowSpan="3">
                  <a:txBody>
                    <a:bodyPr/>
                    <a:lstStyle/>
                    <a:p>
                      <a:pPr algn="ctr" fontAlgn="ctr"/>
                      <a:r>
                        <a:rPr lang="en-US" sz="900" u="none" strike="noStrike">
                          <a:effectLst/>
                        </a:rPr>
                        <a:t># of Students for Baseline Year</a:t>
                      </a:r>
                      <a:endParaRPr lang="en-US" sz="900" b="1" i="0" u="none" strike="noStrike">
                        <a:solidFill>
                          <a:srgbClr val="000000"/>
                        </a:solidFill>
                        <a:effectLst/>
                        <a:latin typeface="Calibri" panose="020F0502020204030204" pitchFamily="34" charset="0"/>
                      </a:endParaRPr>
                    </a:p>
                  </a:txBody>
                  <a:tcPr marL="5238" marR="5238" marT="5238" marB="0" anchor="ctr"/>
                </a:tc>
                <a:tc gridSpan="2">
                  <a:txBody>
                    <a:bodyPr/>
                    <a:lstStyle/>
                    <a:p>
                      <a:pPr algn="ctr" fontAlgn="ctr"/>
                      <a:r>
                        <a:rPr lang="en-US" sz="900" u="none" strike="noStrike">
                          <a:effectLst/>
                        </a:rPr>
                        <a:t>Goal 1:</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tc gridSpan="2">
                  <a:txBody>
                    <a:bodyPr/>
                    <a:lstStyle/>
                    <a:p>
                      <a:pPr algn="ctr" fontAlgn="ctr"/>
                      <a:r>
                        <a:rPr lang="en-US" sz="900" u="none" strike="noStrike">
                          <a:effectLst/>
                        </a:rPr>
                        <a:t>Goal 2:</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extLst>
                  <a:ext uri="{0D108BD9-81ED-4DB2-BD59-A6C34878D82A}">
                    <a16:rowId xmlns:a16="http://schemas.microsoft.com/office/drawing/2014/main" val="4185045381"/>
                  </a:ext>
                </a:extLst>
              </a:tr>
              <a:tr h="299452">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algn="ctr" fontAlgn="ctr"/>
                      <a:r>
                        <a:rPr lang="en-US" sz="900" u="none" strike="noStrike">
                          <a:effectLst/>
                        </a:rPr>
                        <a:t>Eliminate Disproportionate Impact</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tc gridSpan="2">
                  <a:txBody>
                    <a:bodyPr/>
                    <a:lstStyle/>
                    <a:p>
                      <a:pPr algn="ctr" fontAlgn="ctr"/>
                      <a:r>
                        <a:rPr lang="en-US" sz="900" u="none" strike="noStrike">
                          <a:effectLst/>
                        </a:rPr>
                        <a:t>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extLst>
                  <a:ext uri="{0D108BD9-81ED-4DB2-BD59-A6C34878D82A}">
                    <a16:rowId xmlns:a16="http://schemas.microsoft.com/office/drawing/2014/main" val="1076411528"/>
                  </a:ext>
                </a:extLst>
              </a:tr>
              <a:tr h="488131">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900" u="none" strike="noStrike">
                          <a:effectLst/>
                        </a:rPr>
                        <a:t>% of Increase Needed to Eliminate DI</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Students Needed to Eliminate DI</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Increase Needed to 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Students Needed to 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1138150998"/>
                  </a:ext>
                </a:extLst>
              </a:tr>
              <a:tr h="162710">
                <a:tc gridSpan="7">
                  <a:txBody>
                    <a:bodyPr/>
                    <a:lstStyle/>
                    <a:p>
                      <a:pPr algn="ctr" fontAlgn="ctr"/>
                      <a:r>
                        <a:rPr lang="en-US" sz="900" u="none" strike="noStrike">
                          <a:effectLst/>
                        </a:rPr>
                        <a:t>Persistence: First Primary Term to Secondary Term - DI Student Populations</a:t>
                      </a:r>
                      <a:endParaRPr lang="en-US" sz="900" b="1" i="0" u="none" strike="noStrike">
                        <a:solidFill>
                          <a:srgbClr val="FFFFFF"/>
                        </a:solidFill>
                        <a:effectLst/>
                        <a:latin typeface="Calibri" panose="020F0502020204030204" pitchFamily="34" charset="0"/>
                      </a:endParaRPr>
                    </a:p>
                  </a:txBody>
                  <a:tcPr marL="5238" marR="5238" marT="5238"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76174473"/>
                  </a:ext>
                </a:extLst>
              </a:tr>
              <a:tr h="301855">
                <a:tc>
                  <a:txBody>
                    <a:bodyPr/>
                    <a:lstStyle/>
                    <a:p>
                      <a:pPr algn="ctr" fontAlgn="ctr"/>
                      <a:r>
                        <a:rPr lang="en-US" sz="900" u="none" strike="noStrike">
                          <a:effectLst/>
                        </a:rPr>
                        <a:t>Black/African American</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60.80%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62</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3.90%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4</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13.40%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14</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4055875396"/>
                  </a:ext>
                </a:extLst>
              </a:tr>
              <a:tr h="299452">
                <a:tc>
                  <a:txBody>
                    <a:bodyPr/>
                    <a:lstStyle/>
                    <a:p>
                      <a:pPr algn="ctr" fontAlgn="ctr"/>
                      <a:r>
                        <a:rPr lang="en-US" sz="900" u="none" strike="noStrike">
                          <a:effectLst/>
                        </a:rPr>
                        <a:t>First Generation</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71.20%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dirty="0">
                          <a:effectLst/>
                        </a:rPr>
                        <a:t>991</a:t>
                      </a:r>
                      <a:endParaRPr lang="en-US" sz="900" b="0" i="0" u="none" strike="noStrike" dirty="0">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1.40%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3.90%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54</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1706220"/>
                  </a:ext>
                </a:extLst>
              </a:tr>
              <a:tr h="162710">
                <a:tc>
                  <a:txBody>
                    <a:bodyPr/>
                    <a:lstStyle/>
                    <a:p>
                      <a:pPr algn="ctr" fontAlgn="ctr"/>
                      <a:r>
                        <a:rPr lang="en-US" sz="900" u="none" strike="noStrike">
                          <a:effectLst/>
                        </a:rPr>
                        <a:t>Foster Youth</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59.60%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65</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5.40%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6</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14.60%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16</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903973973"/>
                  </a:ext>
                </a:extLst>
              </a:tr>
              <a:tr h="162710">
                <a:tc>
                  <a:txBody>
                    <a:bodyPr/>
                    <a:lstStyle/>
                    <a:p>
                      <a:pPr algn="ctr" fontAlgn="ctr"/>
                      <a:r>
                        <a:rPr lang="en-US" sz="900" u="none" strike="noStrike">
                          <a:effectLst/>
                        </a:rPr>
                        <a:t>Hispanic</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68.90%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838</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4.20%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51</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6.80%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83</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327174523"/>
                  </a:ext>
                </a:extLst>
              </a:tr>
              <a:tr h="162710">
                <a:tc>
                  <a:txBody>
                    <a:bodyPr/>
                    <a:lstStyle/>
                    <a:p>
                      <a:pPr algn="ctr" fontAlgn="ctr"/>
                      <a:r>
                        <a:rPr lang="en-US" sz="900" u="none" strike="noStrike">
                          <a:effectLst/>
                        </a:rPr>
                        <a:t>LGBT</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67.70%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298</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2.40%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11</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6.80%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30</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3214645267"/>
                  </a:ext>
                </a:extLst>
              </a:tr>
              <a:tr h="488131">
                <a:tc>
                  <a:txBody>
                    <a:bodyPr/>
                    <a:lstStyle/>
                    <a:p>
                      <a:pPr algn="ctr" fontAlgn="ctr"/>
                      <a:r>
                        <a:rPr lang="en-US" sz="900" u="none" strike="noStrike">
                          <a:effectLst/>
                        </a:rPr>
                        <a:t>Pacific Islander or Hawaiian Native</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53.80%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14</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20.10%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6</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1316722375"/>
                  </a:ext>
                </a:extLst>
              </a:tr>
              <a:tr h="162710">
                <a:tc>
                  <a:txBody>
                    <a:bodyPr/>
                    <a:lstStyle/>
                    <a:p>
                      <a:pPr algn="ctr" fontAlgn="ctr"/>
                      <a:r>
                        <a:rPr lang="en-US" sz="900" u="none" strike="noStrike">
                          <a:effectLst/>
                        </a:rPr>
                        <a:t>White</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69%</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450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2.20%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15</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5.70%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dirty="0">
                          <a:effectLst/>
                        </a:rPr>
                        <a:t>37</a:t>
                      </a:r>
                      <a:endParaRPr lang="en-US" sz="900" b="0" i="0" u="none" strike="noStrike" dirty="0">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2714856262"/>
                  </a:ext>
                </a:extLst>
              </a:tr>
            </a:tbl>
          </a:graphicData>
        </a:graphic>
      </p:graphicFrame>
    </p:spTree>
    <p:extLst>
      <p:ext uri="{BB962C8B-B14F-4D97-AF65-F5344CB8AC3E}">
        <p14:creationId xmlns:p14="http://schemas.microsoft.com/office/powerpoint/2010/main" val="1950646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5516" y="672662"/>
            <a:ext cx="6347713" cy="1320800"/>
          </a:xfrm>
        </p:spPr>
        <p:txBody>
          <a:bodyPr>
            <a:normAutofit fontScale="90000"/>
          </a:bodyPr>
          <a:lstStyle/>
          <a:p>
            <a:r>
              <a:rPr lang="en-US" sz="3100" dirty="0"/>
              <a:t>Advance Student Persistence </a:t>
            </a:r>
            <a:r>
              <a:rPr lang="en-US" sz="3400" dirty="0" smtClean="0"/>
              <a:t>Goals</a:t>
            </a:r>
            <a:r>
              <a:rPr lang="en-US" sz="2000" dirty="0" smtClean="0"/>
              <a:t> </a:t>
            </a:r>
            <a:r>
              <a:rPr lang="en-US" sz="2000" b="1" dirty="0" smtClean="0"/>
              <a:t>Black</a:t>
            </a:r>
            <a:r>
              <a:rPr lang="en-US" sz="2000" b="1" dirty="0"/>
              <a:t>, First Gen, Foster Youth, Hispanic, LGBTQ, Pacific Islander, </a:t>
            </a:r>
            <a:r>
              <a:rPr lang="en-US" sz="2000" b="1" dirty="0" smtClean="0"/>
              <a:t>White</a:t>
            </a:r>
            <a:r>
              <a:rPr lang="en-US" sz="2400" dirty="0"/>
              <a:t> </a:t>
            </a:r>
          </a:p>
        </p:txBody>
      </p:sp>
      <p:sp>
        <p:nvSpPr>
          <p:cNvPr id="3" name="Content Placeholder 2"/>
          <p:cNvSpPr>
            <a:spLocks noGrp="1"/>
          </p:cNvSpPr>
          <p:nvPr>
            <p:ph idx="1"/>
          </p:nvPr>
        </p:nvSpPr>
        <p:spPr>
          <a:xfrm>
            <a:off x="397042" y="2333296"/>
            <a:ext cx="7212448" cy="4241961"/>
          </a:xfrm>
        </p:spPr>
        <p:txBody>
          <a:bodyPr>
            <a:noAutofit/>
          </a:bodyPr>
          <a:lstStyle/>
          <a:p>
            <a:pPr>
              <a:buFont typeface="+mj-lt"/>
              <a:buAutoNum type="arabicPeriod"/>
            </a:pPr>
            <a:r>
              <a:rPr lang="en-US" b="1" dirty="0" smtClean="0"/>
              <a:t>Guided </a:t>
            </a:r>
            <a:r>
              <a:rPr lang="en-US" b="1" dirty="0"/>
              <a:t>Pathways Alignment with Embedded Counseling and Learning Communities</a:t>
            </a:r>
          </a:p>
          <a:p>
            <a:pPr>
              <a:buFont typeface="+mj-lt"/>
              <a:buAutoNum type="arabicPeriod"/>
            </a:pPr>
            <a:r>
              <a:rPr lang="en-US" b="1" dirty="0" smtClean="0"/>
              <a:t>Early </a:t>
            </a:r>
            <a:r>
              <a:rPr lang="en-US" b="1" dirty="0"/>
              <a:t>Intervention and Data-Driven Retention </a:t>
            </a:r>
            <a:r>
              <a:rPr lang="en-US" b="1" dirty="0" smtClean="0"/>
              <a:t>Programs</a:t>
            </a:r>
            <a:endParaRPr lang="en-US" dirty="0"/>
          </a:p>
          <a:p>
            <a:pPr>
              <a:buFont typeface="+mj-lt"/>
              <a:buAutoNum type="arabicPeriod"/>
            </a:pPr>
            <a:r>
              <a:rPr lang="en-US" b="1" dirty="0" smtClean="0"/>
              <a:t>Holistic </a:t>
            </a:r>
            <a:r>
              <a:rPr lang="en-US" b="1" dirty="0"/>
              <a:t>Student Support Through Financial Aid, MPS, and Professional </a:t>
            </a:r>
            <a:r>
              <a:rPr lang="en-US" b="1" dirty="0" smtClean="0"/>
              <a:t>Development</a:t>
            </a:r>
            <a:endParaRPr lang="en-US" b="1" dirty="0"/>
          </a:p>
        </p:txBody>
      </p:sp>
    </p:spTree>
    <p:extLst>
      <p:ext uri="{BB962C8B-B14F-4D97-AF65-F5344CB8AC3E}">
        <p14:creationId xmlns:p14="http://schemas.microsoft.com/office/powerpoint/2010/main" val="2100281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842" y="1045779"/>
            <a:ext cx="8797158" cy="767255"/>
          </a:xfrm>
        </p:spPr>
        <p:txBody>
          <a:bodyPr>
            <a:normAutofit/>
          </a:bodyPr>
          <a:lstStyle/>
          <a:p>
            <a:r>
              <a:rPr lang="en-US" sz="3200" dirty="0" smtClean="0"/>
              <a:t>DI Groups: Completion</a:t>
            </a:r>
            <a:endParaRPr lang="en-US" sz="3200" dirty="0"/>
          </a:p>
        </p:txBody>
      </p:sp>
      <p:graphicFrame>
        <p:nvGraphicFramePr>
          <p:cNvPr id="3" name="Table 2"/>
          <p:cNvGraphicFramePr>
            <a:graphicFrameLocks noGrp="1"/>
          </p:cNvGraphicFramePr>
          <p:nvPr>
            <p:extLst>
              <p:ext uri="{D42A27DB-BD31-4B8C-83A1-F6EECF244321}">
                <p14:modId xmlns:p14="http://schemas.microsoft.com/office/powerpoint/2010/main" val="3777636666"/>
              </p:ext>
            </p:extLst>
          </p:nvPr>
        </p:nvGraphicFramePr>
        <p:xfrm>
          <a:off x="346842" y="2385852"/>
          <a:ext cx="7073461" cy="2448905"/>
        </p:xfrm>
        <a:graphic>
          <a:graphicData uri="http://schemas.openxmlformats.org/drawingml/2006/table">
            <a:tbl>
              <a:tblPr>
                <a:tableStyleId>{5C22544A-7EE6-4342-B048-85BDC9FD1C3A}</a:tableStyleId>
              </a:tblPr>
              <a:tblGrid>
                <a:gridCol w="907705">
                  <a:extLst>
                    <a:ext uri="{9D8B030D-6E8A-4147-A177-3AD203B41FA5}">
                      <a16:colId xmlns:a16="http://schemas.microsoft.com/office/drawing/2014/main" val="2898867902"/>
                    </a:ext>
                  </a:extLst>
                </a:gridCol>
                <a:gridCol w="985193">
                  <a:extLst>
                    <a:ext uri="{9D8B030D-6E8A-4147-A177-3AD203B41FA5}">
                      <a16:colId xmlns:a16="http://schemas.microsoft.com/office/drawing/2014/main" val="241605179"/>
                    </a:ext>
                  </a:extLst>
                </a:gridCol>
                <a:gridCol w="885567">
                  <a:extLst>
                    <a:ext uri="{9D8B030D-6E8A-4147-A177-3AD203B41FA5}">
                      <a16:colId xmlns:a16="http://schemas.microsoft.com/office/drawing/2014/main" val="334741351"/>
                    </a:ext>
                  </a:extLst>
                </a:gridCol>
                <a:gridCol w="929845">
                  <a:extLst>
                    <a:ext uri="{9D8B030D-6E8A-4147-A177-3AD203B41FA5}">
                      <a16:colId xmlns:a16="http://schemas.microsoft.com/office/drawing/2014/main" val="3102755715"/>
                    </a:ext>
                  </a:extLst>
                </a:gridCol>
                <a:gridCol w="996263">
                  <a:extLst>
                    <a:ext uri="{9D8B030D-6E8A-4147-A177-3AD203B41FA5}">
                      <a16:colId xmlns:a16="http://schemas.microsoft.com/office/drawing/2014/main" val="1433137921"/>
                    </a:ext>
                  </a:extLst>
                </a:gridCol>
                <a:gridCol w="1184444">
                  <a:extLst>
                    <a:ext uri="{9D8B030D-6E8A-4147-A177-3AD203B41FA5}">
                      <a16:colId xmlns:a16="http://schemas.microsoft.com/office/drawing/2014/main" val="3412206592"/>
                    </a:ext>
                  </a:extLst>
                </a:gridCol>
                <a:gridCol w="1184444">
                  <a:extLst>
                    <a:ext uri="{9D8B030D-6E8A-4147-A177-3AD203B41FA5}">
                      <a16:colId xmlns:a16="http://schemas.microsoft.com/office/drawing/2014/main" val="30595553"/>
                    </a:ext>
                  </a:extLst>
                </a:gridCol>
              </a:tblGrid>
              <a:tr h="179003">
                <a:tc rowSpan="3">
                  <a:txBody>
                    <a:bodyPr/>
                    <a:lstStyle/>
                    <a:p>
                      <a:pPr algn="ctr" fontAlgn="ctr"/>
                      <a:r>
                        <a:rPr lang="en-US" sz="900" u="none" strike="noStrike">
                          <a:effectLst/>
                        </a:rPr>
                        <a:t>DI Student Population</a:t>
                      </a:r>
                      <a:endParaRPr lang="en-US" sz="900" b="1" i="0" u="none" strike="noStrike">
                        <a:solidFill>
                          <a:srgbClr val="000000"/>
                        </a:solidFill>
                        <a:effectLst/>
                        <a:latin typeface="Calibri" panose="020F0502020204030204" pitchFamily="34" charset="0"/>
                      </a:endParaRPr>
                    </a:p>
                  </a:txBody>
                  <a:tcPr marL="5238" marR="5238" marT="5238" marB="0" anchor="ctr"/>
                </a:tc>
                <a:tc rowSpan="3">
                  <a:txBody>
                    <a:bodyPr/>
                    <a:lstStyle/>
                    <a:p>
                      <a:pPr algn="ctr" fontAlgn="ctr"/>
                      <a:r>
                        <a:rPr lang="en-US" sz="900" u="none" strike="noStrike">
                          <a:effectLst/>
                        </a:rPr>
                        <a:t>% of Students for Baseline Year</a:t>
                      </a:r>
                      <a:endParaRPr lang="en-US" sz="900" b="1" i="0" u="none" strike="noStrike">
                        <a:solidFill>
                          <a:srgbClr val="000000"/>
                        </a:solidFill>
                        <a:effectLst/>
                        <a:latin typeface="Calibri" panose="020F0502020204030204" pitchFamily="34" charset="0"/>
                      </a:endParaRPr>
                    </a:p>
                  </a:txBody>
                  <a:tcPr marL="5238" marR="5238" marT="5238" marB="0" anchor="ctr"/>
                </a:tc>
                <a:tc rowSpan="3">
                  <a:txBody>
                    <a:bodyPr/>
                    <a:lstStyle/>
                    <a:p>
                      <a:pPr algn="ctr" fontAlgn="ctr"/>
                      <a:r>
                        <a:rPr lang="en-US" sz="900" u="none" strike="noStrike">
                          <a:effectLst/>
                        </a:rPr>
                        <a:t># of Students for Baseline Year</a:t>
                      </a:r>
                      <a:endParaRPr lang="en-US" sz="900" b="1" i="0" u="none" strike="noStrike">
                        <a:solidFill>
                          <a:srgbClr val="000000"/>
                        </a:solidFill>
                        <a:effectLst/>
                        <a:latin typeface="Calibri" panose="020F0502020204030204" pitchFamily="34" charset="0"/>
                      </a:endParaRPr>
                    </a:p>
                  </a:txBody>
                  <a:tcPr marL="5238" marR="5238" marT="5238" marB="0" anchor="ctr"/>
                </a:tc>
                <a:tc gridSpan="2">
                  <a:txBody>
                    <a:bodyPr/>
                    <a:lstStyle/>
                    <a:p>
                      <a:pPr algn="ctr" fontAlgn="ctr"/>
                      <a:r>
                        <a:rPr lang="en-US" sz="900" u="none" strike="noStrike">
                          <a:effectLst/>
                        </a:rPr>
                        <a:t>Goal 1:</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tc gridSpan="2">
                  <a:txBody>
                    <a:bodyPr/>
                    <a:lstStyle/>
                    <a:p>
                      <a:pPr algn="ctr" fontAlgn="ctr"/>
                      <a:r>
                        <a:rPr lang="en-US" sz="900" u="none" strike="noStrike">
                          <a:effectLst/>
                        </a:rPr>
                        <a:t>Goal 2:</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extLst>
                  <a:ext uri="{0D108BD9-81ED-4DB2-BD59-A6C34878D82A}">
                    <a16:rowId xmlns:a16="http://schemas.microsoft.com/office/drawing/2014/main" val="3760253803"/>
                  </a:ext>
                </a:extLst>
              </a:tr>
              <a:tr h="329437">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algn="ctr" fontAlgn="ctr"/>
                      <a:r>
                        <a:rPr lang="en-US" sz="900" u="none" strike="noStrike">
                          <a:effectLst/>
                        </a:rPr>
                        <a:t>Eliminate Disproportionate Impact</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tc gridSpan="2">
                  <a:txBody>
                    <a:bodyPr/>
                    <a:lstStyle/>
                    <a:p>
                      <a:pPr algn="ctr" fontAlgn="ctr"/>
                      <a:r>
                        <a:rPr lang="en-US" sz="900" u="none" strike="noStrike">
                          <a:effectLst/>
                        </a:rPr>
                        <a:t>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extLst>
                  <a:ext uri="{0D108BD9-81ED-4DB2-BD59-A6C34878D82A}">
                    <a16:rowId xmlns:a16="http://schemas.microsoft.com/office/drawing/2014/main" val="480410304"/>
                  </a:ext>
                </a:extLst>
              </a:tr>
              <a:tr h="53701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900" u="none" strike="noStrike">
                          <a:effectLst/>
                        </a:rPr>
                        <a:t>% of Increase Needed to Eliminate DI</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Students Needed to Eliminate DI</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Increase Needed to 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Students Needed to 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907068395"/>
                  </a:ext>
                </a:extLst>
              </a:tr>
              <a:tr h="179003">
                <a:tc gridSpan="7">
                  <a:txBody>
                    <a:bodyPr/>
                    <a:lstStyle/>
                    <a:p>
                      <a:pPr algn="ctr" fontAlgn="ctr"/>
                      <a:r>
                        <a:rPr lang="en-US" sz="900" u="none" strike="noStrike">
                          <a:effectLst/>
                        </a:rPr>
                        <a:t>Completion - DI Student Populations</a:t>
                      </a:r>
                      <a:endParaRPr lang="en-US" sz="900" b="1" i="0" u="none" strike="noStrike">
                        <a:solidFill>
                          <a:srgbClr val="FFFFFF"/>
                        </a:solidFill>
                        <a:effectLst/>
                        <a:latin typeface="Calibri" panose="020F0502020204030204" pitchFamily="34" charset="0"/>
                      </a:endParaRPr>
                    </a:p>
                  </a:txBody>
                  <a:tcPr marL="5238" marR="5238" marT="5238"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61238536"/>
                  </a:ext>
                </a:extLst>
              </a:tr>
              <a:tr h="179003">
                <a:tc>
                  <a:txBody>
                    <a:bodyPr/>
                    <a:lstStyle/>
                    <a:p>
                      <a:pPr algn="ctr" fontAlgn="ctr"/>
                      <a:r>
                        <a:rPr lang="en-US" sz="900" u="none" strike="noStrike">
                          <a:effectLst/>
                        </a:rPr>
                        <a:t>DSPS</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10.60%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26</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5.50%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14</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9.30%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23</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3543191428"/>
                  </a:ext>
                </a:extLst>
              </a:tr>
              <a:tr h="329437">
                <a:tc>
                  <a:txBody>
                    <a:bodyPr/>
                    <a:lstStyle/>
                    <a:p>
                      <a:pPr algn="ctr" fontAlgn="ctr"/>
                      <a:r>
                        <a:rPr lang="en-US" sz="900" u="none" strike="noStrike">
                          <a:effectLst/>
                        </a:rPr>
                        <a:t>First Generation</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17.70%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292</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0.60%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2.60%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43</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2201344419"/>
                  </a:ext>
                </a:extLst>
              </a:tr>
              <a:tr h="179003">
                <a:tc>
                  <a:txBody>
                    <a:bodyPr/>
                    <a:lstStyle/>
                    <a:p>
                      <a:pPr algn="ctr" fontAlgn="ctr"/>
                      <a:r>
                        <a:rPr lang="en-US" sz="900" u="none" strike="noStrike">
                          <a:effectLst/>
                        </a:rPr>
                        <a:t>Foster Youth</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14.50%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31</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0.50%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5.20%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12</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2275756885"/>
                  </a:ext>
                </a:extLst>
              </a:tr>
              <a:tr h="179003">
                <a:tc>
                  <a:txBody>
                    <a:bodyPr/>
                    <a:lstStyle/>
                    <a:p>
                      <a:pPr algn="ctr" fontAlgn="ctr"/>
                      <a:r>
                        <a:rPr lang="en-US" sz="900" u="none" strike="noStrike">
                          <a:effectLst/>
                        </a:rPr>
                        <a:t>Hispanic</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15.40%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206</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3.50%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48</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5.50%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75</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1459186858"/>
                  </a:ext>
                </a:extLst>
              </a:tr>
              <a:tr h="179003">
                <a:tc>
                  <a:txBody>
                    <a:bodyPr/>
                    <a:lstStyle/>
                    <a:p>
                      <a:pPr algn="ctr" fontAlgn="ctr"/>
                      <a:r>
                        <a:rPr lang="en-US" sz="900" u="none" strike="noStrike">
                          <a:effectLst/>
                        </a:rPr>
                        <a:t>LGBT Male</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12.70%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19</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1.60%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3</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7%</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11</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664666564"/>
                  </a:ext>
                </a:extLst>
              </a:tr>
              <a:tr h="179003">
                <a:tc>
                  <a:txBody>
                    <a:bodyPr/>
                    <a:lstStyle/>
                    <a:p>
                      <a:pPr algn="ctr" fontAlgn="ctr"/>
                      <a:r>
                        <a:rPr lang="en-US" sz="900" u="none" strike="noStrike">
                          <a:effectLst/>
                        </a:rPr>
                        <a:t>Male</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17%</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441</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2.90%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77</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5%</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dirty="0">
                          <a:effectLst/>
                        </a:rPr>
                        <a:t>130</a:t>
                      </a:r>
                      <a:endParaRPr lang="en-US" sz="900" b="0" i="0" u="none" strike="noStrike" dirty="0">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1350552470"/>
                  </a:ext>
                </a:extLst>
              </a:tr>
            </a:tbl>
          </a:graphicData>
        </a:graphic>
      </p:graphicFrame>
    </p:spTree>
    <p:extLst>
      <p:ext uri="{BB962C8B-B14F-4D97-AF65-F5344CB8AC3E}">
        <p14:creationId xmlns:p14="http://schemas.microsoft.com/office/powerpoint/2010/main" val="1423021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9545" y="641131"/>
            <a:ext cx="6978870" cy="1320800"/>
          </a:xfrm>
        </p:spPr>
        <p:txBody>
          <a:bodyPr>
            <a:noAutofit/>
          </a:bodyPr>
          <a:lstStyle/>
          <a:p>
            <a:r>
              <a:rPr lang="en-US" sz="3600" dirty="0"/>
              <a:t>Advance Completion </a:t>
            </a:r>
            <a:r>
              <a:rPr lang="en-US" dirty="0" smtClean="0"/>
              <a:t>Goals</a:t>
            </a:r>
            <a:r>
              <a:rPr lang="en-US" sz="2000" dirty="0" smtClean="0"/>
              <a:t/>
            </a:r>
            <a:br>
              <a:rPr lang="en-US" sz="2000" dirty="0" smtClean="0"/>
            </a:br>
            <a:r>
              <a:rPr lang="en-US" sz="2000" b="1" dirty="0" smtClean="0"/>
              <a:t>DSPS</a:t>
            </a:r>
            <a:r>
              <a:rPr lang="en-US" sz="2000" b="1" dirty="0"/>
              <a:t>, First Gen, Foster Youth, Hispanic, LGBTQ, M</a:t>
            </a:r>
            <a:r>
              <a:rPr lang="en-US" sz="2000" b="1" dirty="0" smtClean="0"/>
              <a:t>ale</a:t>
            </a:r>
            <a:endParaRPr lang="en-US" sz="2000" dirty="0"/>
          </a:p>
        </p:txBody>
      </p:sp>
      <p:sp>
        <p:nvSpPr>
          <p:cNvPr id="3" name="Content Placeholder 2"/>
          <p:cNvSpPr>
            <a:spLocks noGrp="1"/>
          </p:cNvSpPr>
          <p:nvPr>
            <p:ph idx="1"/>
          </p:nvPr>
        </p:nvSpPr>
        <p:spPr>
          <a:xfrm>
            <a:off x="299545" y="2272863"/>
            <a:ext cx="6900041" cy="1899745"/>
          </a:xfrm>
        </p:spPr>
        <p:txBody>
          <a:bodyPr>
            <a:normAutofit/>
          </a:bodyPr>
          <a:lstStyle/>
          <a:p>
            <a:pPr>
              <a:buFont typeface="+mj-lt"/>
              <a:buAutoNum type="arabicPeriod"/>
            </a:pPr>
            <a:r>
              <a:rPr lang="en-US" b="1" dirty="0" smtClean="0"/>
              <a:t>Strengthen </a:t>
            </a:r>
            <a:r>
              <a:rPr lang="en-US" b="1" dirty="0"/>
              <a:t>Transfer Preparation Through Early Advising and Specialized Workshops</a:t>
            </a:r>
          </a:p>
          <a:p>
            <a:pPr>
              <a:buFont typeface="+mj-lt"/>
              <a:buAutoNum type="arabicPeriod"/>
            </a:pPr>
            <a:r>
              <a:rPr lang="en-US" b="1" dirty="0" smtClean="0"/>
              <a:t>Integrate </a:t>
            </a:r>
            <a:r>
              <a:rPr lang="en-US" b="1" dirty="0"/>
              <a:t>Academic Milestones into First-Year Cohorts</a:t>
            </a:r>
          </a:p>
          <a:p>
            <a:pPr>
              <a:buFont typeface="+mj-lt"/>
              <a:buAutoNum type="arabicPeriod"/>
            </a:pPr>
            <a:r>
              <a:rPr lang="en-US" b="1" dirty="0" smtClean="0"/>
              <a:t>Expand </a:t>
            </a:r>
            <a:r>
              <a:rPr lang="en-US" b="1" dirty="0"/>
              <a:t>and Clarify CTE Pathways for Adult and DI Students</a:t>
            </a:r>
          </a:p>
          <a:p>
            <a:pPr marL="0" indent="0">
              <a:buNone/>
            </a:pPr>
            <a:endParaRPr lang="en-US" dirty="0"/>
          </a:p>
        </p:txBody>
      </p:sp>
    </p:spTree>
    <p:extLst>
      <p:ext uri="{BB962C8B-B14F-4D97-AF65-F5344CB8AC3E}">
        <p14:creationId xmlns:p14="http://schemas.microsoft.com/office/powerpoint/2010/main" val="4164783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842" y="1045779"/>
            <a:ext cx="8797158" cy="767255"/>
          </a:xfrm>
        </p:spPr>
        <p:txBody>
          <a:bodyPr>
            <a:normAutofit/>
          </a:bodyPr>
          <a:lstStyle/>
          <a:p>
            <a:r>
              <a:rPr lang="en-US" sz="3200" dirty="0" smtClean="0"/>
              <a:t>DI Groups: Transfer</a:t>
            </a:r>
            <a:endParaRPr lang="en-US" sz="3200" dirty="0"/>
          </a:p>
        </p:txBody>
      </p:sp>
      <p:graphicFrame>
        <p:nvGraphicFramePr>
          <p:cNvPr id="3" name="Table 2"/>
          <p:cNvGraphicFramePr>
            <a:graphicFrameLocks noGrp="1"/>
          </p:cNvGraphicFramePr>
          <p:nvPr>
            <p:extLst>
              <p:ext uri="{D42A27DB-BD31-4B8C-83A1-F6EECF244321}">
                <p14:modId xmlns:p14="http://schemas.microsoft.com/office/powerpoint/2010/main" val="3342225022"/>
              </p:ext>
            </p:extLst>
          </p:nvPr>
        </p:nvGraphicFramePr>
        <p:xfrm>
          <a:off x="346842" y="2305543"/>
          <a:ext cx="7010400" cy="1782982"/>
        </p:xfrm>
        <a:graphic>
          <a:graphicData uri="http://schemas.openxmlformats.org/drawingml/2006/table">
            <a:tbl>
              <a:tblPr>
                <a:tableStyleId>{5C22544A-7EE6-4342-B048-85BDC9FD1C3A}</a:tableStyleId>
              </a:tblPr>
              <a:tblGrid>
                <a:gridCol w="899613">
                  <a:extLst>
                    <a:ext uri="{9D8B030D-6E8A-4147-A177-3AD203B41FA5}">
                      <a16:colId xmlns:a16="http://schemas.microsoft.com/office/drawing/2014/main" val="126734517"/>
                    </a:ext>
                  </a:extLst>
                </a:gridCol>
                <a:gridCol w="976410">
                  <a:extLst>
                    <a:ext uri="{9D8B030D-6E8A-4147-A177-3AD203B41FA5}">
                      <a16:colId xmlns:a16="http://schemas.microsoft.com/office/drawing/2014/main" val="152241705"/>
                    </a:ext>
                  </a:extLst>
                </a:gridCol>
                <a:gridCol w="877672">
                  <a:extLst>
                    <a:ext uri="{9D8B030D-6E8A-4147-A177-3AD203B41FA5}">
                      <a16:colId xmlns:a16="http://schemas.microsoft.com/office/drawing/2014/main" val="4076603370"/>
                    </a:ext>
                  </a:extLst>
                </a:gridCol>
                <a:gridCol w="921555">
                  <a:extLst>
                    <a:ext uri="{9D8B030D-6E8A-4147-A177-3AD203B41FA5}">
                      <a16:colId xmlns:a16="http://schemas.microsoft.com/office/drawing/2014/main" val="1843601611"/>
                    </a:ext>
                  </a:extLst>
                </a:gridCol>
                <a:gridCol w="987380">
                  <a:extLst>
                    <a:ext uri="{9D8B030D-6E8A-4147-A177-3AD203B41FA5}">
                      <a16:colId xmlns:a16="http://schemas.microsoft.com/office/drawing/2014/main" val="2470466628"/>
                    </a:ext>
                  </a:extLst>
                </a:gridCol>
                <a:gridCol w="1173885">
                  <a:extLst>
                    <a:ext uri="{9D8B030D-6E8A-4147-A177-3AD203B41FA5}">
                      <a16:colId xmlns:a16="http://schemas.microsoft.com/office/drawing/2014/main" val="677977250"/>
                    </a:ext>
                  </a:extLst>
                </a:gridCol>
                <a:gridCol w="1173885">
                  <a:extLst>
                    <a:ext uri="{9D8B030D-6E8A-4147-A177-3AD203B41FA5}">
                      <a16:colId xmlns:a16="http://schemas.microsoft.com/office/drawing/2014/main" val="2052154644"/>
                    </a:ext>
                  </a:extLst>
                </a:gridCol>
              </a:tblGrid>
              <a:tr h="201686">
                <a:tc rowSpan="3">
                  <a:txBody>
                    <a:bodyPr/>
                    <a:lstStyle/>
                    <a:p>
                      <a:pPr algn="ctr" fontAlgn="ctr"/>
                      <a:r>
                        <a:rPr lang="en-US" sz="900" u="none" strike="noStrike">
                          <a:effectLst/>
                        </a:rPr>
                        <a:t>DI Student Population</a:t>
                      </a:r>
                      <a:endParaRPr lang="en-US" sz="900" b="1" i="0" u="none" strike="noStrike">
                        <a:solidFill>
                          <a:srgbClr val="000000"/>
                        </a:solidFill>
                        <a:effectLst/>
                        <a:latin typeface="Calibri" panose="020F0502020204030204" pitchFamily="34" charset="0"/>
                      </a:endParaRPr>
                    </a:p>
                  </a:txBody>
                  <a:tcPr marL="5238" marR="5238" marT="5238" marB="0" anchor="ctr"/>
                </a:tc>
                <a:tc rowSpan="3">
                  <a:txBody>
                    <a:bodyPr/>
                    <a:lstStyle/>
                    <a:p>
                      <a:pPr algn="ctr" fontAlgn="ctr"/>
                      <a:r>
                        <a:rPr lang="en-US" sz="900" u="none" strike="noStrike">
                          <a:effectLst/>
                        </a:rPr>
                        <a:t>% of Students for Baseline Year</a:t>
                      </a:r>
                      <a:endParaRPr lang="en-US" sz="900" b="1" i="0" u="none" strike="noStrike">
                        <a:solidFill>
                          <a:srgbClr val="000000"/>
                        </a:solidFill>
                        <a:effectLst/>
                        <a:latin typeface="Calibri" panose="020F0502020204030204" pitchFamily="34" charset="0"/>
                      </a:endParaRPr>
                    </a:p>
                  </a:txBody>
                  <a:tcPr marL="5238" marR="5238" marT="5238" marB="0" anchor="ctr"/>
                </a:tc>
                <a:tc rowSpan="3">
                  <a:txBody>
                    <a:bodyPr/>
                    <a:lstStyle/>
                    <a:p>
                      <a:pPr algn="ctr" fontAlgn="ctr"/>
                      <a:r>
                        <a:rPr lang="en-US" sz="900" u="none" strike="noStrike">
                          <a:effectLst/>
                        </a:rPr>
                        <a:t># of Students for Baseline Year</a:t>
                      </a:r>
                      <a:endParaRPr lang="en-US" sz="900" b="1" i="0" u="none" strike="noStrike">
                        <a:solidFill>
                          <a:srgbClr val="000000"/>
                        </a:solidFill>
                        <a:effectLst/>
                        <a:latin typeface="Calibri" panose="020F0502020204030204" pitchFamily="34" charset="0"/>
                      </a:endParaRPr>
                    </a:p>
                  </a:txBody>
                  <a:tcPr marL="5238" marR="5238" marT="5238" marB="0" anchor="ctr"/>
                </a:tc>
                <a:tc gridSpan="2">
                  <a:txBody>
                    <a:bodyPr/>
                    <a:lstStyle/>
                    <a:p>
                      <a:pPr algn="ctr" fontAlgn="ctr"/>
                      <a:r>
                        <a:rPr lang="en-US" sz="900" u="none" strike="noStrike">
                          <a:effectLst/>
                        </a:rPr>
                        <a:t>Goal 1:</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tc gridSpan="2">
                  <a:txBody>
                    <a:bodyPr/>
                    <a:lstStyle/>
                    <a:p>
                      <a:pPr algn="ctr" fontAlgn="ctr"/>
                      <a:r>
                        <a:rPr lang="en-US" sz="900" u="none" strike="noStrike">
                          <a:effectLst/>
                        </a:rPr>
                        <a:t>Goal 2:</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extLst>
                  <a:ext uri="{0D108BD9-81ED-4DB2-BD59-A6C34878D82A}">
                    <a16:rowId xmlns:a16="http://schemas.microsoft.com/office/drawing/2014/main" val="1169291436"/>
                  </a:ext>
                </a:extLst>
              </a:tr>
              <a:tr h="371181">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algn="ctr" fontAlgn="ctr"/>
                      <a:r>
                        <a:rPr lang="en-US" sz="900" u="none" strike="noStrike">
                          <a:effectLst/>
                        </a:rPr>
                        <a:t>Eliminate Disproportionate Impact</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tc gridSpan="2">
                  <a:txBody>
                    <a:bodyPr/>
                    <a:lstStyle/>
                    <a:p>
                      <a:pPr algn="ctr" fontAlgn="ctr"/>
                      <a:r>
                        <a:rPr lang="en-US" sz="900" u="none" strike="noStrike">
                          <a:effectLst/>
                        </a:rPr>
                        <a:t>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tc hMerge="1">
                  <a:txBody>
                    <a:bodyPr/>
                    <a:lstStyle/>
                    <a:p>
                      <a:endParaRPr lang="en-US"/>
                    </a:p>
                  </a:txBody>
                  <a:tcPr/>
                </a:tc>
                <a:extLst>
                  <a:ext uri="{0D108BD9-81ED-4DB2-BD59-A6C34878D82A}">
                    <a16:rowId xmlns:a16="http://schemas.microsoft.com/office/drawing/2014/main" val="832144444"/>
                  </a:ext>
                </a:extLst>
              </a:tr>
              <a:tr h="605057">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900" u="none" strike="noStrike">
                          <a:effectLst/>
                        </a:rPr>
                        <a:t>% of Increase Needed to Eliminate DI</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Students Needed to Eliminate DI</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Increase Needed to 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ctr" fontAlgn="ctr"/>
                      <a:r>
                        <a:rPr lang="en-US" sz="900" u="none" strike="noStrike">
                          <a:effectLst/>
                        </a:rPr>
                        <a:t># of Students Needed to Fully Close Equity Gap</a:t>
                      </a:r>
                      <a:endParaRPr lang="en-US" sz="900" b="1"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4202174594"/>
                  </a:ext>
                </a:extLst>
              </a:tr>
              <a:tr h="201686">
                <a:tc gridSpan="7">
                  <a:txBody>
                    <a:bodyPr/>
                    <a:lstStyle/>
                    <a:p>
                      <a:pPr algn="ctr" fontAlgn="ctr"/>
                      <a:r>
                        <a:rPr lang="en-US" sz="900" u="none" strike="noStrike">
                          <a:effectLst/>
                        </a:rPr>
                        <a:t>Transferred to a Four-Year - DI Student Populations</a:t>
                      </a:r>
                      <a:endParaRPr lang="en-US" sz="900" b="1" i="0" u="none" strike="noStrike">
                        <a:solidFill>
                          <a:srgbClr val="FFFFFF"/>
                        </a:solidFill>
                        <a:effectLst/>
                        <a:latin typeface="Calibri" panose="020F0502020204030204" pitchFamily="34" charset="0"/>
                      </a:endParaRPr>
                    </a:p>
                  </a:txBody>
                  <a:tcPr marL="5238" marR="5238" marT="5238"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21730496"/>
                  </a:ext>
                </a:extLst>
              </a:tr>
              <a:tr h="201686">
                <a:tc>
                  <a:txBody>
                    <a:bodyPr/>
                    <a:lstStyle/>
                    <a:p>
                      <a:pPr algn="ctr" fontAlgn="ctr"/>
                      <a:r>
                        <a:rPr lang="en-US" sz="900" u="none" strike="noStrike">
                          <a:effectLst/>
                        </a:rPr>
                        <a:t>Asian</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23.20%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340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5.70%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83</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7.80%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115</a:t>
                      </a:r>
                      <a:endParaRPr lang="en-US" sz="900" b="0" i="0" u="none" strike="noStrike">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1890353277"/>
                  </a:ext>
                </a:extLst>
              </a:tr>
              <a:tr h="201686">
                <a:tc>
                  <a:txBody>
                    <a:bodyPr/>
                    <a:lstStyle/>
                    <a:p>
                      <a:pPr algn="ctr" fontAlgn="ctr"/>
                      <a:r>
                        <a:rPr lang="en-US" sz="900" u="none" strike="noStrike">
                          <a:effectLst/>
                        </a:rPr>
                        <a:t>Foster Youth</a:t>
                      </a:r>
                      <a:endParaRPr lang="en-US" sz="900" b="1"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13.50%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27</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9.60%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20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a:effectLst/>
                        </a:rPr>
                        <a:t>14.30%</a:t>
                      </a:r>
                      <a:endParaRPr lang="en-US" sz="900" b="0" i="0" u="none" strike="noStrike">
                        <a:solidFill>
                          <a:srgbClr val="000000"/>
                        </a:solidFill>
                        <a:effectLst/>
                        <a:latin typeface="Calibri" panose="020F0502020204030204" pitchFamily="34" charset="0"/>
                      </a:endParaRPr>
                    </a:p>
                  </a:txBody>
                  <a:tcPr marL="5238" marR="5238" marT="5238" marB="0" anchor="ctr"/>
                </a:tc>
                <a:tc>
                  <a:txBody>
                    <a:bodyPr/>
                    <a:lstStyle/>
                    <a:p>
                      <a:pPr algn="r" fontAlgn="ctr"/>
                      <a:r>
                        <a:rPr lang="en-US" sz="900" u="none" strike="noStrike" dirty="0">
                          <a:effectLst/>
                        </a:rPr>
                        <a:t>29</a:t>
                      </a:r>
                      <a:endParaRPr lang="en-US" sz="900" b="0" i="0" u="none" strike="noStrike" dirty="0">
                        <a:solidFill>
                          <a:srgbClr val="000000"/>
                        </a:solidFill>
                        <a:effectLst/>
                        <a:latin typeface="Calibri" panose="020F0502020204030204" pitchFamily="34" charset="0"/>
                      </a:endParaRPr>
                    </a:p>
                  </a:txBody>
                  <a:tcPr marL="5238" marR="5238" marT="5238" marB="0" anchor="ctr"/>
                </a:tc>
                <a:extLst>
                  <a:ext uri="{0D108BD9-81ED-4DB2-BD59-A6C34878D82A}">
                    <a16:rowId xmlns:a16="http://schemas.microsoft.com/office/drawing/2014/main" val="2520072403"/>
                  </a:ext>
                </a:extLst>
              </a:tr>
            </a:tbl>
          </a:graphicData>
        </a:graphic>
      </p:graphicFrame>
    </p:spTree>
    <p:extLst>
      <p:ext uri="{BB962C8B-B14F-4D97-AF65-F5344CB8AC3E}">
        <p14:creationId xmlns:p14="http://schemas.microsoft.com/office/powerpoint/2010/main" val="26737269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46235"/>
            <a:ext cx="6347713" cy="1320800"/>
          </a:xfrm>
        </p:spPr>
        <p:txBody>
          <a:bodyPr>
            <a:normAutofit/>
          </a:bodyPr>
          <a:lstStyle/>
          <a:p>
            <a:r>
              <a:rPr lang="en-US" dirty="0"/>
              <a:t>Advance Transfer </a:t>
            </a:r>
            <a:r>
              <a:rPr lang="en-US" dirty="0" smtClean="0"/>
              <a:t>Goals</a:t>
            </a:r>
            <a:br>
              <a:rPr lang="en-US" dirty="0" smtClean="0"/>
            </a:br>
            <a:r>
              <a:rPr lang="en-US" sz="2000" b="1" dirty="0" smtClean="0"/>
              <a:t>Asian</a:t>
            </a:r>
            <a:r>
              <a:rPr lang="en-US" sz="2000" b="1" dirty="0"/>
              <a:t>, Foster </a:t>
            </a:r>
            <a:r>
              <a:rPr lang="en-US" sz="2000" b="1" dirty="0" smtClean="0"/>
              <a:t>Youth</a:t>
            </a:r>
            <a:endParaRPr lang="en-US" sz="2000" dirty="0"/>
          </a:p>
        </p:txBody>
      </p:sp>
      <p:sp>
        <p:nvSpPr>
          <p:cNvPr id="3" name="Content Placeholder 2"/>
          <p:cNvSpPr>
            <a:spLocks noGrp="1"/>
          </p:cNvSpPr>
          <p:nvPr>
            <p:ph idx="1"/>
          </p:nvPr>
        </p:nvSpPr>
        <p:spPr>
          <a:xfrm>
            <a:off x="609599" y="2438400"/>
            <a:ext cx="6347714" cy="2741115"/>
          </a:xfrm>
        </p:spPr>
        <p:txBody>
          <a:bodyPr>
            <a:noAutofit/>
          </a:bodyPr>
          <a:lstStyle/>
          <a:p>
            <a:pPr>
              <a:buFont typeface="+mj-lt"/>
              <a:buAutoNum type="arabicPeriod"/>
            </a:pPr>
            <a:r>
              <a:rPr lang="en-US" b="1" dirty="0" smtClean="0"/>
              <a:t>Culturally </a:t>
            </a:r>
            <a:r>
              <a:rPr lang="en-US" b="1" dirty="0"/>
              <a:t>Responsive Counseling and Targeted Support Services</a:t>
            </a:r>
          </a:p>
          <a:p>
            <a:pPr>
              <a:buFont typeface="+mj-lt"/>
              <a:buAutoNum type="arabicPeriod"/>
            </a:pPr>
            <a:r>
              <a:rPr lang="en-US" b="1" dirty="0" smtClean="0"/>
              <a:t>Evaluation </a:t>
            </a:r>
            <a:r>
              <a:rPr lang="en-US" b="1" dirty="0"/>
              <a:t>and Continuous Improvement of Transfer Services</a:t>
            </a:r>
          </a:p>
          <a:p>
            <a:pPr>
              <a:buFont typeface="+mj-lt"/>
              <a:buAutoNum type="arabicPeriod"/>
            </a:pPr>
            <a:r>
              <a:rPr lang="en-US" b="1" dirty="0" smtClean="0"/>
              <a:t>Streamlined </a:t>
            </a:r>
            <a:r>
              <a:rPr lang="en-US" b="1" dirty="0"/>
              <a:t>Transfer Pathways Through Guided Pathways and </a:t>
            </a:r>
            <a:r>
              <a:rPr lang="en-US" b="1" dirty="0" smtClean="0"/>
              <a:t>Articulation</a:t>
            </a:r>
            <a:endParaRPr lang="en-US" b="1" dirty="0"/>
          </a:p>
        </p:txBody>
      </p:sp>
    </p:spTree>
    <p:extLst>
      <p:ext uri="{BB962C8B-B14F-4D97-AF65-F5344CB8AC3E}">
        <p14:creationId xmlns:p14="http://schemas.microsoft.com/office/powerpoint/2010/main" val="1633111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Campus Involvement &amp; Leveraging Student Voices</a:t>
            </a:r>
            <a:endParaRPr dirty="0"/>
          </a:p>
        </p:txBody>
      </p:sp>
      <p:sp>
        <p:nvSpPr>
          <p:cNvPr id="3" name="Content Placeholder 2"/>
          <p:cNvSpPr>
            <a:spLocks noGrp="1"/>
          </p:cNvSpPr>
          <p:nvPr>
            <p:ph idx="1"/>
          </p:nvPr>
        </p:nvSpPr>
        <p:spPr/>
        <p:txBody>
          <a:bodyPr>
            <a:normAutofit fontScale="70000" lnSpcReduction="20000"/>
          </a:bodyPr>
          <a:lstStyle/>
          <a:p>
            <a:pPr>
              <a:defRPr sz="1800">
                <a:solidFill>
                  <a:srgbClr val="8B032C"/>
                </a:solidFill>
              </a:defRPr>
            </a:pPr>
            <a:r>
              <a:rPr lang="en-US" sz="2000" dirty="0" smtClean="0"/>
              <a:t>Initiated by the Equity &amp; Engagement Division and Office of Institutional Research</a:t>
            </a:r>
          </a:p>
          <a:p>
            <a:pPr>
              <a:defRPr sz="1800">
                <a:solidFill>
                  <a:srgbClr val="8B032C"/>
                </a:solidFill>
              </a:defRPr>
            </a:pPr>
            <a:r>
              <a:rPr lang="en-US" sz="2000" dirty="0" smtClean="0"/>
              <a:t>Sections were distributed to area administrators for contributions</a:t>
            </a:r>
          </a:p>
          <a:p>
            <a:pPr>
              <a:defRPr sz="1800">
                <a:solidFill>
                  <a:srgbClr val="8B032C"/>
                </a:solidFill>
              </a:defRPr>
            </a:pPr>
            <a:r>
              <a:rPr lang="en-US" sz="2000" dirty="0" smtClean="0"/>
              <a:t>Shared Governance Group vet the plan:</a:t>
            </a:r>
          </a:p>
          <a:p>
            <a:pPr marL="822960" fontAlgn="base"/>
            <a:r>
              <a:rPr lang="en-US" sz="2000" dirty="0"/>
              <a:t>Equity Action Council  </a:t>
            </a:r>
          </a:p>
          <a:p>
            <a:pPr marL="822960" fontAlgn="base"/>
            <a:r>
              <a:rPr lang="en-US" sz="2000" dirty="0"/>
              <a:t>Senior Leadership Team </a:t>
            </a:r>
          </a:p>
          <a:p>
            <a:pPr marL="822960" fontAlgn="base"/>
            <a:r>
              <a:rPr lang="en-US" sz="2000" dirty="0"/>
              <a:t>Student Services Leadership Team  </a:t>
            </a:r>
          </a:p>
          <a:p>
            <a:pPr marL="822960" fontAlgn="base"/>
            <a:r>
              <a:rPr lang="en-US" sz="2000" dirty="0"/>
              <a:t>Academic Senate  </a:t>
            </a:r>
          </a:p>
          <a:p>
            <a:pPr marL="822960" fontAlgn="base"/>
            <a:r>
              <a:rPr lang="en-US" sz="2000" dirty="0"/>
              <a:t>Resource Allocation and Program Planning  </a:t>
            </a:r>
          </a:p>
          <a:p>
            <a:pPr marL="822960" fontAlgn="base"/>
            <a:r>
              <a:rPr lang="en-US" sz="2000" dirty="0"/>
              <a:t>De Anza Student Government  </a:t>
            </a:r>
          </a:p>
          <a:p>
            <a:pPr marL="822960" fontAlgn="base"/>
            <a:r>
              <a:rPr lang="en-US" sz="2000" dirty="0"/>
              <a:t>Classified Senate </a:t>
            </a:r>
          </a:p>
          <a:p>
            <a:pPr marL="822960" fontAlgn="base"/>
            <a:r>
              <a:rPr lang="en-US" sz="2000" dirty="0"/>
              <a:t>College Council  </a:t>
            </a:r>
          </a:p>
          <a:p>
            <a:pPr marL="822960" fontAlgn="base"/>
            <a:r>
              <a:rPr lang="en-US" sz="2000" dirty="0"/>
              <a:t>Board of Trustees </a:t>
            </a:r>
          </a:p>
          <a:p>
            <a:pPr marL="822960">
              <a:defRPr sz="1800">
                <a:solidFill>
                  <a:srgbClr val="8B032C"/>
                </a:solidFill>
              </a:defRPr>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 to Completion</a:t>
            </a:r>
            <a:br>
              <a:rPr lang="en-US" dirty="0"/>
            </a:br>
            <a:r>
              <a:rPr lang="en-US" dirty="0"/>
              <a:t>SEAP 25-28</a:t>
            </a:r>
          </a:p>
        </p:txBody>
      </p:sp>
      <p:sp>
        <p:nvSpPr>
          <p:cNvPr id="3" name="Content Placeholder 2"/>
          <p:cNvSpPr>
            <a:spLocks noGrp="1"/>
          </p:cNvSpPr>
          <p:nvPr>
            <p:ph idx="1"/>
          </p:nvPr>
        </p:nvSpPr>
        <p:spPr/>
        <p:txBody>
          <a:bodyPr>
            <a:normAutofit fontScale="92500" lnSpcReduction="20000"/>
          </a:bodyPr>
          <a:lstStyle/>
          <a:p>
            <a:pPr marL="0" indent="0" fontAlgn="base">
              <a:buNone/>
            </a:pPr>
            <a:r>
              <a:rPr lang="en-US" dirty="0" smtClean="0"/>
              <a:t>Equity </a:t>
            </a:r>
            <a:r>
              <a:rPr lang="en-US" dirty="0"/>
              <a:t>Plan Reimagined: The College identified five areas of focus to guide our equity work and align with our goals across all five metrics for our identified student populations: </a:t>
            </a:r>
          </a:p>
          <a:p>
            <a:pPr fontAlgn="base"/>
            <a:r>
              <a:rPr lang="en-US" dirty="0"/>
              <a:t>Recognize the </a:t>
            </a:r>
            <a:r>
              <a:rPr lang="en-US" b="1" dirty="0"/>
              <a:t>realities of race and ethnicity</a:t>
            </a:r>
            <a:r>
              <a:rPr lang="en-US" dirty="0"/>
              <a:t> for students of color </a:t>
            </a:r>
          </a:p>
          <a:p>
            <a:pPr fontAlgn="base"/>
            <a:r>
              <a:rPr lang="en-US" dirty="0"/>
              <a:t>Build </a:t>
            </a:r>
            <a:r>
              <a:rPr lang="en-US" b="1" dirty="0"/>
              <a:t>intersectional understanding</a:t>
            </a:r>
            <a:r>
              <a:rPr lang="en-US" dirty="0"/>
              <a:t> of the ways in which institutional racism shapes educational access, opportunity and success for students of color </a:t>
            </a:r>
          </a:p>
          <a:p>
            <a:pPr fontAlgn="base"/>
            <a:r>
              <a:rPr lang="en-US" dirty="0"/>
              <a:t>Ensure that </a:t>
            </a:r>
            <a:r>
              <a:rPr lang="en-US" b="1" dirty="0"/>
              <a:t>all students</a:t>
            </a:r>
            <a:r>
              <a:rPr lang="en-US" dirty="0"/>
              <a:t> feel connected, directed, engaged, focused, nurtured and valued </a:t>
            </a:r>
          </a:p>
          <a:p>
            <a:pPr fontAlgn="base"/>
            <a:r>
              <a:rPr lang="en-US" b="1" dirty="0"/>
              <a:t>Align</a:t>
            </a:r>
            <a:r>
              <a:rPr lang="en-US" dirty="0"/>
              <a:t> short-term and long-term outcomes </a:t>
            </a:r>
          </a:p>
          <a:p>
            <a:pPr fontAlgn="base"/>
            <a:r>
              <a:rPr lang="en-US" dirty="0"/>
              <a:t>Identify </a:t>
            </a:r>
            <a:r>
              <a:rPr lang="en-US" b="1" dirty="0"/>
              <a:t>key actions</a:t>
            </a:r>
            <a:r>
              <a:rPr lang="en-US" dirty="0"/>
              <a:t> and </a:t>
            </a:r>
            <a:r>
              <a:rPr lang="en-US" b="1" dirty="0"/>
              <a:t>accountability steps</a:t>
            </a:r>
            <a:r>
              <a:rPr lang="en-US" dirty="0"/>
              <a:t> – including key resources, stakeholders, funding sources and activities within a timeline </a:t>
            </a:r>
          </a:p>
          <a:p>
            <a:endParaRPr lang="en-US" dirty="0"/>
          </a:p>
        </p:txBody>
      </p:sp>
      <p:sp>
        <p:nvSpPr>
          <p:cNvPr id="4" name="Rectangle 3"/>
          <p:cNvSpPr/>
          <p:nvPr/>
        </p:nvSpPr>
        <p:spPr>
          <a:xfrm>
            <a:off x="737069" y="6390305"/>
            <a:ext cx="3685689" cy="369332"/>
          </a:xfrm>
          <a:prstGeom prst="rect">
            <a:avLst/>
          </a:prstGeom>
        </p:spPr>
        <p:txBody>
          <a:bodyPr wrap="none">
            <a:spAutoFit/>
          </a:bodyPr>
          <a:lstStyle/>
          <a:p>
            <a:pPr lvl="0" defTabSz="914400" eaLnBrk="0" fontAlgn="base" hangingPunct="0">
              <a:spcBef>
                <a:spcPct val="0"/>
              </a:spcBef>
              <a:spcAft>
                <a:spcPct val="0"/>
              </a:spcAft>
            </a:pPr>
            <a:r>
              <a:rPr lang="en-US" altLang="en-US" dirty="0">
                <a:latin typeface="Arial" panose="020B0604020202020204" pitchFamily="34" charset="0"/>
                <a:hlinkClick r:id="rId2"/>
              </a:rPr>
              <a:t>SEA_2028_De Anza College.docx</a:t>
            </a:r>
            <a:endParaRPr lang="en-US" altLang="en-US" dirty="0">
              <a:latin typeface="Arial" panose="020B0604020202020204" pitchFamily="34" charset="0"/>
            </a:endParaRPr>
          </a:p>
        </p:txBody>
      </p:sp>
    </p:spTree>
    <p:extLst>
      <p:ext uri="{BB962C8B-B14F-4D97-AF65-F5344CB8AC3E}">
        <p14:creationId xmlns:p14="http://schemas.microsoft.com/office/powerpoint/2010/main" val="3859348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to Completion</a:t>
            </a:r>
            <a:br>
              <a:rPr lang="en-US" dirty="0" smtClean="0"/>
            </a:br>
            <a:r>
              <a:rPr lang="en-US" dirty="0" smtClean="0"/>
              <a:t>SEAP 25-28</a:t>
            </a:r>
            <a:endParaRPr lang="en-US" dirty="0"/>
          </a:p>
        </p:txBody>
      </p:sp>
      <p:sp>
        <p:nvSpPr>
          <p:cNvPr id="4" name="Rectangle 1"/>
          <p:cNvSpPr>
            <a:spLocks noGrp="1" noChangeArrowheads="1"/>
          </p:cNvSpPr>
          <p:nvPr>
            <p:ph idx="1"/>
          </p:nvPr>
        </p:nvSpPr>
        <p:spPr bwMode="auto">
          <a:xfrm>
            <a:off x="685799" y="1821298"/>
            <a:ext cx="6347714" cy="29700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hlinkClick r:id="rId3"/>
              </a:rPr>
              <a:t>SEA_2028_De Anza College.docx</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indent="0" fontAlgn="base">
              <a:buNone/>
            </a:pPr>
            <a:r>
              <a:rPr lang="en-US" b="1" dirty="0"/>
              <a:t>Black </a:t>
            </a:r>
            <a:r>
              <a:rPr lang="en-US" b="1" dirty="0" smtClean="0"/>
              <a:t>Students</a:t>
            </a:r>
            <a:r>
              <a:rPr lang="en-US" b="1" dirty="0"/>
              <a:t> </a:t>
            </a:r>
            <a:r>
              <a:rPr lang="en-US" b="1" dirty="0" smtClean="0"/>
              <a:t>| </a:t>
            </a:r>
            <a:r>
              <a:rPr lang="en-US" b="1" dirty="0" err="1" smtClean="0"/>
              <a:t>Latinx</a:t>
            </a:r>
            <a:r>
              <a:rPr lang="en-US" b="1" dirty="0" smtClean="0"/>
              <a:t> Students</a:t>
            </a:r>
            <a:endParaRPr lang="en-US" b="1" dirty="0"/>
          </a:p>
          <a:p>
            <a:pPr marL="0" indent="0" fontAlgn="base">
              <a:buNone/>
            </a:pPr>
            <a:r>
              <a:rPr lang="en-US" dirty="0"/>
              <a:t>Current Challenges/Barriers </a:t>
            </a:r>
          </a:p>
          <a:p>
            <a:pPr marL="0" indent="0" fontAlgn="base">
              <a:buNone/>
            </a:pPr>
            <a:r>
              <a:rPr lang="en-US" i="1" dirty="0"/>
              <a:t>Consider your institution policies, processes, practices, and culture: what current structures are challenges/barriers for the identified student population experiencing DI at your college? </a:t>
            </a:r>
            <a:r>
              <a:rPr lang="en-US" dirty="0"/>
              <a:t> </a:t>
            </a:r>
            <a:r>
              <a:rPr lang="en-US" dirty="0" smtClean="0"/>
              <a:t>(2500 Characters) Page 13-14</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87321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 to Completion</a:t>
            </a:r>
            <a:br>
              <a:rPr lang="en-US" dirty="0"/>
            </a:br>
            <a:r>
              <a:rPr lang="en-US" dirty="0"/>
              <a:t>SEAP 25-28</a:t>
            </a:r>
          </a:p>
        </p:txBody>
      </p:sp>
      <p:sp>
        <p:nvSpPr>
          <p:cNvPr id="3" name="Content Placeholder 2"/>
          <p:cNvSpPr>
            <a:spLocks noGrp="1"/>
          </p:cNvSpPr>
          <p:nvPr>
            <p:ph idx="1"/>
          </p:nvPr>
        </p:nvSpPr>
        <p:spPr/>
        <p:txBody>
          <a:bodyPr>
            <a:normAutofit lnSpcReduction="10000"/>
          </a:bodyPr>
          <a:lstStyle/>
          <a:p>
            <a:pPr marL="0" indent="0" fontAlgn="base">
              <a:buNone/>
            </a:pPr>
            <a:r>
              <a:rPr lang="en-US" b="1" dirty="0"/>
              <a:t>Action Plan for Ideal Institution</a:t>
            </a:r>
            <a:r>
              <a:rPr lang="en-US" dirty="0"/>
              <a:t> </a:t>
            </a:r>
          </a:p>
          <a:p>
            <a:pPr marL="0" indent="0" fontAlgn="base">
              <a:buNone/>
            </a:pPr>
            <a:r>
              <a:rPr lang="en-US" dirty="0"/>
              <a:t>What is your college’s action plan to achieve your identified goals across all five metrics for this specific student population? Please include, at minimum, the following information in the action plan:  </a:t>
            </a:r>
          </a:p>
          <a:p>
            <a:pPr fontAlgn="base">
              <a:buFont typeface="+mj-lt"/>
              <a:buAutoNum type="arabicPeriod"/>
            </a:pPr>
            <a:r>
              <a:rPr lang="en-US" dirty="0" smtClean="0"/>
              <a:t>How </a:t>
            </a:r>
            <a:r>
              <a:rPr lang="en-US" dirty="0"/>
              <a:t>will your college address and overcome the challenges and/or barriers shared above? </a:t>
            </a:r>
            <a:endParaRPr lang="en-US" dirty="0" smtClean="0"/>
          </a:p>
          <a:p>
            <a:pPr fontAlgn="base">
              <a:buFont typeface="+mj-lt"/>
              <a:buAutoNum type="arabicPeriod"/>
            </a:pPr>
            <a:r>
              <a:rPr lang="en-US" dirty="0" smtClean="0"/>
              <a:t>What </a:t>
            </a:r>
            <a:r>
              <a:rPr lang="en-US" dirty="0"/>
              <a:t>specific strategies will be implemented, especially across academic and student affairs, and what will success look like? </a:t>
            </a:r>
            <a:endParaRPr lang="en-US" dirty="0" smtClean="0"/>
          </a:p>
          <a:p>
            <a:pPr fontAlgn="base">
              <a:buFont typeface="+mj-lt"/>
              <a:buAutoNum type="arabicPeriod"/>
            </a:pPr>
            <a:r>
              <a:rPr lang="en-US" dirty="0" smtClean="0"/>
              <a:t>What </a:t>
            </a:r>
            <a:r>
              <a:rPr lang="en-US" dirty="0"/>
              <a:t>resources, structures, and/or support will be utilized to effectively accomplish this action plan? </a:t>
            </a:r>
          </a:p>
          <a:p>
            <a:pPr marL="0" indent="0" fontAlgn="base">
              <a:buNone/>
            </a:pPr>
            <a:endParaRPr lang="en-US" dirty="0"/>
          </a:p>
          <a:p>
            <a:endParaRPr lang="en-US" dirty="0"/>
          </a:p>
        </p:txBody>
      </p:sp>
      <p:sp>
        <p:nvSpPr>
          <p:cNvPr id="4" name="Rectangle 3"/>
          <p:cNvSpPr/>
          <p:nvPr/>
        </p:nvSpPr>
        <p:spPr>
          <a:xfrm>
            <a:off x="737069" y="6205639"/>
            <a:ext cx="3685689" cy="369332"/>
          </a:xfrm>
          <a:prstGeom prst="rect">
            <a:avLst/>
          </a:prstGeom>
        </p:spPr>
        <p:txBody>
          <a:bodyPr wrap="none">
            <a:spAutoFit/>
          </a:bodyPr>
          <a:lstStyle/>
          <a:p>
            <a:pPr lvl="0" defTabSz="914400" eaLnBrk="0" fontAlgn="base" hangingPunct="0">
              <a:spcBef>
                <a:spcPct val="0"/>
              </a:spcBef>
              <a:spcAft>
                <a:spcPct val="0"/>
              </a:spcAft>
            </a:pPr>
            <a:r>
              <a:rPr lang="en-US" altLang="en-US" dirty="0">
                <a:latin typeface="Arial" panose="020B0604020202020204" pitchFamily="34" charset="0"/>
                <a:hlinkClick r:id="rId2"/>
              </a:rPr>
              <a:t>SEA_2028_De Anza College.docx</a:t>
            </a:r>
            <a:endParaRPr lang="en-US" altLang="en-US" dirty="0">
              <a:latin typeface="Arial" panose="020B0604020202020204" pitchFamily="34" charset="0"/>
            </a:endParaRPr>
          </a:p>
        </p:txBody>
      </p:sp>
    </p:spTree>
    <p:extLst>
      <p:ext uri="{BB962C8B-B14F-4D97-AF65-F5344CB8AC3E}">
        <p14:creationId xmlns:p14="http://schemas.microsoft.com/office/powerpoint/2010/main" val="506744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Race Consciousness</a:t>
            </a:r>
            <a:endParaRPr dirty="0"/>
          </a:p>
        </p:txBody>
      </p:sp>
      <p:sp>
        <p:nvSpPr>
          <p:cNvPr id="3" name="Content Placeholder 2"/>
          <p:cNvSpPr>
            <a:spLocks noGrp="1"/>
          </p:cNvSpPr>
          <p:nvPr>
            <p:ph idx="1"/>
          </p:nvPr>
        </p:nvSpPr>
        <p:spPr>
          <a:xfrm>
            <a:off x="609598" y="1466908"/>
            <a:ext cx="6347714" cy="3880773"/>
          </a:xfrm>
        </p:spPr>
        <p:txBody>
          <a:bodyPr>
            <a:normAutofit/>
          </a:bodyPr>
          <a:lstStyle/>
          <a:p>
            <a:endParaRPr dirty="0"/>
          </a:p>
          <a:p>
            <a:pPr>
              <a:defRPr sz="1800">
                <a:solidFill>
                  <a:srgbClr val="8B032C"/>
                </a:solidFill>
              </a:defRPr>
            </a:pPr>
            <a:r>
              <a:rPr lang="en-US" dirty="0" smtClean="0"/>
              <a:t>Equity Framework= Racial Equity + Six Success factors</a:t>
            </a:r>
          </a:p>
          <a:p>
            <a:pPr>
              <a:defRPr sz="1800">
                <a:solidFill>
                  <a:srgbClr val="8B032C"/>
                </a:solidFill>
              </a:defRPr>
            </a:pPr>
            <a:r>
              <a:rPr lang="en-US" dirty="0" smtClean="0"/>
              <a:t>Racial Equity includes</a:t>
            </a:r>
          </a:p>
          <a:p>
            <a:pPr marL="822960" fontAlgn="base"/>
            <a:r>
              <a:rPr lang="en-US" sz="1900" dirty="0"/>
              <a:t>Recognize the realities of race and ethnicity for students of color </a:t>
            </a:r>
          </a:p>
          <a:p>
            <a:pPr marL="822960" fontAlgn="base"/>
            <a:r>
              <a:rPr lang="en-US" sz="1900" dirty="0"/>
              <a:t>Develop intersectional understanding of the </a:t>
            </a:r>
            <a:r>
              <a:rPr lang="en-US" sz="1900" dirty="0" smtClean="0"/>
              <a:t>ways in </a:t>
            </a:r>
            <a:r>
              <a:rPr lang="en-US" sz="1900" dirty="0"/>
              <a:t>which institutional racism shapes educational access, opportunity and success for Black, </a:t>
            </a:r>
            <a:r>
              <a:rPr lang="en-US" sz="1900" dirty="0" err="1"/>
              <a:t>Filipinx</a:t>
            </a:r>
            <a:r>
              <a:rPr lang="en-US" sz="1900" dirty="0"/>
              <a:t>, </a:t>
            </a:r>
            <a:r>
              <a:rPr lang="en-US" sz="1900" dirty="0" err="1"/>
              <a:t>Latinx</a:t>
            </a:r>
            <a:r>
              <a:rPr lang="en-US" sz="1900" dirty="0"/>
              <a:t>, Native American, Pacific Islander and other disproportionately affected students.  </a:t>
            </a:r>
          </a:p>
          <a:p>
            <a:pPr>
              <a:defRPr sz="1800">
                <a:solidFill>
                  <a:srgbClr val="8B032C"/>
                </a:solidFill>
              </a:defRPr>
            </a:pPr>
            <a:endParaRPr sz="1900" dirty="0"/>
          </a:p>
        </p:txBody>
      </p:sp>
      <p:sp>
        <p:nvSpPr>
          <p:cNvPr id="4" name="Rectangle 3"/>
          <p:cNvSpPr/>
          <p:nvPr/>
        </p:nvSpPr>
        <p:spPr>
          <a:xfrm>
            <a:off x="441780" y="5354561"/>
            <a:ext cx="6400454" cy="276999"/>
          </a:xfrm>
          <a:prstGeom prst="rect">
            <a:avLst/>
          </a:prstGeom>
        </p:spPr>
        <p:txBody>
          <a:bodyPr wrap="square">
            <a:spAutoFit/>
          </a:bodyPr>
          <a:lstStyle/>
          <a:p>
            <a:pPr algn="r"/>
            <a:r>
              <a:rPr lang="en-US" sz="1200" dirty="0"/>
              <a:t>https://www.deanza.edu/equity-plan/documents/Equity-Plan-Re-Imagined-2022-2027.pdf</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496" y="262759"/>
            <a:ext cx="6347713" cy="1320800"/>
          </a:xfrm>
        </p:spPr>
        <p:txBody>
          <a:bodyPr/>
          <a:lstStyle/>
          <a:p>
            <a:r>
              <a:rPr lang="en-US" dirty="0" smtClean="0"/>
              <a:t>Race Consciousness</a:t>
            </a:r>
            <a:endParaRPr lang="en-US" dirty="0"/>
          </a:p>
        </p:txBody>
      </p:sp>
      <p:sp>
        <p:nvSpPr>
          <p:cNvPr id="3" name="Content Placeholder 2"/>
          <p:cNvSpPr>
            <a:spLocks noGrp="1"/>
          </p:cNvSpPr>
          <p:nvPr>
            <p:ph idx="1"/>
          </p:nvPr>
        </p:nvSpPr>
        <p:spPr>
          <a:xfrm>
            <a:off x="609599" y="1029669"/>
            <a:ext cx="6742386" cy="4141421"/>
          </a:xfrm>
        </p:spPr>
        <p:txBody>
          <a:bodyPr>
            <a:noAutofit/>
          </a:bodyPr>
          <a:lstStyle/>
          <a:p>
            <a:pPr marL="0" indent="0">
              <a:buNone/>
            </a:pPr>
            <a:r>
              <a:rPr lang="en-US" sz="2400" b="1" dirty="0" smtClean="0"/>
              <a:t>Our commitment </a:t>
            </a:r>
            <a:r>
              <a:rPr lang="en-US" sz="2400" b="1" dirty="0"/>
              <a:t>to a Vision and Defining Equity includes: </a:t>
            </a:r>
            <a:endParaRPr lang="en-US" sz="2400" b="1" dirty="0" smtClean="0"/>
          </a:p>
          <a:p>
            <a:pPr marL="0" indent="0">
              <a:buNone/>
            </a:pPr>
            <a:endParaRPr lang="en-US" sz="2400" b="1" dirty="0" smtClean="0"/>
          </a:p>
          <a:p>
            <a:r>
              <a:rPr lang="en-US" dirty="0" smtClean="0"/>
              <a:t>Evidence –Based definition of “equity”</a:t>
            </a:r>
          </a:p>
          <a:p>
            <a:r>
              <a:rPr lang="en-US" dirty="0" smtClean="0"/>
              <a:t>Assess student needs</a:t>
            </a:r>
          </a:p>
          <a:p>
            <a:r>
              <a:rPr lang="en-US" dirty="0" smtClean="0"/>
              <a:t>Qualitative Inquiry of Student Needs</a:t>
            </a:r>
          </a:p>
          <a:p>
            <a:r>
              <a:rPr lang="en-US" dirty="0" smtClean="0"/>
              <a:t>Identifying key characteristics of an equity-minded institution</a:t>
            </a:r>
          </a:p>
        </p:txBody>
      </p:sp>
      <p:sp>
        <p:nvSpPr>
          <p:cNvPr id="4" name="Rectangle 3"/>
          <p:cNvSpPr/>
          <p:nvPr/>
        </p:nvSpPr>
        <p:spPr>
          <a:xfrm>
            <a:off x="609599" y="6326747"/>
            <a:ext cx="6400454" cy="276999"/>
          </a:xfrm>
          <a:prstGeom prst="rect">
            <a:avLst/>
          </a:prstGeom>
        </p:spPr>
        <p:txBody>
          <a:bodyPr wrap="square">
            <a:spAutoFit/>
          </a:bodyPr>
          <a:lstStyle/>
          <a:p>
            <a:pPr algn="r"/>
            <a:r>
              <a:rPr lang="en-US" sz="1200" dirty="0"/>
              <a:t>https://www.deanza.edu/equity-plan/documents/Equity-Plan-Re-Imagined-2022-2027.pdf</a:t>
            </a:r>
          </a:p>
        </p:txBody>
      </p:sp>
    </p:spTree>
    <p:extLst>
      <p:ext uri="{BB962C8B-B14F-4D97-AF65-F5344CB8AC3E}">
        <p14:creationId xmlns:p14="http://schemas.microsoft.com/office/powerpoint/2010/main" val="4231223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Review &amp; Schedule</a:t>
            </a:r>
            <a:endParaRPr dirty="0"/>
          </a:p>
        </p:txBody>
      </p:sp>
      <p:sp>
        <p:nvSpPr>
          <p:cNvPr id="3" name="Content Placeholder 2"/>
          <p:cNvSpPr>
            <a:spLocks noGrp="1"/>
          </p:cNvSpPr>
          <p:nvPr>
            <p:ph idx="1"/>
          </p:nvPr>
        </p:nvSpPr>
        <p:spPr>
          <a:xfrm>
            <a:off x="609599" y="1472486"/>
            <a:ext cx="6539508" cy="4613004"/>
          </a:xfrm>
        </p:spPr>
        <p:txBody>
          <a:bodyPr>
            <a:normAutofit fontScale="77500" lnSpcReduction="20000"/>
          </a:bodyPr>
          <a:lstStyle/>
          <a:p>
            <a:pPr marL="0" indent="0" fontAlgn="base">
              <a:buNone/>
            </a:pPr>
            <a:r>
              <a:rPr lang="en-US" b="1" dirty="0"/>
              <a:t>Through </a:t>
            </a:r>
            <a:r>
              <a:rPr lang="en-US" b="1" dirty="0" smtClean="0"/>
              <a:t>De Anza’s commitment </a:t>
            </a:r>
            <a:r>
              <a:rPr lang="en-US" b="1" dirty="0"/>
              <a:t>to ‘Accountability and Assessment’ the college will: </a:t>
            </a:r>
            <a:endParaRPr lang="en-US" b="1" dirty="0" smtClean="0"/>
          </a:p>
          <a:p>
            <a:pPr marL="0" indent="0" fontAlgn="base">
              <a:buNone/>
            </a:pPr>
            <a:endParaRPr lang="en-US" b="1" dirty="0"/>
          </a:p>
          <a:p>
            <a:pPr fontAlgn="base"/>
            <a:r>
              <a:rPr lang="en-US" dirty="0"/>
              <a:t>Establish accountability and assessment measures to continue improving campus equity work </a:t>
            </a:r>
          </a:p>
          <a:p>
            <a:pPr fontAlgn="base"/>
            <a:r>
              <a:rPr lang="en-US" dirty="0"/>
              <a:t>Charge the Equity Action Council with the review and evaluation of implementation progress of the equity plan </a:t>
            </a:r>
          </a:p>
          <a:p>
            <a:pPr fontAlgn="base"/>
            <a:r>
              <a:rPr lang="en-US" dirty="0"/>
              <a:t>Annually review the college’s metrics for key racial equity strategies as integrated into the Educational Master Plan. Metrics include goals such as student success, degree and certificate attainment, transfer, basic skills and mental health for students from disproportionately impacted student groups. </a:t>
            </a:r>
          </a:p>
          <a:p>
            <a:pPr fontAlgn="base"/>
            <a:r>
              <a:rPr lang="en-US" dirty="0"/>
              <a:t>Develop a communications strategy to report progress on accountability and equity competency. </a:t>
            </a:r>
          </a:p>
          <a:p>
            <a:pPr fontAlgn="base"/>
            <a:r>
              <a:rPr lang="en-US" dirty="0"/>
              <a:t>Continue to work with the Resource Allocation and Program Planning committee to annually </a:t>
            </a:r>
            <a:r>
              <a:rPr lang="en-US" dirty="0" smtClean="0"/>
              <a:t>assess </a:t>
            </a:r>
            <a:r>
              <a:rPr lang="en-US" dirty="0"/>
              <a:t>program areas through program review and Student Learning Outcomes, Student Services Learning Outcomes and Administrative Unit Outcomes that examine racial equity and the six factors of student success in a continuous review cycle </a:t>
            </a:r>
          </a:p>
          <a:p>
            <a:pPr fontAlgn="base"/>
            <a:r>
              <a:rPr lang="en-US" dirty="0"/>
              <a:t>Apply the continuous improvement cycle to assess and ensure ongoing equity achievements for students and De Anza College as a whole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7378263" cy="630621"/>
          </a:xfrm>
        </p:spPr>
        <p:txBody>
          <a:bodyPr>
            <a:normAutofit fontScale="90000"/>
          </a:bodyPr>
          <a:lstStyle/>
          <a:p>
            <a:r>
              <a:rPr lang="en-US" dirty="0" smtClean="0"/>
              <a:t>Student Equity Plan Reflection</a:t>
            </a:r>
            <a:endParaRPr lang="en-US" dirty="0"/>
          </a:p>
        </p:txBody>
      </p:sp>
      <p:sp>
        <p:nvSpPr>
          <p:cNvPr id="3" name="Content Placeholder 2"/>
          <p:cNvSpPr>
            <a:spLocks noGrp="1"/>
          </p:cNvSpPr>
          <p:nvPr>
            <p:ph idx="1"/>
          </p:nvPr>
        </p:nvSpPr>
        <p:spPr>
          <a:xfrm>
            <a:off x="609599" y="1603541"/>
            <a:ext cx="6347714" cy="3880773"/>
          </a:xfrm>
        </p:spPr>
        <p:txBody>
          <a:bodyPr>
            <a:normAutofit fontScale="92500" lnSpcReduction="20000"/>
          </a:bodyPr>
          <a:lstStyle/>
          <a:p>
            <a:pPr marL="0" indent="0">
              <a:buNone/>
            </a:pPr>
            <a:r>
              <a:rPr lang="en-US" sz="2200" dirty="0" smtClean="0"/>
              <a:t>To close equity gaps:</a:t>
            </a:r>
          </a:p>
          <a:p>
            <a:pPr marL="0" indent="0">
              <a:buNone/>
            </a:pPr>
            <a:endParaRPr lang="en-US" sz="1400" dirty="0" smtClean="0"/>
          </a:p>
          <a:p>
            <a:pPr marL="914400"/>
            <a:r>
              <a:rPr lang="en-US" sz="2000" dirty="0" smtClean="0"/>
              <a:t>Fully integrate institution-wide strategies grounded in racial equity and cultural responsiveness</a:t>
            </a:r>
          </a:p>
          <a:p>
            <a:pPr marL="914400"/>
            <a:r>
              <a:rPr lang="en-US" sz="2000" dirty="0" smtClean="0"/>
              <a:t>Foster student belonging</a:t>
            </a:r>
          </a:p>
          <a:p>
            <a:pPr marL="914400"/>
            <a:r>
              <a:rPr lang="en-US" sz="2000" dirty="0" smtClean="0"/>
              <a:t>Address basic needs insecurities</a:t>
            </a:r>
          </a:p>
          <a:p>
            <a:pPr marL="914400"/>
            <a:r>
              <a:rPr lang="en-US" sz="2000" dirty="0" smtClean="0"/>
              <a:t>Embedded equity-minded practices across disciplines</a:t>
            </a:r>
          </a:p>
          <a:p>
            <a:pPr marL="914400"/>
            <a:r>
              <a:rPr lang="en-US" sz="2000" dirty="0" smtClean="0"/>
              <a:t>Expand counselor capacity</a:t>
            </a:r>
          </a:p>
          <a:p>
            <a:pPr marL="914400"/>
            <a:r>
              <a:rPr lang="en-US" sz="2000" dirty="0" smtClean="0"/>
              <a:t>Increased access to academic pathways</a:t>
            </a:r>
          </a:p>
          <a:p>
            <a:pPr marL="914400"/>
            <a:r>
              <a:rPr lang="en-US" sz="2000" dirty="0" smtClean="0"/>
              <a:t>Create culturally affirming spaces</a:t>
            </a:r>
          </a:p>
          <a:p>
            <a:pPr marL="914400"/>
            <a:endParaRPr lang="en-US" sz="2000" dirty="0"/>
          </a:p>
        </p:txBody>
      </p:sp>
    </p:spTree>
    <p:extLst>
      <p:ext uri="{BB962C8B-B14F-4D97-AF65-F5344CB8AC3E}">
        <p14:creationId xmlns:p14="http://schemas.microsoft.com/office/powerpoint/2010/main" val="3463369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15310"/>
            <a:ext cx="6347713" cy="1320800"/>
          </a:xfrm>
        </p:spPr>
        <p:txBody>
          <a:bodyPr/>
          <a:lstStyle/>
          <a:p>
            <a:r>
              <a:rPr lang="en-US" dirty="0" smtClean="0"/>
              <a:t>Root Causes of Equity Gaps</a:t>
            </a:r>
            <a:endParaRPr lang="en-US" dirty="0"/>
          </a:p>
        </p:txBody>
      </p:sp>
      <p:sp>
        <p:nvSpPr>
          <p:cNvPr id="3" name="Content Placeholder 2"/>
          <p:cNvSpPr>
            <a:spLocks noGrp="1"/>
          </p:cNvSpPr>
          <p:nvPr>
            <p:ph idx="1"/>
          </p:nvPr>
        </p:nvSpPr>
        <p:spPr>
          <a:xfrm>
            <a:off x="609599" y="1451466"/>
            <a:ext cx="7073732" cy="4634024"/>
          </a:xfrm>
        </p:spPr>
        <p:txBody>
          <a:bodyPr>
            <a:normAutofit fontScale="25000" lnSpcReduction="20000"/>
          </a:bodyPr>
          <a:lstStyle/>
          <a:p>
            <a:pPr marL="0" indent="0" fontAlgn="base">
              <a:buNone/>
            </a:pPr>
            <a:r>
              <a:rPr lang="en-US" sz="4800" b="1" dirty="0"/>
              <a:t>1. Successful Enrollment </a:t>
            </a:r>
            <a:r>
              <a:rPr lang="en-US" sz="4800" b="1" dirty="0" smtClean="0"/>
              <a:t>(Asian Females, Females, White)</a:t>
            </a:r>
            <a:r>
              <a:rPr lang="en-US" sz="4800" dirty="0"/>
              <a:t> </a:t>
            </a:r>
          </a:p>
          <a:p>
            <a:pPr marL="914400" fontAlgn="base"/>
            <a:r>
              <a:rPr lang="en-US" sz="4800" dirty="0" smtClean="0"/>
              <a:t>Services </a:t>
            </a:r>
            <a:r>
              <a:rPr lang="en-US" sz="4800" dirty="0"/>
              <a:t>exist but are fragmented and operate in silos. </a:t>
            </a:r>
          </a:p>
          <a:p>
            <a:pPr marL="914400" fontAlgn="base"/>
            <a:r>
              <a:rPr lang="en-US" sz="4800" dirty="0" smtClean="0"/>
              <a:t>Limited </a:t>
            </a:r>
            <a:r>
              <a:rPr lang="en-US" sz="4800" dirty="0"/>
              <a:t>integration between outreach, onboarding, and support services. </a:t>
            </a:r>
          </a:p>
          <a:p>
            <a:pPr marL="914400" fontAlgn="base"/>
            <a:r>
              <a:rPr lang="en-US" sz="4800" dirty="0" smtClean="0"/>
              <a:t>Need </a:t>
            </a:r>
            <a:r>
              <a:rPr lang="en-US" sz="4800" dirty="0"/>
              <a:t>for equity-centered resource alignment and budgeting. </a:t>
            </a:r>
          </a:p>
          <a:p>
            <a:pPr marL="0" indent="0" fontAlgn="base">
              <a:buNone/>
            </a:pPr>
            <a:r>
              <a:rPr lang="en-US" sz="4800" b="1" dirty="0"/>
              <a:t>2. Completion of Transfer-Level English &amp; Math </a:t>
            </a:r>
            <a:r>
              <a:rPr lang="en-US" sz="4800" b="1" dirty="0" smtClean="0"/>
              <a:t>(</a:t>
            </a:r>
            <a:r>
              <a:rPr lang="en-US" sz="4800" b="1" dirty="0" err="1" smtClean="0"/>
              <a:t>FirstGen</a:t>
            </a:r>
            <a:r>
              <a:rPr lang="en-US" sz="4800" b="1" dirty="0" smtClean="0"/>
              <a:t>, </a:t>
            </a:r>
            <a:r>
              <a:rPr lang="en-US" sz="4800" b="1" dirty="0" err="1" smtClean="0"/>
              <a:t>Latinx</a:t>
            </a:r>
            <a:r>
              <a:rPr lang="en-US" sz="4800" b="1" dirty="0" smtClean="0"/>
              <a:t>)</a:t>
            </a:r>
            <a:r>
              <a:rPr lang="en-US" sz="4800" dirty="0"/>
              <a:t> </a:t>
            </a:r>
          </a:p>
          <a:p>
            <a:pPr marL="914400" indent="-347663" fontAlgn="base"/>
            <a:r>
              <a:rPr lang="en-US" sz="4800" dirty="0" smtClean="0"/>
              <a:t>Lack </a:t>
            </a:r>
            <a:r>
              <a:rPr lang="en-US" sz="4800" dirty="0"/>
              <a:t>of culturally responsive, embedded classroom support. </a:t>
            </a:r>
          </a:p>
          <a:p>
            <a:pPr marL="914400" indent="-347663" fontAlgn="base"/>
            <a:r>
              <a:rPr lang="en-US" sz="4800" dirty="0" smtClean="0"/>
              <a:t>Professional </a:t>
            </a:r>
            <a:r>
              <a:rPr lang="en-US" sz="4800" dirty="0"/>
              <a:t>development in equity-minded pedagogy is voluntary, not </a:t>
            </a:r>
            <a:r>
              <a:rPr lang="en-US" sz="4800" dirty="0" smtClean="0"/>
              <a:t>institutionalized</a:t>
            </a:r>
            <a:r>
              <a:rPr lang="en-US" sz="4800" dirty="0"/>
              <a:t>. </a:t>
            </a:r>
          </a:p>
          <a:p>
            <a:pPr marL="914400" indent="-347663" fontAlgn="base"/>
            <a:r>
              <a:rPr lang="en-US" sz="4800" dirty="0" smtClean="0"/>
              <a:t>Disaggregated </a:t>
            </a:r>
            <a:r>
              <a:rPr lang="en-US" sz="4800" dirty="0"/>
              <a:t>data not consistently used to inform practice. </a:t>
            </a:r>
          </a:p>
          <a:p>
            <a:pPr marL="914400" indent="-347663" fontAlgn="base"/>
            <a:r>
              <a:rPr lang="en-US" sz="4800" dirty="0" smtClean="0"/>
              <a:t>Need </a:t>
            </a:r>
            <a:r>
              <a:rPr lang="en-US" sz="4800" dirty="0"/>
              <a:t>for scaled learning communities and classroom-embedded supports. </a:t>
            </a:r>
          </a:p>
          <a:p>
            <a:pPr marL="0" indent="0" fontAlgn="base">
              <a:buNone/>
            </a:pPr>
            <a:r>
              <a:rPr lang="en-US" sz="4800" b="1" dirty="0"/>
              <a:t>3. Persistence </a:t>
            </a:r>
            <a:r>
              <a:rPr lang="en-US" sz="4800" b="1" dirty="0" smtClean="0"/>
              <a:t>(Hispanic, Black, White)</a:t>
            </a:r>
            <a:r>
              <a:rPr lang="en-US" sz="4800" dirty="0"/>
              <a:t> </a:t>
            </a:r>
          </a:p>
          <a:p>
            <a:pPr marL="968375" fontAlgn="base"/>
            <a:r>
              <a:rPr lang="en-US" sz="4800" dirty="0" smtClean="0"/>
              <a:t>Absence </a:t>
            </a:r>
            <a:r>
              <a:rPr lang="en-US" sz="4800" dirty="0"/>
              <a:t>of dedicated cultural spaces and belonging environments. </a:t>
            </a:r>
          </a:p>
          <a:p>
            <a:pPr marL="968375" fontAlgn="base"/>
            <a:r>
              <a:rPr lang="en-US" sz="4800" dirty="0" smtClean="0"/>
              <a:t>Basic </a:t>
            </a:r>
            <a:r>
              <a:rPr lang="en-US" sz="4800" dirty="0"/>
              <a:t>needs insecurities (food, housing, mental health). </a:t>
            </a:r>
          </a:p>
          <a:p>
            <a:pPr marL="968375" fontAlgn="base"/>
            <a:r>
              <a:rPr lang="en-US" sz="4800" dirty="0" smtClean="0"/>
              <a:t>Inconsistent </a:t>
            </a:r>
            <a:r>
              <a:rPr lang="en-US" sz="4800" dirty="0"/>
              <a:t>faculty/staff equity training. </a:t>
            </a:r>
          </a:p>
          <a:p>
            <a:pPr marL="968375" fontAlgn="base"/>
            <a:r>
              <a:rPr lang="en-US" sz="4800" dirty="0" smtClean="0"/>
              <a:t>Limited </a:t>
            </a:r>
            <a:r>
              <a:rPr lang="en-US" sz="4800" dirty="0"/>
              <a:t>access to culturally affirming programs and holistic support. </a:t>
            </a:r>
          </a:p>
        </p:txBody>
      </p:sp>
    </p:spTree>
    <p:extLst>
      <p:ext uri="{BB962C8B-B14F-4D97-AF65-F5344CB8AC3E}">
        <p14:creationId xmlns:p14="http://schemas.microsoft.com/office/powerpoint/2010/main" val="1401088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15310"/>
            <a:ext cx="6347713" cy="1320800"/>
          </a:xfrm>
        </p:spPr>
        <p:txBody>
          <a:bodyPr/>
          <a:lstStyle/>
          <a:p>
            <a:r>
              <a:rPr lang="en-US" dirty="0" smtClean="0"/>
              <a:t>Root Causes of Equity Gaps</a:t>
            </a:r>
            <a:endParaRPr lang="en-US" dirty="0"/>
          </a:p>
        </p:txBody>
      </p:sp>
      <p:sp>
        <p:nvSpPr>
          <p:cNvPr id="3" name="Content Placeholder 2"/>
          <p:cNvSpPr>
            <a:spLocks noGrp="1"/>
          </p:cNvSpPr>
          <p:nvPr>
            <p:ph idx="1"/>
          </p:nvPr>
        </p:nvSpPr>
        <p:spPr>
          <a:xfrm>
            <a:off x="451673" y="1463013"/>
            <a:ext cx="7092127" cy="4491473"/>
          </a:xfrm>
        </p:spPr>
        <p:txBody>
          <a:bodyPr>
            <a:normAutofit lnSpcReduction="10000"/>
          </a:bodyPr>
          <a:lstStyle/>
          <a:p>
            <a:pPr marL="0" indent="0" fontAlgn="base">
              <a:buNone/>
            </a:pPr>
            <a:r>
              <a:rPr lang="en-US" sz="1200" b="1" dirty="0" smtClean="0"/>
              <a:t>4</a:t>
            </a:r>
            <a:r>
              <a:rPr lang="en-US" sz="1200" b="1" dirty="0"/>
              <a:t>. Transfer Outcomes </a:t>
            </a:r>
            <a:r>
              <a:rPr lang="en-US" sz="1200" b="1" dirty="0" smtClean="0"/>
              <a:t>(Asian </a:t>
            </a:r>
            <a:r>
              <a:rPr lang="en-US" sz="1200" b="1" dirty="0"/>
              <a:t>and Foster Youth)</a:t>
            </a:r>
            <a:r>
              <a:rPr lang="en-US" sz="1200" dirty="0"/>
              <a:t> </a:t>
            </a:r>
          </a:p>
          <a:p>
            <a:pPr marL="914400" fontAlgn="base"/>
            <a:r>
              <a:rPr lang="en-US" sz="1200" dirty="0" err="1" smtClean="0"/>
              <a:t>Siloed</a:t>
            </a:r>
            <a:r>
              <a:rPr lang="en-US" sz="1200" dirty="0" smtClean="0"/>
              <a:t> </a:t>
            </a:r>
            <a:r>
              <a:rPr lang="en-US" sz="1200" dirty="0"/>
              <a:t>services and insufficient counselor capacity. </a:t>
            </a:r>
          </a:p>
          <a:p>
            <a:pPr marL="914400" fontAlgn="base"/>
            <a:r>
              <a:rPr lang="en-US" sz="1200" dirty="0" smtClean="0"/>
              <a:t>Inconsistent</a:t>
            </a:r>
            <a:r>
              <a:rPr lang="en-US" sz="1200" dirty="0"/>
              <a:t>, unclear transfer pathway guidance. </a:t>
            </a:r>
          </a:p>
          <a:p>
            <a:pPr marL="914400" fontAlgn="base"/>
            <a:r>
              <a:rPr lang="en-US" sz="1200" dirty="0" smtClean="0"/>
              <a:t>Need </a:t>
            </a:r>
            <a:r>
              <a:rPr lang="en-US" sz="1200" dirty="0"/>
              <a:t>to integrate transfer services into Guided Pathways and faculty/counselor training. </a:t>
            </a:r>
          </a:p>
          <a:p>
            <a:pPr marL="0" indent="0" fontAlgn="base">
              <a:buNone/>
            </a:pPr>
            <a:r>
              <a:rPr lang="en-US" sz="1200" b="1" dirty="0"/>
              <a:t>5. Certificate Completion </a:t>
            </a:r>
            <a:r>
              <a:rPr lang="en-US" sz="1200" b="1" dirty="0" smtClean="0"/>
              <a:t>(</a:t>
            </a:r>
            <a:r>
              <a:rPr lang="en-US" sz="1200" b="1" dirty="0" err="1" smtClean="0"/>
              <a:t>FirstGen</a:t>
            </a:r>
            <a:r>
              <a:rPr lang="en-US" sz="1200" b="1" dirty="0" smtClean="0"/>
              <a:t>, </a:t>
            </a:r>
            <a:r>
              <a:rPr lang="en-US" sz="1200" b="1" dirty="0" err="1" smtClean="0"/>
              <a:t>Latinx</a:t>
            </a:r>
            <a:r>
              <a:rPr lang="en-US" sz="1200" b="1" dirty="0" smtClean="0"/>
              <a:t>, Male)</a:t>
            </a:r>
            <a:r>
              <a:rPr lang="en-US" sz="1200" dirty="0"/>
              <a:t> </a:t>
            </a:r>
          </a:p>
          <a:p>
            <a:pPr marL="914400" fontAlgn="base"/>
            <a:r>
              <a:rPr lang="en-US" sz="1200" dirty="0" smtClean="0"/>
              <a:t>Low </a:t>
            </a:r>
            <a:r>
              <a:rPr lang="en-US" sz="1200" dirty="0"/>
              <a:t>visibility and promotion of certificate programs. </a:t>
            </a:r>
          </a:p>
          <a:p>
            <a:pPr marL="914400" fontAlgn="base"/>
            <a:r>
              <a:rPr lang="en-US" sz="1200" dirty="0" smtClean="0"/>
              <a:t>Manual</a:t>
            </a:r>
            <a:r>
              <a:rPr lang="en-US" sz="1200" dirty="0"/>
              <a:t>, unclear certificate awarding process. </a:t>
            </a:r>
          </a:p>
          <a:p>
            <a:pPr marL="914400" fontAlgn="base"/>
            <a:r>
              <a:rPr lang="en-US" sz="1200" dirty="0" smtClean="0"/>
              <a:t>Need </a:t>
            </a:r>
            <a:r>
              <a:rPr lang="en-US" sz="1200" dirty="0"/>
              <a:t>for integrated marketing and automated completion processes through Guided Pathways</a:t>
            </a:r>
            <a:r>
              <a:rPr lang="en-US" sz="1200" dirty="0" smtClean="0"/>
              <a:t>.</a:t>
            </a:r>
          </a:p>
          <a:p>
            <a:pPr marL="0" indent="0" fontAlgn="base">
              <a:buNone/>
            </a:pPr>
            <a:r>
              <a:rPr lang="en-US" sz="1200" b="1" dirty="0"/>
              <a:t>6. Cross-Cutting Themes</a:t>
            </a:r>
            <a:r>
              <a:rPr lang="en-US" sz="1200" dirty="0"/>
              <a:t> </a:t>
            </a:r>
          </a:p>
          <a:p>
            <a:pPr marL="914400"/>
            <a:r>
              <a:rPr lang="en-US" sz="1200" dirty="0" smtClean="0"/>
              <a:t>Need </a:t>
            </a:r>
            <a:r>
              <a:rPr lang="en-US" sz="1200" dirty="0"/>
              <a:t>for institutionalized racial equity frameworks. </a:t>
            </a:r>
            <a:r>
              <a:rPr lang="en-US" sz="1200" dirty="0" smtClean="0"/>
              <a:t>(</a:t>
            </a:r>
            <a:r>
              <a:rPr lang="en-US" sz="1200" dirty="0"/>
              <a:t>Truth, Racial Healing &amp; Transformation (TRHT) </a:t>
            </a:r>
            <a:r>
              <a:rPr lang="en-US" sz="1200" dirty="0" smtClean="0"/>
              <a:t>Framework and/or GARE </a:t>
            </a:r>
            <a:r>
              <a:rPr lang="en-US" sz="1200" dirty="0"/>
              <a:t>(Government Alliance on Race and Equity) </a:t>
            </a:r>
            <a:r>
              <a:rPr lang="en-US" sz="1200" dirty="0" smtClean="0"/>
              <a:t>framework)</a:t>
            </a:r>
          </a:p>
          <a:p>
            <a:pPr marL="914400"/>
            <a:r>
              <a:rPr lang="en-US" sz="1200" dirty="0" smtClean="0"/>
              <a:t>Importance </a:t>
            </a:r>
            <a:r>
              <a:rPr lang="en-US" sz="1200" dirty="0"/>
              <a:t>of culturally relevant pedagogy and professional development. </a:t>
            </a:r>
            <a:endParaRPr lang="en-US" sz="1200" dirty="0" smtClean="0"/>
          </a:p>
          <a:p>
            <a:pPr marL="914400"/>
            <a:r>
              <a:rPr lang="en-US" sz="1200" dirty="0" smtClean="0"/>
              <a:t>Commitment </a:t>
            </a:r>
            <a:r>
              <a:rPr lang="en-US" sz="1200" dirty="0"/>
              <a:t>to breaking down operational silos and creating coordinated student-centered support. </a:t>
            </a:r>
          </a:p>
          <a:p>
            <a:pPr marL="0" indent="0" fontAlgn="base">
              <a:buNone/>
            </a:pPr>
            <a:endParaRPr lang="en-US" sz="4300" dirty="0"/>
          </a:p>
          <a:p>
            <a:pPr marL="0" indent="0">
              <a:buNone/>
            </a:pPr>
            <a:endParaRPr lang="en-US" dirty="0"/>
          </a:p>
        </p:txBody>
      </p:sp>
    </p:spTree>
    <p:extLst>
      <p:ext uri="{BB962C8B-B14F-4D97-AF65-F5344CB8AC3E}">
        <p14:creationId xmlns:p14="http://schemas.microsoft.com/office/powerpoint/2010/main" val="2532766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Actions</a:t>
            </a:r>
            <a:endParaRPr lang="en-US" dirty="0"/>
          </a:p>
        </p:txBody>
      </p:sp>
      <p:sp>
        <p:nvSpPr>
          <p:cNvPr id="3" name="Content Placeholder 2"/>
          <p:cNvSpPr>
            <a:spLocks noGrp="1"/>
          </p:cNvSpPr>
          <p:nvPr>
            <p:ph idx="1"/>
          </p:nvPr>
        </p:nvSpPr>
        <p:spPr>
          <a:xfrm>
            <a:off x="609599" y="1582521"/>
            <a:ext cx="6347714" cy="3880773"/>
          </a:xfrm>
        </p:spPr>
        <p:txBody>
          <a:bodyPr>
            <a:normAutofit fontScale="92500" lnSpcReduction="10000"/>
          </a:bodyPr>
          <a:lstStyle/>
          <a:p>
            <a:pPr fontAlgn="base"/>
            <a:r>
              <a:rPr lang="en-US" b="1" dirty="0"/>
              <a:t>Equity Plan Re-Imagined Integration:</a:t>
            </a:r>
            <a:r>
              <a:rPr lang="en-US" dirty="0"/>
              <a:t> Equity goals are fully embedded in program review, resource allocation, and campus-wide planning, ensuring sustained accountability and alignment with institutional priorities. </a:t>
            </a:r>
          </a:p>
          <a:p>
            <a:pPr fontAlgn="base"/>
            <a:r>
              <a:rPr lang="en-US" b="1" dirty="0"/>
              <a:t>Embedded Equity-Minded Professional Development:</a:t>
            </a:r>
            <a:r>
              <a:rPr lang="en-US" dirty="0"/>
              <a:t> Ongoing training in culturally responsive pedagogy, data-informed practices, and anti-racist strategies has transformed classrooms and student services, fostering inclusive environments. </a:t>
            </a:r>
          </a:p>
          <a:p>
            <a:pPr fontAlgn="base"/>
            <a:r>
              <a:rPr lang="en-US" b="1" dirty="0"/>
              <a:t>Data-Driven, Cross-Functional Collaboration:</a:t>
            </a:r>
            <a:r>
              <a:rPr lang="en-US" dirty="0"/>
              <a:t> Disaggregated data empowers teams to identify gaps, align interventions, and continuously monitor progress, improving outreach and support for disproportionately impacted student populations. </a:t>
            </a:r>
          </a:p>
          <a:p>
            <a:endParaRPr lang="en-US" dirty="0"/>
          </a:p>
        </p:txBody>
      </p:sp>
    </p:spTree>
    <p:extLst>
      <p:ext uri="{BB962C8B-B14F-4D97-AF65-F5344CB8AC3E}">
        <p14:creationId xmlns:p14="http://schemas.microsoft.com/office/powerpoint/2010/main" val="2449198244"/>
      </p:ext>
    </p:extLst>
  </p:cSld>
  <p:clrMapOvr>
    <a:masterClrMapping/>
  </p:clrMapOvr>
</p:sld>
</file>

<file path=ppt/theme/theme1.xml><?xml version="1.0" encoding="utf-8"?>
<a:theme xmlns:a="http://schemas.openxmlformats.org/drawingml/2006/main" name="Facet">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mplate>
  <TotalTime>1453</TotalTime>
  <Words>3620</Words>
  <Application>Microsoft Office PowerPoint</Application>
  <PresentationFormat>On-screen Show (4:3)</PresentationFormat>
  <Paragraphs>469</Paragraphs>
  <Slides>22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Trebuchet MS</vt:lpstr>
      <vt:lpstr>Wingdings 3</vt:lpstr>
      <vt:lpstr>Facet</vt:lpstr>
      <vt:lpstr>Foothill-De Anza CCD De Anza College  Student Equity Plan 2025–28</vt:lpstr>
      <vt:lpstr>Campus Involvement &amp; Leveraging Student Voices</vt:lpstr>
      <vt:lpstr>Race Consciousness</vt:lpstr>
      <vt:lpstr>Race Consciousness</vt:lpstr>
      <vt:lpstr>Local Review &amp; Schedule</vt:lpstr>
      <vt:lpstr>Student Equity Plan Reflection</vt:lpstr>
      <vt:lpstr>Root Causes of Equity Gaps</vt:lpstr>
      <vt:lpstr>Root Causes of Equity Gaps</vt:lpstr>
      <vt:lpstr>Institutional Actions</vt:lpstr>
      <vt:lpstr>DI Groups: Successful Enrollment</vt:lpstr>
      <vt:lpstr>Advance Enrollment Growth Asian Female, Black, Female, White</vt:lpstr>
      <vt:lpstr>DI Groups: Transfer Level Math/Eng</vt:lpstr>
      <vt:lpstr>Advance Transfer-Level Math &amp; English Goals DSPS Male, First Gen, Foster Youth, Hispanic, LGBTQ,  Non-Binary, White</vt:lpstr>
      <vt:lpstr>DI Groups: Persistence</vt:lpstr>
      <vt:lpstr>Advance Student Persistence Goals Black, First Gen, Foster Youth, Hispanic, LGBTQ, Pacific Islander, White </vt:lpstr>
      <vt:lpstr>DI Groups: Completion</vt:lpstr>
      <vt:lpstr>Advance Completion Goals DSPS, First Gen, Foster Youth, Hispanic, LGBTQ, Male</vt:lpstr>
      <vt:lpstr>DI Groups: Transfer</vt:lpstr>
      <vt:lpstr>Advance Transfer Goals Asian, Foster Youth</vt:lpstr>
      <vt:lpstr>Next Steps to Completion SEAP 25-28</vt:lpstr>
      <vt:lpstr>Next Steps to Completion SEAP 25-28</vt:lpstr>
      <vt:lpstr>Next Steps to Completion SEAP 25-28</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Anza College Student Equity Plan 2025–28</dc:title>
  <dc:subject/>
  <dc:creator>Michelle Hernandez</dc:creator>
  <cp:keywords/>
  <dc:description>generated using python-pptx</dc:description>
  <cp:lastModifiedBy>bob</cp:lastModifiedBy>
  <cp:revision>36</cp:revision>
  <dcterms:created xsi:type="dcterms:W3CDTF">2013-01-27T09:14:16Z</dcterms:created>
  <dcterms:modified xsi:type="dcterms:W3CDTF">2025-07-21T17:58:50Z</dcterms:modified>
  <cp:category/>
</cp:coreProperties>
</file>