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9"/>
  </p:notesMasterIdLst>
  <p:sldIdLst>
    <p:sldId id="256" r:id="rId2"/>
    <p:sldId id="444" r:id="rId3"/>
    <p:sldId id="445" r:id="rId4"/>
    <p:sldId id="450" r:id="rId5"/>
    <p:sldId id="446" r:id="rId6"/>
    <p:sldId id="447" r:id="rId7"/>
    <p:sldId id="448" r:id="rId8"/>
    <p:sldId id="449" r:id="rId9"/>
    <p:sldId id="441" r:id="rId10"/>
    <p:sldId id="442" r:id="rId11"/>
    <p:sldId id="413" r:id="rId12"/>
    <p:sldId id="427" r:id="rId13"/>
    <p:sldId id="416" r:id="rId14"/>
    <p:sldId id="429" r:id="rId15"/>
    <p:sldId id="417" r:id="rId16"/>
    <p:sldId id="440" r:id="rId17"/>
    <p:sldId id="431" r:id="rId18"/>
    <p:sldId id="433" r:id="rId19"/>
    <p:sldId id="434" r:id="rId20"/>
    <p:sldId id="435" r:id="rId21"/>
    <p:sldId id="437" r:id="rId22"/>
    <p:sldId id="443" r:id="rId23"/>
    <p:sldId id="438" r:id="rId24"/>
    <p:sldId id="260" r:id="rId25"/>
    <p:sldId id="410" r:id="rId26"/>
    <p:sldId id="439" r:id="rId27"/>
    <p:sldId id="409" r:id="rId28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740000"/>
    <a:srgbClr val="008000"/>
    <a:srgbClr val="D9D9FF"/>
    <a:srgbClr val="009900"/>
    <a:srgbClr val="B3B3FF"/>
    <a:srgbClr val="7383FD"/>
    <a:srgbClr val="8C042C"/>
    <a:srgbClr val="FF7575"/>
    <a:srgbClr val="170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2" autoAdjust="0"/>
    <p:restoredTop sz="94162" autoAdjust="0"/>
  </p:normalViewPr>
  <p:slideViewPr>
    <p:cSldViewPr snapToGrid="0" snapToObjects="1">
      <p:cViewPr varScale="1">
        <p:scale>
          <a:sx n="119" d="100"/>
          <a:sy n="119" d="100"/>
        </p:scale>
        <p:origin x="40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7"/>
    </p:cViewPr>
  </p:sorterViewPr>
  <p:notesViewPr>
    <p:cSldViewPr snapToGrid="0" snapToObjects="1">
      <p:cViewPr varScale="1">
        <p:scale>
          <a:sx n="64" d="100"/>
          <a:sy n="64" d="100"/>
        </p:scale>
        <p:origin x="3158" y="8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CD428CB-51F8-40A9-BF20-D2FEB40ED1B7}" type="datetimeFigureOut">
              <a:rPr lang="en-US"/>
              <a:pPr>
                <a:defRPr/>
              </a:pPr>
              <a:t>1/15/21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561226"/>
            <a:ext cx="5850835" cy="432021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81565EA-46E0-470A-85CC-BA49665CE0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F6AAFB-FDD2-4C0F-A512-DA81927C798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84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Image result for De Anza College web"/>
          <p:cNvPicPr>
            <a:picLocks noChangeAspect="1" noChangeArrowheads="1"/>
          </p:cNvPicPr>
          <p:nvPr userDrawn="1"/>
        </p:nvPicPr>
        <p:blipFill>
          <a:blip r:embed="rId2"/>
          <a:srcRect t="90143"/>
          <a:stretch>
            <a:fillRect/>
          </a:stretch>
        </p:blipFill>
        <p:spPr bwMode="auto">
          <a:xfrm>
            <a:off x="0" y="2873375"/>
            <a:ext cx="12192000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Image result for De Anza College web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997825" y="-22225"/>
            <a:ext cx="3683000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Image result for De Anza College web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1113" y="5551488"/>
            <a:ext cx="1973262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Image result for De Anza College web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863013" y="5551488"/>
            <a:ext cx="939800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10" descr="Image result for De Anza College web"/>
          <p:cNvSpPr>
            <a:spLocks noChangeAspect="1" noChangeArrowheads="1"/>
          </p:cNvSpPr>
          <p:nvPr userDrawn="1"/>
        </p:nvSpPr>
        <p:spPr bwMode="auto">
          <a:xfrm>
            <a:off x="2378075" y="1417638"/>
            <a:ext cx="304800" cy="304800"/>
          </a:xfrm>
          <a:prstGeom prst="rect">
            <a:avLst/>
          </a:prstGeom>
          <a:noFill/>
          <a:extLst>
            <a:ext uri="{909E8E84-426E-40dd-AFC4-6F175D3DCCD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AutoShape 12" descr="Image result for De Anza College"/>
          <p:cNvSpPr>
            <a:spLocks noChangeAspect="1" noChangeArrowheads="1"/>
          </p:cNvSpPr>
          <p:nvPr userDrawn="1"/>
        </p:nvSpPr>
        <p:spPr bwMode="auto">
          <a:xfrm>
            <a:off x="2530475" y="1570038"/>
            <a:ext cx="304800" cy="304800"/>
          </a:xfrm>
          <a:prstGeom prst="rect">
            <a:avLst/>
          </a:prstGeom>
          <a:noFill/>
          <a:extLst>
            <a:ext uri="{909E8E84-426E-40dd-AFC4-6F175D3DCCD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10" name="Picture 14" descr="Image result for De Anza College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462713" y="5551488"/>
            <a:ext cx="2349500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 descr="Image result for De Anza College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9855200" y="5551488"/>
            <a:ext cx="2336800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0" descr="No automatic alt text available.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3867150" y="5551488"/>
            <a:ext cx="2544763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4" descr="Image may contain: 10 people, people smiling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035175" y="5551488"/>
            <a:ext cx="1781175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/>
          <p:nvPr/>
        </p:nvSpPr>
        <p:spPr>
          <a:xfrm>
            <a:off x="0" y="5002213"/>
            <a:ext cx="12192000" cy="549275"/>
          </a:xfrm>
          <a:prstGeom prst="rect">
            <a:avLst/>
          </a:prstGeom>
          <a:solidFill>
            <a:srgbClr val="8C042C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605" tIns="81303" rIns="162605" bIns="813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cxnSp>
        <p:nvCxnSpPr>
          <p:cNvPr id="15" name="Straight Connector 27"/>
          <p:cNvCxnSpPr/>
          <p:nvPr userDrawn="1"/>
        </p:nvCxnSpPr>
        <p:spPr>
          <a:xfrm>
            <a:off x="0" y="5540375"/>
            <a:ext cx="12192000" cy="0"/>
          </a:xfrm>
          <a:prstGeom prst="line">
            <a:avLst/>
          </a:prstGeom>
          <a:ln w="381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8"/>
          <p:cNvCxnSpPr/>
          <p:nvPr userDrawn="1"/>
        </p:nvCxnSpPr>
        <p:spPr>
          <a:xfrm>
            <a:off x="0" y="4986338"/>
            <a:ext cx="12192000" cy="0"/>
          </a:xfrm>
          <a:prstGeom prst="line">
            <a:avLst/>
          </a:prstGeom>
          <a:ln w="381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3076197"/>
            <a:ext cx="10363200" cy="738664"/>
          </a:xfrm>
        </p:spPr>
        <p:txBody>
          <a:bodyPr anchor="b">
            <a:spAutoFit/>
          </a:bodyPr>
          <a:lstStyle>
            <a:lvl1pPr>
              <a:defRPr sz="4800" b="0"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6075" y="3917635"/>
            <a:ext cx="7508716" cy="618473"/>
          </a:xfrm>
        </p:spPr>
        <p:txBody>
          <a:bodyPr>
            <a:spAutoFit/>
          </a:bodyPr>
          <a:lstStyle>
            <a:lvl1pPr marL="0" indent="0" algn="l">
              <a:lnSpc>
                <a:spcPts val="4268"/>
              </a:lnSpc>
              <a:buNone/>
              <a:defRPr sz="280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defRPr>
            </a:lvl1pPr>
            <a:lvl2pPr marL="813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6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2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5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8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91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4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20A74-E977-4A70-882B-97D72A8D5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AF99E3E-A9BC-49D0-B3AE-FF5A884C1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33D3C0-249D-45AF-A33C-C98C9E1EBC89}"/>
              </a:ext>
            </a:extLst>
          </p:cNvPr>
          <p:cNvSpPr/>
          <p:nvPr userDrawn="1"/>
        </p:nvSpPr>
        <p:spPr>
          <a:xfrm>
            <a:off x="479289" y="6516254"/>
            <a:ext cx="6779490" cy="341746"/>
          </a:xfrm>
          <a:prstGeom prst="rect">
            <a:avLst/>
          </a:prstGeom>
          <a:solidFill>
            <a:srgbClr val="8C04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DMT Additive Manufacturing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Lab Expansion Proposal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37DC26-6EEE-4C9D-9B01-0959FB5E8C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8008" y="6167887"/>
            <a:ext cx="2737341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78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s Title and Content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3"/>
          </p:nvPr>
        </p:nvSpPr>
        <p:spPr>
          <a:xfrm>
            <a:off x="366861" y="2628901"/>
            <a:ext cx="10972800" cy="4951295"/>
          </a:xfrm>
        </p:spPr>
        <p:txBody>
          <a:bodyPr/>
          <a:lstStyle>
            <a:lvl1pPr>
              <a:defRPr lang="en-US" sz="3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166A1D-C90B-4B6E-8940-29922FAC8B5F}"/>
              </a:ext>
            </a:extLst>
          </p:cNvPr>
          <p:cNvSpPr txBox="1"/>
          <p:nvPr userDrawn="1"/>
        </p:nvSpPr>
        <p:spPr>
          <a:xfrm>
            <a:off x="613051" y="-79128"/>
            <a:ext cx="11344493" cy="861774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Click to edit primary title line</a:t>
            </a:r>
          </a:p>
          <a:p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Click to edit secondary title line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CEE705-8A7C-40D1-B9F6-69120B708FE6}"/>
              </a:ext>
            </a:extLst>
          </p:cNvPr>
          <p:cNvSpPr/>
          <p:nvPr userDrawn="1"/>
        </p:nvSpPr>
        <p:spPr>
          <a:xfrm>
            <a:off x="479289" y="6516254"/>
            <a:ext cx="6779490" cy="341746"/>
          </a:xfrm>
          <a:prstGeom prst="rect">
            <a:avLst/>
          </a:prstGeom>
          <a:solidFill>
            <a:srgbClr val="8C04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DMT Additive Manufacturing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Lab Expansion Proposal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i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474135" y="1043796"/>
            <a:ext cx="11108267" cy="4961193"/>
          </a:xfrm>
        </p:spPr>
        <p:txBody>
          <a:bodyPr/>
          <a:lstStyle/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F268015-A810-402B-87C2-6DDA03ECA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-1"/>
            <a:ext cx="11118850" cy="78522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76EB53-78CD-44A0-91BE-C2F5CB4746AE}"/>
              </a:ext>
            </a:extLst>
          </p:cNvPr>
          <p:cNvSpPr/>
          <p:nvPr userDrawn="1"/>
        </p:nvSpPr>
        <p:spPr>
          <a:xfrm>
            <a:off x="479289" y="6516254"/>
            <a:ext cx="6779490" cy="341746"/>
          </a:xfrm>
          <a:prstGeom prst="rect">
            <a:avLst/>
          </a:prstGeom>
          <a:solidFill>
            <a:srgbClr val="8C04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DMT Additive Manufacturing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Lab Expansion Proposal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4133" y="1052423"/>
            <a:ext cx="5384800" cy="5089585"/>
          </a:xfrm>
        </p:spPr>
        <p:txBody>
          <a:bodyPr/>
          <a:lstStyle>
            <a:lvl1pPr>
              <a:defRPr lang="en-US" sz="3200" kern="12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6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230763" y="1052424"/>
            <a:ext cx="5215467" cy="5089584"/>
          </a:xfrm>
        </p:spPr>
        <p:txBody>
          <a:bodyPr/>
          <a:lstStyle/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6A06C3-FA41-478D-832D-70BD089CF8A5}"/>
              </a:ext>
            </a:extLst>
          </p:cNvPr>
          <p:cNvSpPr/>
          <p:nvPr userDrawn="1"/>
        </p:nvSpPr>
        <p:spPr>
          <a:xfrm>
            <a:off x="479289" y="6516254"/>
            <a:ext cx="6779490" cy="341746"/>
          </a:xfrm>
          <a:prstGeom prst="rect">
            <a:avLst/>
          </a:prstGeom>
          <a:solidFill>
            <a:srgbClr val="8C04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DMT Additive Manufacturing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Lab Expansion Proposal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Image result for De Anza College web"/>
          <p:cNvPicPr>
            <a:picLocks noChangeAspect="1" noChangeArrowheads="1"/>
          </p:cNvPicPr>
          <p:nvPr userDrawn="1"/>
        </p:nvPicPr>
        <p:blipFill>
          <a:blip r:embed="rId2"/>
          <a:srcRect t="90143"/>
          <a:stretch>
            <a:fillRect/>
          </a:stretch>
        </p:blipFill>
        <p:spPr bwMode="auto">
          <a:xfrm>
            <a:off x="0" y="3054350"/>
            <a:ext cx="121920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8"/>
          <p:cNvCxnSpPr/>
          <p:nvPr userDrawn="1"/>
        </p:nvCxnSpPr>
        <p:spPr>
          <a:xfrm>
            <a:off x="0" y="2990850"/>
            <a:ext cx="12192000" cy="0"/>
          </a:xfrm>
          <a:prstGeom prst="line">
            <a:avLst/>
          </a:prstGeom>
          <a:ln w="57150">
            <a:solidFill>
              <a:srgbClr val="61325E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9"/>
          <p:cNvCxnSpPr/>
          <p:nvPr userDrawn="1"/>
        </p:nvCxnSpPr>
        <p:spPr>
          <a:xfrm>
            <a:off x="0" y="5257800"/>
            <a:ext cx="12192000" cy="0"/>
          </a:xfrm>
          <a:prstGeom prst="line">
            <a:avLst/>
          </a:prstGeom>
          <a:ln w="57150">
            <a:solidFill>
              <a:srgbClr val="61325E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307393"/>
            <a:ext cx="12192000" cy="830997"/>
          </a:xfrm>
        </p:spPr>
        <p:txBody>
          <a:bodyPr rtlCol="0" anchor="b">
            <a:spAutoFit/>
          </a:bodyPr>
          <a:lstStyle>
            <a:lvl1pPr algn="ctr" defTabSz="1626006" rtl="0" eaLnBrk="1" latinLnBrk="0" hangingPunct="1">
              <a:spcBef>
                <a:spcPct val="0"/>
              </a:spcBef>
              <a:buNone/>
              <a:defRPr lang="en-US" sz="5400" b="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Section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4362164"/>
            <a:ext cx="12192000" cy="674578"/>
          </a:xfrm>
        </p:spPr>
        <p:txBody>
          <a:bodyPr rtlCol="0">
            <a:spAutoFit/>
          </a:bodyPr>
          <a:lstStyle>
            <a:lvl1pPr marL="0" indent="0" algn="ctr" defTabSz="1626006" rtl="0" eaLnBrk="1" latinLnBrk="0" hangingPunct="1">
              <a:lnSpc>
                <a:spcPts val="4268"/>
              </a:lnSpc>
              <a:spcBef>
                <a:spcPts val="1707"/>
              </a:spcBef>
              <a:buClr>
                <a:schemeClr val="tx2"/>
              </a:buClr>
              <a:buFont typeface="Wingdings" pitchFamily="2" charset="2"/>
              <a:buNone/>
              <a:defRPr lang="en-US" sz="3200" kern="1200" baseline="0" dirty="0" smtClean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 marL="81300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6006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3pPr>
            <a:lvl4pPr marL="2439010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4pPr>
            <a:lvl5pPr marL="3252013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5pPr>
            <a:lvl6pPr marL="4065016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6pPr>
            <a:lvl7pPr marL="4878019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7pPr>
            <a:lvl8pPr marL="5691022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8pPr>
            <a:lvl9pPr marL="6504025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A1B169-5742-4EA4-9B82-60B655853A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58008" y="6167887"/>
            <a:ext cx="2737341" cy="68281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6489960-51CC-47FC-823A-9699BACBE1BA}"/>
              </a:ext>
            </a:extLst>
          </p:cNvPr>
          <p:cNvGrpSpPr/>
          <p:nvPr userDrawn="1"/>
        </p:nvGrpSpPr>
        <p:grpSpPr>
          <a:xfrm>
            <a:off x="1613" y="6512444"/>
            <a:ext cx="6389293" cy="342562"/>
            <a:chOff x="1613" y="6512444"/>
            <a:chExt cx="6389293" cy="34256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B243050-731A-4028-A68E-A51294E0F9D6}"/>
                </a:ext>
              </a:extLst>
            </p:cNvPr>
            <p:cNvSpPr/>
            <p:nvPr userDrawn="1"/>
          </p:nvSpPr>
          <p:spPr>
            <a:xfrm>
              <a:off x="1613" y="6516254"/>
              <a:ext cx="5943600" cy="338328"/>
            </a:xfrm>
            <a:prstGeom prst="rect">
              <a:avLst/>
            </a:prstGeom>
            <a:solidFill>
              <a:srgbClr val="8C04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DMT Additive Manufacturing 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– </a:t>
              </a:r>
              <a:r>
                <a:rPr lang="en-US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Lab Expansion Proposal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F34D920-33C2-44CE-B3E9-F8DE4CD6D0E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t="12368" b="2239"/>
            <a:stretch/>
          </p:blipFill>
          <p:spPr>
            <a:xfrm>
              <a:off x="5863530" y="6512444"/>
              <a:ext cx="527376" cy="342562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51C7A5-2B75-4C49-A640-6240C92D70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8008" y="6167887"/>
            <a:ext cx="2737341" cy="68281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7BBFD3F-325D-4CE2-9082-3FCC4597B0B8}"/>
              </a:ext>
            </a:extLst>
          </p:cNvPr>
          <p:cNvSpPr/>
          <p:nvPr userDrawn="1"/>
        </p:nvSpPr>
        <p:spPr>
          <a:xfrm>
            <a:off x="479289" y="6516254"/>
            <a:ext cx="6779490" cy="341746"/>
          </a:xfrm>
          <a:prstGeom prst="rect">
            <a:avLst/>
          </a:prstGeom>
          <a:solidFill>
            <a:srgbClr val="8C04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DMT Additive Manufacturing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Lab Expansion Proposal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may contain: 10 people, people smili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176338"/>
            <a:ext cx="12192000" cy="451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7"/>
          <p:cNvCxnSpPr/>
          <p:nvPr userDrawn="1"/>
        </p:nvCxnSpPr>
        <p:spPr>
          <a:xfrm>
            <a:off x="0" y="1176338"/>
            <a:ext cx="12192000" cy="0"/>
          </a:xfrm>
          <a:prstGeom prst="line">
            <a:avLst/>
          </a:prstGeom>
          <a:ln w="57150">
            <a:solidFill>
              <a:srgbClr val="FFCD3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9"/>
          <p:cNvCxnSpPr/>
          <p:nvPr userDrawn="1"/>
        </p:nvCxnSpPr>
        <p:spPr>
          <a:xfrm>
            <a:off x="0" y="5689600"/>
            <a:ext cx="12192000" cy="0"/>
          </a:xfrm>
          <a:prstGeom prst="line">
            <a:avLst/>
          </a:prstGeom>
          <a:ln w="57150">
            <a:solidFill>
              <a:srgbClr val="FFCD3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Image result for De Anza logo png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7631" y="3781568"/>
            <a:ext cx="7456738" cy="1677766"/>
          </a:xfrm>
          <a:prstGeom prst="rect">
            <a:avLst/>
          </a:prstGeom>
          <a:noFill/>
          <a:effectLst>
            <a:glow rad="190500">
              <a:schemeClr val="bg1">
                <a:alpha val="75000"/>
              </a:schemeClr>
            </a:glow>
          </a:effectLst>
          <a:extLst>
            <a:ext uri="{909E8E84-426E-40dd-AFC4-6F175D3DCCD1}"/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00400AA-2DD0-4BE3-A429-7A31F9287E2B}"/>
              </a:ext>
            </a:extLst>
          </p:cNvPr>
          <p:cNvSpPr/>
          <p:nvPr userDrawn="1"/>
        </p:nvSpPr>
        <p:spPr>
          <a:xfrm>
            <a:off x="479289" y="6516254"/>
            <a:ext cx="6779490" cy="341746"/>
          </a:xfrm>
          <a:prstGeom prst="rect">
            <a:avLst/>
          </a:prstGeom>
          <a:solidFill>
            <a:srgbClr val="8C04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DMT Additive Manufacturing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Lab Expansion Proposal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F7A36A0-8D0D-4B68-955E-BC5473B368F7}"/>
              </a:ext>
            </a:extLst>
          </p:cNvPr>
          <p:cNvGrpSpPr/>
          <p:nvPr userDrawn="1"/>
        </p:nvGrpSpPr>
        <p:grpSpPr>
          <a:xfrm>
            <a:off x="0" y="0"/>
            <a:ext cx="12207240" cy="777240"/>
            <a:chOff x="1" y="0"/>
            <a:chExt cx="12182955" cy="786442"/>
          </a:xfrm>
        </p:grpSpPr>
        <p:pic>
          <p:nvPicPr>
            <p:cNvPr id="1037" name="Picture 10" descr="Image result for De Anza College web"/>
            <p:cNvPicPr>
              <a:picLocks noChangeAspect="1" noChangeArrowheads="1"/>
            </p:cNvPicPr>
            <p:nvPr userDrawn="1"/>
          </p:nvPicPr>
          <p:blipFill>
            <a:blip r:embed="rId10"/>
            <a:srcRect r="90143"/>
            <a:stretch>
              <a:fillRect/>
            </a:stretch>
          </p:blipFill>
          <p:spPr bwMode="auto">
            <a:xfrm rot="16200000">
              <a:off x="1963816" y="-1963815"/>
              <a:ext cx="786441" cy="47140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8" name="Picture 10" descr="Image result for De Anza College web"/>
            <p:cNvPicPr>
              <a:picLocks noChangeAspect="1" noChangeArrowheads="1"/>
            </p:cNvPicPr>
            <p:nvPr userDrawn="1"/>
          </p:nvPicPr>
          <p:blipFill>
            <a:blip r:embed="rId10"/>
            <a:srcRect l="90143"/>
            <a:stretch>
              <a:fillRect/>
            </a:stretch>
          </p:blipFill>
          <p:spPr bwMode="auto">
            <a:xfrm rot="5400000">
              <a:off x="9389674" y="-2006841"/>
              <a:ext cx="786442" cy="4800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0" descr="Image result for De Anza College web">
              <a:extLst>
                <a:ext uri="{FF2B5EF4-FFF2-40B4-BE49-F238E27FC236}">
                  <a16:creationId xmlns:a16="http://schemas.microsoft.com/office/drawing/2014/main" id="{432E3DFE-4E60-454D-9BEA-9EBE009C519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0"/>
            <a:srcRect t="43045" r="90143"/>
            <a:stretch/>
          </p:blipFill>
          <p:spPr bwMode="auto">
            <a:xfrm rot="16200000">
              <a:off x="5602630" y="-1090079"/>
              <a:ext cx="785222" cy="2965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Snip Single Corner Rectangle 2"/>
          <p:cNvSpPr/>
          <p:nvPr userDrawn="1"/>
        </p:nvSpPr>
        <p:spPr>
          <a:xfrm>
            <a:off x="0" y="6486525"/>
            <a:ext cx="7620000" cy="371475"/>
          </a:xfrm>
          <a:prstGeom prst="snip1Rect">
            <a:avLst>
              <a:gd name="adj" fmla="val 50000"/>
            </a:avLst>
          </a:prstGeom>
          <a:solidFill>
            <a:srgbClr val="8C04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7" name="Picture 2" descr="Image result for De Anza College Logo 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0428288" y="6434138"/>
            <a:ext cx="1573212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tle Placeholder 1"/>
          <p:cNvSpPr>
            <a:spLocks noGrp="1"/>
          </p:cNvSpPr>
          <p:nvPr userDrawn="1">
            <p:ph type="title"/>
          </p:nvPr>
        </p:nvSpPr>
        <p:spPr bwMode="auto">
          <a:xfrm>
            <a:off x="536575" y="-1"/>
            <a:ext cx="11118850" cy="785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0977" tIns="0" rIns="60977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455613" y="952579"/>
            <a:ext cx="10972800" cy="521530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121954" tIns="60977" rIns="121954" bIns="609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Slide Number"/>
          <p:cNvSpPr txBox="1">
            <a:spLocks/>
          </p:cNvSpPr>
          <p:nvPr userDrawn="1"/>
        </p:nvSpPr>
        <p:spPr bwMode="auto">
          <a:xfrm>
            <a:off x="146050" y="6569075"/>
            <a:ext cx="3476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fld id="{00A262BD-9D44-4997-8F5D-A9DF1F1D77D7}" type="slidenum">
              <a:rPr lang="en-US" sz="1467" b="1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467" b="1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4" descr="Image result for De Anza College Logo Png"/>
          <p:cNvPicPr>
            <a:picLocks noChangeAspect="1" noChangeArrowheads="1"/>
          </p:cNvPicPr>
          <p:nvPr userDrawn="1"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90063" y="6386513"/>
            <a:ext cx="839787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"/>
          <p:cNvSpPr txBox="1">
            <a:spLocks/>
          </p:cNvSpPr>
          <p:nvPr userDrawn="1"/>
        </p:nvSpPr>
        <p:spPr bwMode="auto">
          <a:xfrm>
            <a:off x="493713" y="6430021"/>
            <a:ext cx="65801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DMT </a:t>
            </a:r>
            <a:r>
              <a:rPr lang="en-US" altLang="en-US" sz="1200" b="1" dirty="0">
                <a:solidFill>
                  <a:schemeClr val="bg1"/>
                </a:solidFill>
              </a:rPr>
              <a:t>53:</a:t>
            </a:r>
            <a:r>
              <a:rPr lang="en-US" altLang="en-US" sz="1200" dirty="0">
                <a:solidFill>
                  <a:schemeClr val="bg1"/>
                </a:solidFill>
              </a:rPr>
              <a:t> </a:t>
            </a:r>
            <a:r>
              <a:rPr lang="en-US" sz="1200" i="1" kern="1200" dirty="0">
                <a:solidFill>
                  <a:schemeClr val="bg1"/>
                </a:solidFill>
                <a:effectLst/>
                <a:latin typeface="Arial" charset="0"/>
                <a:ea typeface="ヒラギノ角ゴ Pro W3" charset="0"/>
                <a:cs typeface="ヒラギノ角ゴ Pro W3" charset="0"/>
              </a:rPr>
              <a:t>3D Printing, Reverse Engineering and Rapid Prototyping: Strategies in Industry</a:t>
            </a:r>
            <a:r>
              <a:rPr lang="en-US" sz="2400" i="1" kern="1200" dirty="0">
                <a:solidFill>
                  <a:schemeClr val="tx1"/>
                </a:solidFill>
                <a:effectLst/>
                <a:latin typeface="Arial" charset="0"/>
                <a:ea typeface="ヒラギノ角ゴ Pro W3" charset="0"/>
                <a:cs typeface="ヒラギノ角ゴ Pro W3" charset="0"/>
              </a:rPr>
              <a:t> 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8" r:id="rId2"/>
    <p:sldLayoutId id="2147483670" r:id="rId3"/>
    <p:sldLayoutId id="2147483669" r:id="rId4"/>
    <p:sldLayoutId id="2147483668" r:id="rId5"/>
    <p:sldLayoutId id="2147483674" r:id="rId6"/>
    <p:sldLayoutId id="2147483665" r:id="rId7"/>
    <p:sldLayoutId id="2147483675" r:id="rId8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itchFamily="34" charset="0"/>
          <a:ea typeface="ヒラギノ角ゴ Pro W3" charset="0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ヒラギノ角ゴ Pro W3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ヒラギノ角ゴ Pro W3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ヒラギノ角ゴ Pro W3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ヒラギノ角ゴ Pro W3" charset="0"/>
          <a:cs typeface="Arial" pitchFamily="34" charset="0"/>
        </a:defRPr>
      </a:lvl5pPr>
      <a:lvl6pPr marL="813004" algn="l" rtl="0" eaLnBrk="1" fontAlgn="base" hangingPunct="1">
        <a:spcBef>
          <a:spcPct val="0"/>
        </a:spcBef>
        <a:spcAft>
          <a:spcPct val="0"/>
        </a:spcAft>
        <a:defRPr sz="4933" b="1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1626006" algn="l" rtl="0" eaLnBrk="1" fontAlgn="base" hangingPunct="1">
        <a:spcBef>
          <a:spcPct val="0"/>
        </a:spcBef>
        <a:spcAft>
          <a:spcPct val="0"/>
        </a:spcAft>
        <a:defRPr sz="4933" b="1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2439010" algn="l" rtl="0" eaLnBrk="1" fontAlgn="base" hangingPunct="1">
        <a:spcBef>
          <a:spcPct val="0"/>
        </a:spcBef>
        <a:spcAft>
          <a:spcPct val="0"/>
        </a:spcAft>
        <a:defRPr sz="4933" b="1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3252013" algn="l" rtl="0" eaLnBrk="1" fontAlgn="base" hangingPunct="1">
        <a:spcBef>
          <a:spcPct val="0"/>
        </a:spcBef>
        <a:spcAft>
          <a:spcPct val="0"/>
        </a:spcAft>
        <a:defRPr sz="4933" b="1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411163" indent="-411163" algn="l" rtl="0" fontAlgn="base">
        <a:spcBef>
          <a:spcPct val="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ヒラギノ角ゴ Pro W3" charset="0"/>
          <a:cs typeface="Arial" pitchFamily="34" charset="0"/>
        </a:defRPr>
      </a:lvl1pPr>
      <a:lvl2pPr marL="1020763" indent="-406400" algn="l" rtl="0" fontAlgn="base">
        <a:spcBef>
          <a:spcPct val="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q"/>
        <a:defRPr sz="28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Arial" charset="0"/>
          <a:cs typeface="Arial" pitchFamily="34" charset="0"/>
        </a:defRPr>
      </a:lvl2pPr>
      <a:lvl3pPr marL="1625600" indent="-406400" algn="l" rtl="0" fontAlgn="base">
        <a:spcBef>
          <a:spcPct val="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Arial" charset="0"/>
          <a:cs typeface="Arial" pitchFamily="34" charset="0"/>
        </a:defRPr>
      </a:lvl3pPr>
      <a:lvl4pPr marL="2239963" indent="-406400" algn="l" rtl="0" fontAlgn="base">
        <a:spcBef>
          <a:spcPct val="0"/>
        </a:spcBef>
        <a:spcAft>
          <a:spcPct val="0"/>
        </a:spcAft>
        <a:buClr>
          <a:schemeClr val="tx2"/>
        </a:buClr>
        <a:buSzPct val="90000"/>
        <a:buFont typeface="Wingdings" panose="05000000000000000000" pitchFamily="2" charset="2"/>
        <a:buChar char="Ø"/>
        <a:defRPr sz="20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Arial" charset="0"/>
          <a:cs typeface="Arial" pitchFamily="34" charset="0"/>
        </a:defRPr>
      </a:lvl4pPr>
      <a:lvl5pPr marL="2844800" indent="-406400" algn="l" rtl="0" fontAlgn="base">
        <a:spcBef>
          <a:spcPct val="0"/>
        </a:spcBef>
        <a:spcAft>
          <a:spcPct val="0"/>
        </a:spcAft>
        <a:buClr>
          <a:schemeClr val="tx2"/>
        </a:buClr>
        <a:buFont typeface="Symbol" panose="05050102010706020507" pitchFamily="18" charset="2"/>
        <a:buChar char=""/>
        <a:defRPr sz="1600" kern="120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Arial" charset="0"/>
          <a:cs typeface="Arial" pitchFamily="34" charset="0"/>
        </a:defRPr>
      </a:lvl5pPr>
      <a:lvl6pPr marL="4471518" indent="-406502" algn="l" defTabSz="1626006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284521" indent="-406502" algn="l" defTabSz="1626006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097524" indent="-406502" algn="l" defTabSz="1626006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10527" indent="-406502" algn="l" defTabSz="1626006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600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3004" algn="l" defTabSz="162600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6006" algn="l" defTabSz="162600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9010" algn="l" defTabSz="162600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2013" algn="l" defTabSz="162600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5016" algn="l" defTabSz="162600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8019" algn="l" defTabSz="162600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91022" algn="l" defTabSz="162600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4025" algn="l" defTabSz="162600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Category:English_Compasse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hyperlink" Target="http://commons.wikimedia.org/wiki/Category:English_Compasse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Category:English_Compasses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Category:English_Compasse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Category:English_Compasses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hyperlink" Target="http://commons.wikimedia.org/wiki/Category:English_Compasse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Category:English_Compasse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Category:English_Compasses" TargetMode="Externa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Category:English_Compasses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3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hyperlink" Target="http://commons.wikimedia.org/wiki/Category:English_Compasses" TargetMode="External"/><Relationship Id="rId9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hyperlink" Target="https://hawkridgesys.com/store/markforged/markforged-metal-x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cco.edu/About-Us/Chancellors-Office/Divisions/Workforce-and-Economic-Development/Strong-Workforce-Program" TargetMode="External"/><Relationship Id="rId2" Type="http://schemas.openxmlformats.org/officeDocument/2006/relationships/hyperlink" Target="https://sites.google.com/a/baccc.net/baccc/sw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ginfo.legislature.ca.gov/faces/codes_displayText.xhtml?lawCode=EDC&amp;division=7.&amp;title=3.&amp;part=54.5.&amp;chapter=&amp;article=" TargetMode="External"/><Relationship Id="rId5" Type="http://schemas.openxmlformats.org/officeDocument/2006/relationships/hyperlink" Target="https://docs.google.com/spreadsheets/d/1IKnk15GZZwH8M7rH5eBDwVu7V55FfPzaR_tmHB6CkHs/edit#gid=13215337" TargetMode="External"/><Relationship Id="rId4" Type="http://schemas.openxmlformats.org/officeDocument/2006/relationships/hyperlink" Target="https://www.cccco.edu/About-Us/Chancellors-Office/Divisions/Workforce-and-Economic-Development/Strong-Workforce-Program/CTE-LaunchBoard---California-Student-Outcomes-Data-Tracking/FAQ-for-$248M-Rollout-of-Strong-Workforce-Program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826" y="3139936"/>
            <a:ext cx="8846532" cy="1231106"/>
          </a:xfrm>
        </p:spPr>
        <p:txBody>
          <a:bodyPr/>
          <a:lstStyle/>
          <a:p>
            <a:r>
              <a:rPr lang="en-US" sz="4400" dirty="0"/>
              <a:t>DMT Additive Manufacturing </a:t>
            </a:r>
            <a:br>
              <a:rPr lang="en-US" sz="4400" dirty="0"/>
            </a:b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 Expansion Proposal</a:t>
            </a:r>
            <a:endParaRPr lang="en-US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12" y="4304648"/>
            <a:ext cx="7159134" cy="539413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US" sz="2400" dirty="0"/>
              <a:t>Feb 6, 2020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928950" y="5054906"/>
            <a:ext cx="7508716" cy="430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21954" tIns="60977" rIns="121954" bIns="60977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ts val="4268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Wingdings" charset="0"/>
              <a:buNone/>
              <a:defRPr sz="2667" kern="1200">
                <a:solidFill>
                  <a:schemeClr val="bg1"/>
                </a:solidFill>
                <a:latin typeface="Times New Roman" panose="02020603050405020304" pitchFamily="18" charset="0"/>
                <a:ea typeface="ヒラギノ角ゴ Pro W3" charset="0"/>
                <a:cs typeface="Times New Roman" panose="02020603050405020304" pitchFamily="18" charset="0"/>
              </a:defRPr>
            </a:lvl1pPr>
            <a:lvl2pPr marL="813004" indent="0" algn="ctr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Wingdings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626006" indent="0" algn="ctr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Wingdings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2439010" indent="0" algn="ctr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Wingdings" charset="0"/>
              <a:buNone/>
              <a:defRPr sz="2533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3252013" indent="0" algn="ctr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Wingdings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4065016" indent="0" algn="ctr" defTabSz="1626006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878019" indent="0" algn="ctr" defTabSz="1626006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5691022" indent="0" algn="ctr" defTabSz="1626006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6504025" indent="0" algn="ctr" defTabSz="1626006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i="1" dirty="0">
                <a:latin typeface="+mj-lt"/>
              </a:rPr>
              <a:t>Design &amp; Manufacturing Technologies</a:t>
            </a:r>
          </a:p>
        </p:txBody>
      </p:sp>
      <p:pic>
        <p:nvPicPr>
          <p:cNvPr id="7" name="Picture 6" descr="Image result for De Anza College col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1463" y="1505048"/>
            <a:ext cx="2057400" cy="51149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4E59A8-B638-4AD3-BB2D-C3D009196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74" y="426020"/>
            <a:ext cx="3373854" cy="17918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651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9A25F1-0779-4020-950D-649AB2D13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5080" y="3716830"/>
            <a:ext cx="7196919" cy="830997"/>
          </a:xfrm>
        </p:spPr>
        <p:txBody>
          <a:bodyPr/>
          <a:lstStyle/>
          <a:p>
            <a:r>
              <a:rPr lang="en-US" b="1" dirty="0"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LAYOUTS</a:t>
            </a:r>
          </a:p>
        </p:txBody>
      </p:sp>
    </p:spTree>
    <p:extLst>
      <p:ext uri="{BB962C8B-B14F-4D97-AF65-F5344CB8AC3E}">
        <p14:creationId xmlns:p14="http://schemas.microsoft.com/office/powerpoint/2010/main" val="1178496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02718-A0D2-49D0-90B5-47C86B4F6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Bldg</a:t>
            </a:r>
            <a:r>
              <a:rPr lang="en-US" dirty="0"/>
              <a:t> E3 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7683F8-EB74-4366-A400-DCB7C515B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948" y="982562"/>
            <a:ext cx="7267229" cy="53035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9A7D3E-6A80-4407-8A13-48EDC3991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3694" y="982562"/>
            <a:ext cx="1087318" cy="96952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25F6825-071D-42B6-8C4A-E3FA5C10E066}"/>
              </a:ext>
            </a:extLst>
          </p:cNvPr>
          <p:cNvSpPr/>
          <p:nvPr/>
        </p:nvSpPr>
        <p:spPr>
          <a:xfrm>
            <a:off x="4038017" y="4844408"/>
            <a:ext cx="2266545" cy="687354"/>
          </a:xfrm>
          <a:prstGeom prst="roundRect">
            <a:avLst>
              <a:gd name="adj" fmla="val 27989"/>
            </a:avLst>
          </a:prstGeom>
          <a:solidFill>
            <a:srgbClr val="D9D9FF"/>
          </a:solidFill>
          <a:ln w="63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45720" rtlCol="0" anchor="ctr"/>
          <a:lstStyle/>
          <a:p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Current uses: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CAD classroom and lab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 classroom and lab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1668FBB-4B8F-4D5B-8FDC-92AA6BF59065}"/>
              </a:ext>
            </a:extLst>
          </p:cNvPr>
          <p:cNvSpPr/>
          <p:nvPr/>
        </p:nvSpPr>
        <p:spPr>
          <a:xfrm>
            <a:off x="4038017" y="1937459"/>
            <a:ext cx="1717247" cy="483107"/>
          </a:xfrm>
          <a:prstGeom prst="roundRect">
            <a:avLst>
              <a:gd name="adj" fmla="val 27989"/>
            </a:avLst>
          </a:prstGeom>
          <a:solidFill>
            <a:srgbClr val="D9D9FF"/>
          </a:solidFill>
          <a:ln w="63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45720" rtlCol="0" anchor="ctr"/>
          <a:lstStyle/>
          <a:p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Current use: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Math classroom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CC51195-95BE-43E3-93B9-DCE303DD258E}"/>
              </a:ext>
            </a:extLst>
          </p:cNvPr>
          <p:cNvSpPr/>
          <p:nvPr/>
        </p:nvSpPr>
        <p:spPr>
          <a:xfrm>
            <a:off x="6224014" y="1454352"/>
            <a:ext cx="1717247" cy="483107"/>
          </a:xfrm>
          <a:prstGeom prst="roundRect">
            <a:avLst>
              <a:gd name="adj" fmla="val 27989"/>
            </a:avLst>
          </a:prstGeom>
          <a:solidFill>
            <a:srgbClr val="D9D9FF"/>
          </a:solidFill>
          <a:ln w="63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45720" rtlCol="0" anchor="ctr"/>
          <a:lstStyle/>
          <a:p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Current use: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Math classroom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13623BD-56A1-4FC4-A370-E3D1663FB73E}"/>
              </a:ext>
            </a:extLst>
          </p:cNvPr>
          <p:cNvSpPr/>
          <p:nvPr/>
        </p:nvSpPr>
        <p:spPr>
          <a:xfrm>
            <a:off x="8194253" y="2315182"/>
            <a:ext cx="792585" cy="483107"/>
          </a:xfrm>
          <a:prstGeom prst="roundRect">
            <a:avLst>
              <a:gd name="adj" fmla="val 27989"/>
            </a:avLst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Currently empty</a:t>
            </a:r>
            <a:endParaRPr lang="en-US" sz="105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66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144C94C4-CAF6-479F-93CD-B4991D8E8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573" y="1009154"/>
            <a:ext cx="9930488" cy="54864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E9CD69F-57B2-4199-9D17-D15FE8527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E35 construction:  Doors &amp; ventilation fans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1EACF1-1485-4404-BF5F-CFB27665FBC1}"/>
              </a:ext>
            </a:extLst>
          </p:cNvPr>
          <p:cNvSpPr txBox="1"/>
          <p:nvPr/>
        </p:nvSpPr>
        <p:spPr>
          <a:xfrm>
            <a:off x="1846960" y="824134"/>
            <a:ext cx="433547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With proposed new doors…</a:t>
            </a:r>
          </a:p>
          <a:p>
            <a:r>
              <a:rPr lang="en-US" sz="1400" dirty="0">
                <a:solidFill>
                  <a:srgbClr val="C00000"/>
                </a:solidFill>
                <a:sym typeface="Wingdings" panose="05000000000000000000" pitchFamily="2" charset="2"/>
              </a:rPr>
              <a:t>  </a:t>
            </a:r>
            <a:r>
              <a:rPr lang="en-US" sz="1400" dirty="0">
                <a:solidFill>
                  <a:srgbClr val="C00000"/>
                </a:solidFill>
              </a:rPr>
              <a:t>Double door, West wall of E35</a:t>
            </a:r>
          </a:p>
          <a:p>
            <a:r>
              <a:rPr lang="en-US" sz="1400" dirty="0">
                <a:solidFill>
                  <a:srgbClr val="C00000"/>
                </a:solidFill>
                <a:sym typeface="Wingdings" panose="05000000000000000000" pitchFamily="2" charset="2"/>
              </a:rPr>
              <a:t>  </a:t>
            </a:r>
            <a:r>
              <a:rPr lang="en-US" sz="1400" dirty="0">
                <a:solidFill>
                  <a:srgbClr val="C00000"/>
                </a:solidFill>
              </a:rPr>
              <a:t>Connecting door, North wall of E35</a:t>
            </a:r>
          </a:p>
          <a:p>
            <a:r>
              <a:rPr lang="en-US" sz="1400" dirty="0">
                <a:solidFill>
                  <a:srgbClr val="C00000"/>
                </a:solidFill>
                <a:sym typeface="Wingdings" panose="05000000000000000000" pitchFamily="2" charset="2"/>
              </a:rPr>
              <a:t>  </a:t>
            </a:r>
            <a:r>
              <a:rPr lang="en-US" sz="1400" dirty="0">
                <a:solidFill>
                  <a:srgbClr val="C00000"/>
                </a:solidFill>
              </a:rPr>
              <a:t>Connecting door, E34-E36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1F4A90-8970-4C8A-A215-D8F0B7B4115F}"/>
              </a:ext>
            </a:extLst>
          </p:cNvPr>
          <p:cNvSpPr txBox="1"/>
          <p:nvPr/>
        </p:nvSpPr>
        <p:spPr>
          <a:xfrm>
            <a:off x="6369884" y="1609709"/>
            <a:ext cx="2237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</a:t>
            </a:r>
            <a:endParaRPr 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CEB8E4-8A5E-4EAB-AF89-DD54249942EF}"/>
              </a:ext>
            </a:extLst>
          </p:cNvPr>
          <p:cNvSpPr txBox="1"/>
          <p:nvPr/>
        </p:nvSpPr>
        <p:spPr>
          <a:xfrm>
            <a:off x="5981395" y="2195674"/>
            <a:ext cx="20103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</a:t>
            </a:r>
            <a:endParaRPr 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F5E2A4-708B-403C-BC43-7B0A6B937875}"/>
              </a:ext>
            </a:extLst>
          </p:cNvPr>
          <p:cNvSpPr txBox="1"/>
          <p:nvPr/>
        </p:nvSpPr>
        <p:spPr>
          <a:xfrm>
            <a:off x="1054034" y="3354035"/>
            <a:ext cx="2099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</a:t>
            </a:r>
            <a:endParaRPr 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9E5FAD-D2BE-4448-9CB1-744B54E772E1}"/>
              </a:ext>
            </a:extLst>
          </p:cNvPr>
          <p:cNvSpPr txBox="1"/>
          <p:nvPr/>
        </p:nvSpPr>
        <p:spPr>
          <a:xfrm>
            <a:off x="5842030" y="3640289"/>
            <a:ext cx="53602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E35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165EE6-B381-4AAB-9083-B6723AAFD4EF}"/>
              </a:ext>
            </a:extLst>
          </p:cNvPr>
          <p:cNvSpPr txBox="1"/>
          <p:nvPr/>
        </p:nvSpPr>
        <p:spPr>
          <a:xfrm>
            <a:off x="6862594" y="1578931"/>
            <a:ext cx="53602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E36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62BC87-6041-4A17-B29B-ED00EA088724}"/>
              </a:ext>
            </a:extLst>
          </p:cNvPr>
          <p:cNvSpPr txBox="1"/>
          <p:nvPr/>
        </p:nvSpPr>
        <p:spPr>
          <a:xfrm>
            <a:off x="5043352" y="1578932"/>
            <a:ext cx="53602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E34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16FEE14-6261-40F6-92AF-776C69DE45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4501" y="812869"/>
            <a:ext cx="1087318" cy="9695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3E06219-C654-4748-80A7-0C382F43D5E2}"/>
              </a:ext>
            </a:extLst>
          </p:cNvPr>
          <p:cNvSpPr txBox="1"/>
          <p:nvPr/>
        </p:nvSpPr>
        <p:spPr>
          <a:xfrm>
            <a:off x="6501563" y="854044"/>
            <a:ext cx="3670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… and ventilation fans    (</a:t>
            </a:r>
            <a:r>
              <a:rPr lang="en-US" sz="2000" dirty="0">
                <a:solidFill>
                  <a:srgbClr val="C00000"/>
                </a:solidFill>
                <a:sym typeface="Wingdings" panose="05000000000000000000" pitchFamily="2" charset="2"/>
              </a:rPr>
              <a:t></a:t>
            </a:r>
            <a:r>
              <a:rPr lang="en-US" sz="2000" b="1" dirty="0">
                <a:solidFill>
                  <a:srgbClr val="C00000"/>
                </a:solidFill>
                <a:sym typeface="Wingdings" panose="05000000000000000000" pitchFamily="2" charset="2"/>
              </a:rPr>
              <a:t>)      </a:t>
            </a:r>
            <a:br>
              <a:rPr lang="en-US" sz="2000" b="1" dirty="0">
                <a:solidFill>
                  <a:srgbClr val="C00000"/>
                </a:solidFill>
                <a:sym typeface="Wingdings" panose="05000000000000000000" pitchFamily="2" charset="2"/>
              </a:rPr>
            </a:br>
            <a:r>
              <a:rPr lang="en-US" sz="2000" b="1" dirty="0">
                <a:solidFill>
                  <a:srgbClr val="C00000"/>
                </a:solidFill>
                <a:sym typeface="Wingdings" panose="05000000000000000000" pitchFamily="2" charset="2"/>
              </a:rPr>
              <a:t>     and interior windows  (</a:t>
            </a:r>
            <a:r>
              <a:rPr lang="en-US" sz="2000" dirty="0">
                <a:solidFill>
                  <a:srgbClr val="C00000"/>
                </a:solidFill>
                <a:sym typeface="Wingdings" panose="05000000000000000000" pitchFamily="2" charset="2"/>
              </a:rPr>
              <a:t></a:t>
            </a:r>
            <a:r>
              <a:rPr lang="en-US" sz="2000" b="1" dirty="0">
                <a:solidFill>
                  <a:srgbClr val="C00000"/>
                </a:solidFill>
                <a:sym typeface="Wingdings" panose="05000000000000000000" pitchFamily="2" charset="2"/>
              </a:rPr>
              <a:t>)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9EDFAD-491F-4912-81C4-DE183460E5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0537" y="3524367"/>
            <a:ext cx="8759952" cy="80860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942B6774-9A15-4933-9913-C36A3FF019A3}"/>
              </a:ext>
            </a:extLst>
          </p:cNvPr>
          <p:cNvSpPr txBox="1"/>
          <p:nvPr/>
        </p:nvSpPr>
        <p:spPr>
          <a:xfrm>
            <a:off x="1390888" y="4055972"/>
            <a:ext cx="2099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</a:t>
            </a:r>
            <a:endParaRPr 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077DB00-BAF7-4E85-B4A6-7DE4AEB3310C}"/>
              </a:ext>
            </a:extLst>
          </p:cNvPr>
          <p:cNvSpPr txBox="1"/>
          <p:nvPr/>
        </p:nvSpPr>
        <p:spPr>
          <a:xfrm>
            <a:off x="10449845" y="4014374"/>
            <a:ext cx="2099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</a:t>
            </a:r>
            <a:endParaRPr 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465FFF1-B48F-4763-A7CE-B2F41DAA77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0726" y="1903213"/>
            <a:ext cx="7581338" cy="10882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0B4CA6B-3346-4838-B4E5-19A50004AD5D}"/>
              </a:ext>
            </a:extLst>
          </p:cNvPr>
          <p:cNvSpPr txBox="1"/>
          <p:nvPr/>
        </p:nvSpPr>
        <p:spPr>
          <a:xfrm>
            <a:off x="9337199" y="1989761"/>
            <a:ext cx="2099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</a:t>
            </a:r>
            <a:endParaRPr 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D458AA3-62DC-4101-AE6E-4B0E3E312188}"/>
              </a:ext>
            </a:extLst>
          </p:cNvPr>
          <p:cNvSpPr txBox="1"/>
          <p:nvPr/>
        </p:nvSpPr>
        <p:spPr>
          <a:xfrm>
            <a:off x="2461333" y="1999858"/>
            <a:ext cx="2099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</a:t>
            </a:r>
            <a:endParaRPr 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CDA71D7-D92C-442C-B151-F5937BCA6149}"/>
              </a:ext>
            </a:extLst>
          </p:cNvPr>
          <p:cNvSpPr txBox="1"/>
          <p:nvPr/>
        </p:nvSpPr>
        <p:spPr>
          <a:xfrm>
            <a:off x="7024546" y="1987679"/>
            <a:ext cx="2099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</a:t>
            </a:r>
            <a:endParaRPr 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2E3E4FC-A361-458C-ABA0-6A7769718950}"/>
              </a:ext>
            </a:extLst>
          </p:cNvPr>
          <p:cNvSpPr txBox="1"/>
          <p:nvPr/>
        </p:nvSpPr>
        <p:spPr>
          <a:xfrm>
            <a:off x="10471354" y="104740"/>
            <a:ext cx="1551226" cy="5847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Approx. Scale:   1:65</a:t>
            </a:r>
          </a:p>
        </p:txBody>
      </p:sp>
    </p:spTree>
    <p:extLst>
      <p:ext uri="{BB962C8B-B14F-4D97-AF65-F5344CB8AC3E}">
        <p14:creationId xmlns:p14="http://schemas.microsoft.com/office/powerpoint/2010/main" val="3381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8" grpId="0"/>
      <p:bldP spid="36" grpId="0"/>
      <p:bldP spid="37" grpId="0"/>
      <p:bldP spid="39" grpId="0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C2226-61EB-4D58-963F-BD7425979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03" y="-1"/>
            <a:ext cx="11118850" cy="785223"/>
          </a:xfrm>
        </p:spPr>
        <p:txBody>
          <a:bodyPr/>
          <a:lstStyle/>
          <a:p>
            <a:r>
              <a:rPr lang="en-US" dirty="0"/>
              <a:t>E35: Divided by furniture into functional </a:t>
            </a:r>
            <a:r>
              <a:rPr lang="en-US" dirty="0"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Bays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92B0BF-243D-45DD-86F1-2362E397B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5779" y="914053"/>
            <a:ext cx="1087318" cy="969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F32076-09AF-4028-AF73-26AA928A6C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312" y="886757"/>
            <a:ext cx="1010161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565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0D8F3C2-2F26-41BE-B321-87055D5579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275"/>
          <a:stretch/>
        </p:blipFill>
        <p:spPr>
          <a:xfrm>
            <a:off x="476618" y="1143746"/>
            <a:ext cx="11394412" cy="53251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69602B-4DFB-4137-83BA-5217AB713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E36 and E34 – Classroom layout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11C93DF-2E4D-4709-8D6C-51AFE3CE1BC6}"/>
              </a:ext>
            </a:extLst>
          </p:cNvPr>
          <p:cNvGrpSpPr/>
          <p:nvPr/>
        </p:nvGrpSpPr>
        <p:grpSpPr>
          <a:xfrm>
            <a:off x="1345103" y="766769"/>
            <a:ext cx="4395212" cy="1410198"/>
            <a:chOff x="1549095" y="478317"/>
            <a:chExt cx="4049554" cy="141019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4E4EE3A-FA49-4A34-8C32-F59D5C36A684}"/>
                </a:ext>
              </a:extLst>
            </p:cNvPr>
            <p:cNvSpPr txBox="1"/>
            <p:nvPr/>
          </p:nvSpPr>
          <p:spPr>
            <a:xfrm>
              <a:off x="3781434" y="480437"/>
              <a:ext cx="1817215" cy="1408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E36:</a:t>
              </a:r>
            </a:p>
            <a:p>
              <a:pPr marL="285750" indent="-2857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dirty="0"/>
                <a:t>E-W:  352”</a:t>
              </a:r>
            </a:p>
            <a:p>
              <a:pPr marL="285750" indent="-2857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dirty="0"/>
                <a:t>N-S:   354”</a:t>
              </a:r>
            </a:p>
            <a:p>
              <a:pPr marL="285750" indent="-2857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rgbClr val="920000"/>
                  </a:solidFill>
                </a:rPr>
                <a:t>32 CAD seats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8607811-4C38-4544-8FFD-9A9A5D6DE167}"/>
                </a:ext>
              </a:extLst>
            </p:cNvPr>
            <p:cNvSpPr txBox="1"/>
            <p:nvPr/>
          </p:nvSpPr>
          <p:spPr>
            <a:xfrm>
              <a:off x="1549095" y="478317"/>
              <a:ext cx="1982905" cy="1408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E34:</a:t>
              </a:r>
            </a:p>
            <a:p>
              <a:pPr marL="285750" indent="-2857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dirty="0"/>
                <a:t>E-W:  352”</a:t>
              </a:r>
            </a:p>
            <a:p>
              <a:pPr marL="285750" indent="-2857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dirty="0"/>
                <a:t>N-S:   284”</a:t>
              </a:r>
            </a:p>
            <a:p>
              <a:pPr marL="285750" indent="-2857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rgbClr val="920000"/>
                  </a:solidFill>
                </a:rPr>
                <a:t>24 CAD seats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37449F20-6BD4-4852-BDBB-2212BE8763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5102" y="823951"/>
            <a:ext cx="922946" cy="8229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5DB1CF-51CF-45BB-90A1-DA08B7F58B04}"/>
              </a:ext>
            </a:extLst>
          </p:cNvPr>
          <p:cNvSpPr txBox="1"/>
          <p:nvPr/>
        </p:nvSpPr>
        <p:spPr>
          <a:xfrm>
            <a:off x="1651819" y="5279923"/>
            <a:ext cx="1042220" cy="338554"/>
          </a:xfrm>
          <a:prstGeom prst="rect">
            <a:avLst/>
          </a:prstGeom>
          <a:noFill/>
          <a:ln>
            <a:solidFill>
              <a:srgbClr val="740000"/>
            </a:solidFill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1600" b="1" dirty="0">
                <a:solidFill>
                  <a:srgbClr val="740000"/>
                </a:solidFill>
                <a:latin typeface="Arial" pitchFamily="34" charset="0"/>
                <a:cs typeface="Arial" pitchFamily="34" charset="0"/>
              </a:rPr>
              <a:t>24 Seats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B5346E-3331-48B2-87A4-E4378A16F326}"/>
              </a:ext>
            </a:extLst>
          </p:cNvPr>
          <p:cNvSpPr txBox="1"/>
          <p:nvPr/>
        </p:nvSpPr>
        <p:spPr>
          <a:xfrm>
            <a:off x="9528915" y="5194222"/>
            <a:ext cx="1042220" cy="338554"/>
          </a:xfrm>
          <a:prstGeom prst="rect">
            <a:avLst/>
          </a:prstGeom>
          <a:noFill/>
          <a:ln>
            <a:solidFill>
              <a:srgbClr val="740000"/>
            </a:solidFill>
          </a:ln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1600" b="1" dirty="0">
                <a:solidFill>
                  <a:srgbClr val="740000"/>
                </a:solidFill>
                <a:latin typeface="Arial" pitchFamily="34" charset="0"/>
                <a:cs typeface="Arial" pitchFamily="34" charset="0"/>
              </a:rPr>
              <a:t>32 Seats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F7B0CE-2D8A-4E63-B445-93DF18F70850}"/>
              </a:ext>
            </a:extLst>
          </p:cNvPr>
          <p:cNvSpPr txBox="1"/>
          <p:nvPr/>
        </p:nvSpPr>
        <p:spPr>
          <a:xfrm>
            <a:off x="10471354" y="104740"/>
            <a:ext cx="1551226" cy="5847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Approx. Scale:   1:65</a:t>
            </a:r>
          </a:p>
        </p:txBody>
      </p:sp>
    </p:spTree>
    <p:extLst>
      <p:ext uri="{BB962C8B-B14F-4D97-AF65-F5344CB8AC3E}">
        <p14:creationId xmlns:p14="http://schemas.microsoft.com/office/powerpoint/2010/main" val="4898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F2D4E-94B9-4124-928F-589B37F5C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9051" y="-1"/>
            <a:ext cx="9526374" cy="785223"/>
          </a:xfrm>
        </p:spPr>
        <p:txBody>
          <a:bodyPr/>
          <a:lstStyle/>
          <a:p>
            <a:r>
              <a:rPr lang="en-US" dirty="0"/>
              <a:t>E35, E36, E34 – </a:t>
            </a:r>
            <a:r>
              <a:rPr lang="en-US" dirty="0"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 layout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D3B3C1-6B4F-45DF-9F53-FA980431C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626" y="873664"/>
            <a:ext cx="7838486" cy="5486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45CA98-E501-4FCD-8DE7-5FC43CCD11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9787" y="1021057"/>
            <a:ext cx="1087318" cy="9695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A1891E-B460-447C-A78F-A69EA7CF990C}"/>
              </a:ext>
            </a:extLst>
          </p:cNvPr>
          <p:cNvSpPr txBox="1"/>
          <p:nvPr/>
        </p:nvSpPr>
        <p:spPr>
          <a:xfrm>
            <a:off x="10471354" y="104740"/>
            <a:ext cx="1551226" cy="5847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Approx. Scale:   1:110</a:t>
            </a:r>
          </a:p>
        </p:txBody>
      </p:sp>
    </p:spTree>
    <p:extLst>
      <p:ext uri="{BB962C8B-B14F-4D97-AF65-F5344CB8AC3E}">
        <p14:creationId xmlns:p14="http://schemas.microsoft.com/office/powerpoint/2010/main" val="69797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E343E0-E81D-454F-AE60-D7910907D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925" y="-1"/>
            <a:ext cx="9676500" cy="785223"/>
          </a:xfrm>
        </p:spPr>
        <p:txBody>
          <a:bodyPr/>
          <a:lstStyle/>
          <a:p>
            <a:r>
              <a:rPr lang="en-US" dirty="0"/>
              <a:t>E35 – AM Lab layout detail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47E97D-2098-4CF7-9E4D-232FA4C97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52" y="932958"/>
            <a:ext cx="12004064" cy="54015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5DCB9F-ECE3-4726-AD19-65E03578CE6E}"/>
              </a:ext>
            </a:extLst>
          </p:cNvPr>
          <p:cNvSpPr txBox="1"/>
          <p:nvPr/>
        </p:nvSpPr>
        <p:spPr>
          <a:xfrm>
            <a:off x="10471354" y="104740"/>
            <a:ext cx="1551226" cy="5847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Approx. Scale:   1:65</a:t>
            </a:r>
          </a:p>
        </p:txBody>
      </p:sp>
    </p:spTree>
    <p:extLst>
      <p:ext uri="{BB962C8B-B14F-4D97-AF65-F5344CB8AC3E}">
        <p14:creationId xmlns:p14="http://schemas.microsoft.com/office/powerpoint/2010/main" val="3069650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2B85C0-89BA-44B2-9FEE-73437F763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89" y="1101562"/>
            <a:ext cx="11146536" cy="520247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2FBA190-DD80-499E-8177-1DFC36124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-1"/>
            <a:ext cx="6542651" cy="785223"/>
          </a:xfrm>
        </p:spPr>
        <p:txBody>
          <a:bodyPr/>
          <a:lstStyle/>
          <a:p>
            <a:r>
              <a:rPr lang="en-US" dirty="0"/>
              <a:t>E35 – AM Lab </a:t>
            </a:r>
            <a:r>
              <a:rPr lang="en-US" dirty="0"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plumbing</a:t>
            </a:r>
            <a:r>
              <a:rPr lang="en-US" dirty="0"/>
              <a:t> detail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7BB3ED-593E-4667-BA47-42035C12D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0929" y="900460"/>
            <a:ext cx="914400" cy="8153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AD6C930-EB80-4762-B7A5-D1F03EFB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698" t="2296" b="7960"/>
          <a:stretch/>
        </p:blipFill>
        <p:spPr>
          <a:xfrm>
            <a:off x="7525610" y="182990"/>
            <a:ext cx="1712137" cy="89182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6F617B6-2D52-4C34-B0E9-F0579C6ACB3A}"/>
              </a:ext>
            </a:extLst>
          </p:cNvPr>
          <p:cNvSpPr txBox="1"/>
          <p:nvPr/>
        </p:nvSpPr>
        <p:spPr>
          <a:xfrm>
            <a:off x="10471354" y="104740"/>
            <a:ext cx="1551226" cy="5847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Approx. Scale:   1:70</a:t>
            </a:r>
          </a:p>
        </p:txBody>
      </p:sp>
    </p:spTree>
    <p:extLst>
      <p:ext uri="{BB962C8B-B14F-4D97-AF65-F5344CB8AC3E}">
        <p14:creationId xmlns:p14="http://schemas.microsoft.com/office/powerpoint/2010/main" val="73786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2FBA190-DD80-499E-8177-1DFC36124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E35 – AM Lab </a:t>
            </a:r>
            <a:r>
              <a:rPr lang="en-US" dirty="0"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electrical</a:t>
            </a:r>
            <a:r>
              <a:rPr lang="en-US" dirty="0"/>
              <a:t> detail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77F906-CBBF-4869-ABCA-C6E1EF1FF962}"/>
              </a:ext>
            </a:extLst>
          </p:cNvPr>
          <p:cNvSpPr txBox="1"/>
          <p:nvPr/>
        </p:nvSpPr>
        <p:spPr>
          <a:xfrm>
            <a:off x="10471354" y="104740"/>
            <a:ext cx="1551226" cy="5847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Approx. Scale:   1:70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F6ED0C-F437-4C40-8D41-7B61998F9C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88"/>
          <a:stretch/>
        </p:blipFill>
        <p:spPr>
          <a:xfrm>
            <a:off x="792077" y="910292"/>
            <a:ext cx="10817352" cy="5454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7BB3ED-593E-4667-BA47-42035C12D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0929" y="900460"/>
            <a:ext cx="914400" cy="81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153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2FBA190-DD80-499E-8177-1DFC36124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E35 – AM Lab </a:t>
            </a:r>
            <a:r>
              <a:rPr lang="en-US" dirty="0"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roof ventilation </a:t>
            </a:r>
            <a:r>
              <a:rPr lang="en-US" dirty="0"/>
              <a:t>detail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D5DAE9-E778-435A-98A8-02F0B1D76D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41" t="10353" b="18417"/>
          <a:stretch/>
        </p:blipFill>
        <p:spPr>
          <a:xfrm>
            <a:off x="9208122" y="834450"/>
            <a:ext cx="2578919" cy="3560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7B121E-3145-461D-8268-36656FCCA650}"/>
              </a:ext>
            </a:extLst>
          </p:cNvPr>
          <p:cNvSpPr txBox="1"/>
          <p:nvPr/>
        </p:nvSpPr>
        <p:spPr>
          <a:xfrm>
            <a:off x="10471354" y="104740"/>
            <a:ext cx="1551226" cy="5847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Approx. Scale:   1:70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F17765-A6FD-4AB0-833F-9C29E0B6B3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401"/>
          <a:stretch/>
        </p:blipFill>
        <p:spPr>
          <a:xfrm>
            <a:off x="756947" y="1238751"/>
            <a:ext cx="10817352" cy="50638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7BB3ED-593E-4667-BA47-42035C12D2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0929" y="831635"/>
            <a:ext cx="914400" cy="81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171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1B55C0-17F6-C34A-9F53-E618A60D2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funding for the Design and Manufacturing Technologies (DMT) Additive Manufacturing E35 remodel project.</a:t>
            </a:r>
          </a:p>
          <a:p>
            <a:endParaRPr lang="en-US" dirty="0"/>
          </a:p>
          <a:p>
            <a:r>
              <a:rPr lang="en-US" dirty="0"/>
              <a:t>Funding source is Strong Workforce Program (SWP)</a:t>
            </a:r>
          </a:p>
          <a:p>
            <a:endParaRPr lang="en-US" dirty="0"/>
          </a:p>
          <a:p>
            <a:r>
              <a:rPr lang="en-US" dirty="0"/>
              <a:t>Funding amount is $800,000. (estimated)</a:t>
            </a:r>
          </a:p>
          <a:p>
            <a:endParaRPr lang="en-US" dirty="0"/>
          </a:p>
          <a:p>
            <a:r>
              <a:rPr lang="en-US" dirty="0"/>
              <a:t>This project is in program review.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ACCA44-B9D5-3747-B0DB-38EE9135A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Ask</a:t>
            </a:r>
          </a:p>
        </p:txBody>
      </p:sp>
    </p:spTree>
    <p:extLst>
      <p:ext uri="{BB962C8B-B14F-4D97-AF65-F5344CB8AC3E}">
        <p14:creationId xmlns:p14="http://schemas.microsoft.com/office/powerpoint/2010/main" val="2672398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2FBA190-DD80-499E-8177-1DFC36124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E35 – AM Lab </a:t>
            </a:r>
            <a:r>
              <a:rPr lang="en-US" dirty="0"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compressed air </a:t>
            </a:r>
            <a:r>
              <a:rPr lang="en-US" dirty="0"/>
              <a:t>detail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7B121E-3145-461D-8268-36656FCCA650}"/>
              </a:ext>
            </a:extLst>
          </p:cNvPr>
          <p:cNvSpPr txBox="1"/>
          <p:nvPr/>
        </p:nvSpPr>
        <p:spPr>
          <a:xfrm>
            <a:off x="10471354" y="104740"/>
            <a:ext cx="1551226" cy="5847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Approx. Scale:   1:70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7BB3ED-593E-4667-BA47-42035C12D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929" y="831635"/>
            <a:ext cx="914400" cy="8153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2E9F57-E398-41A1-8EF4-7ED2775556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575" y="1278633"/>
            <a:ext cx="11146536" cy="502132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46C3515-6F9A-4C54-8F61-0FDAFE31C42D}"/>
              </a:ext>
            </a:extLst>
          </p:cNvPr>
          <p:cNvGrpSpPr/>
          <p:nvPr/>
        </p:nvGrpSpPr>
        <p:grpSpPr>
          <a:xfrm>
            <a:off x="2317817" y="1084449"/>
            <a:ext cx="3722126" cy="5257784"/>
            <a:chOff x="2317817" y="1084449"/>
            <a:chExt cx="3722126" cy="5257784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BEEB655-FD18-4589-828A-8B8372810BF9}"/>
                </a:ext>
              </a:extLst>
            </p:cNvPr>
            <p:cNvSpPr/>
            <p:nvPr/>
          </p:nvSpPr>
          <p:spPr>
            <a:xfrm>
              <a:off x="3051001" y="6159353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8884CAF-9660-4A23-A4AA-4DFB6EEAEFE7}"/>
                </a:ext>
              </a:extLst>
            </p:cNvPr>
            <p:cNvSpPr/>
            <p:nvPr/>
          </p:nvSpPr>
          <p:spPr>
            <a:xfrm>
              <a:off x="3537796" y="6158931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CA87434-1CA6-455F-B40A-34C721C9EC2A}"/>
                </a:ext>
              </a:extLst>
            </p:cNvPr>
            <p:cNvSpPr/>
            <p:nvPr/>
          </p:nvSpPr>
          <p:spPr>
            <a:xfrm>
              <a:off x="2317817" y="6154310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B7ED768-7082-4D57-9A19-9B509470B183}"/>
                </a:ext>
              </a:extLst>
            </p:cNvPr>
            <p:cNvSpPr/>
            <p:nvPr/>
          </p:nvSpPr>
          <p:spPr>
            <a:xfrm>
              <a:off x="5857063" y="1097387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DE05E41-8ACF-46E8-9B40-0F8F253E75F2}"/>
                </a:ext>
              </a:extLst>
            </p:cNvPr>
            <p:cNvSpPr/>
            <p:nvPr/>
          </p:nvSpPr>
          <p:spPr>
            <a:xfrm>
              <a:off x="4003471" y="5075514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67E6A3D-C6D4-44D3-AD34-90C751F4F770}"/>
                </a:ext>
              </a:extLst>
            </p:cNvPr>
            <p:cNvSpPr/>
            <p:nvPr/>
          </p:nvSpPr>
          <p:spPr>
            <a:xfrm>
              <a:off x="2959561" y="1084449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74D59EE-472E-419B-8D6A-35A0DFC2CA6C}"/>
              </a:ext>
            </a:extLst>
          </p:cNvPr>
          <p:cNvGrpSpPr/>
          <p:nvPr/>
        </p:nvGrpSpPr>
        <p:grpSpPr>
          <a:xfrm>
            <a:off x="8868698" y="833101"/>
            <a:ext cx="2831943" cy="369332"/>
            <a:chOff x="7079226" y="715117"/>
            <a:chExt cx="2831943" cy="36933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AF7514C-329D-445E-B2F7-3515556081D2}"/>
                </a:ext>
              </a:extLst>
            </p:cNvPr>
            <p:cNvSpPr/>
            <p:nvPr/>
          </p:nvSpPr>
          <p:spPr>
            <a:xfrm>
              <a:off x="9728289" y="821625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6078FE3-E776-439C-98EB-6CF6C779C732}"/>
                </a:ext>
              </a:extLst>
            </p:cNvPr>
            <p:cNvSpPr txBox="1"/>
            <p:nvPr/>
          </p:nvSpPr>
          <p:spPr>
            <a:xfrm>
              <a:off x="7079226" y="715117"/>
              <a:ext cx="26199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Compressed Air drop: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989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47">
            <a:extLst>
              <a:ext uri="{FF2B5EF4-FFF2-40B4-BE49-F238E27FC236}">
                <a16:creationId xmlns:a16="http://schemas.microsoft.com/office/drawing/2014/main" id="{8344A3A6-62F0-4C18-B350-867D92FDE1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873462"/>
              </p:ext>
            </p:extLst>
          </p:nvPr>
        </p:nvGraphicFramePr>
        <p:xfrm>
          <a:off x="5940182" y="443032"/>
          <a:ext cx="3474720" cy="952736"/>
        </p:xfrm>
        <a:graphic>
          <a:graphicData uri="http://schemas.openxmlformats.org/drawingml/2006/table">
            <a:tbl>
              <a:tblPr/>
              <a:tblGrid>
                <a:gridCol w="881781">
                  <a:extLst>
                    <a:ext uri="{9D8B030D-6E8A-4147-A177-3AD203B41FA5}">
                      <a16:colId xmlns:a16="http://schemas.microsoft.com/office/drawing/2014/main" val="2217728401"/>
                    </a:ext>
                  </a:extLst>
                </a:gridCol>
                <a:gridCol w="1271138">
                  <a:extLst>
                    <a:ext uri="{9D8B030D-6E8A-4147-A177-3AD203B41FA5}">
                      <a16:colId xmlns:a16="http://schemas.microsoft.com/office/drawing/2014/main" val="423555467"/>
                    </a:ext>
                  </a:extLst>
                </a:gridCol>
                <a:gridCol w="1321801">
                  <a:extLst>
                    <a:ext uri="{9D8B030D-6E8A-4147-A177-3AD203B41FA5}">
                      <a16:colId xmlns:a16="http://schemas.microsoft.com/office/drawing/2014/main" val="825255921"/>
                    </a:ext>
                  </a:extLst>
                </a:gridCol>
              </a:tblGrid>
              <a:tr h="351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Room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Width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754300"/>
                  </a:ext>
                </a:extLst>
              </a:tr>
              <a:tr h="5869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E36a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ft 3 in (111”)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(usable)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ft     (132”)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662229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0C2790E1-B82E-474E-B31B-7E3D52D93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2391" y="57256"/>
            <a:ext cx="820397" cy="73152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13586051-925F-4654-B373-67F4EA066BB0}"/>
              </a:ext>
            </a:extLst>
          </p:cNvPr>
          <p:cNvSpPr txBox="1"/>
          <p:nvPr/>
        </p:nvSpPr>
        <p:spPr>
          <a:xfrm>
            <a:off x="5874126" y="1468567"/>
            <a:ext cx="399806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Shelving units (3)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/>
              <a:t>3 or 4 shelves ea.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/>
              <a:t>Suitable for bulky items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Storage cabinets (1)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/>
              <a:t>4 shelves ea.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/>
              <a:t>Suitable for supplies and consumables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Flammables cabinet (1)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Corrosives cabinet (1)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Carts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/>
              <a:t>For work flow management</a:t>
            </a:r>
          </a:p>
        </p:txBody>
      </p:sp>
      <p:pic>
        <p:nvPicPr>
          <p:cNvPr id="48" name="Picture 6">
            <a:extLst>
              <a:ext uri="{FF2B5EF4-FFF2-40B4-BE49-F238E27FC236}">
                <a16:creationId xmlns:a16="http://schemas.microsoft.com/office/drawing/2014/main" id="{0F288E0F-4734-47F7-A9C3-7D3205BCD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478" y="4483903"/>
            <a:ext cx="1646936" cy="219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DA2CE3-20AF-4594-82A1-1F5135BF7E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8913" y="2019335"/>
            <a:ext cx="1423329" cy="1127980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16AFB706-311B-4632-AC7B-3FA2C4E026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29585" y="3150238"/>
            <a:ext cx="1520722" cy="1302888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id="{6D240787-1C3A-4A7D-9646-9C10DFC3C6AF}"/>
              </a:ext>
            </a:extLst>
          </p:cNvPr>
          <p:cNvSpPr txBox="1"/>
          <p:nvPr/>
        </p:nvSpPr>
        <p:spPr>
          <a:xfrm>
            <a:off x="1837607" y="148670"/>
            <a:ext cx="4597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STORAGE – </a:t>
            </a:r>
            <a:r>
              <a:rPr lang="en-US" sz="2800" b="1" i="1" dirty="0"/>
              <a:t>E36a</a:t>
            </a:r>
            <a:endParaRPr lang="en-US" b="1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7DC095-E0CB-4A67-BD3A-18862ADA65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70754" y="781974"/>
            <a:ext cx="1742660" cy="122758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E5E3102-6AB3-4B41-A9EA-82312A200FAA}"/>
              </a:ext>
            </a:extLst>
          </p:cNvPr>
          <p:cNvGrpSpPr>
            <a:grpSpLocks noChangeAspect="1"/>
          </p:cNvGrpSpPr>
          <p:nvPr/>
        </p:nvGrpSpPr>
        <p:grpSpPr>
          <a:xfrm>
            <a:off x="6376438" y="5156706"/>
            <a:ext cx="1540426" cy="1554480"/>
            <a:chOff x="7960373" y="5153022"/>
            <a:chExt cx="1646937" cy="1661963"/>
          </a:xfrm>
        </p:grpSpPr>
        <p:pic>
          <p:nvPicPr>
            <p:cNvPr id="174" name="Picture 6">
              <a:extLst>
                <a:ext uri="{FF2B5EF4-FFF2-40B4-BE49-F238E27FC236}">
                  <a16:creationId xmlns:a16="http://schemas.microsoft.com/office/drawing/2014/main" id="{414406C1-DD00-46F7-B604-76540C96AB1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134"/>
            <a:stretch/>
          </p:blipFill>
          <p:spPr bwMode="auto">
            <a:xfrm>
              <a:off x="7960373" y="5153022"/>
              <a:ext cx="1646935" cy="16619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6" name="Picture 6">
              <a:extLst>
                <a:ext uri="{FF2B5EF4-FFF2-40B4-BE49-F238E27FC236}">
                  <a16:creationId xmlns:a16="http://schemas.microsoft.com/office/drawing/2014/main" id="{744877D3-B92D-49A1-8C74-9EEF681034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792" b="80595"/>
            <a:stretch/>
          </p:blipFill>
          <p:spPr bwMode="auto">
            <a:xfrm>
              <a:off x="7960373" y="5153022"/>
              <a:ext cx="1646937" cy="32251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7A972E8-E8D4-4B21-90C6-4EBF4F5A2EE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" r="3009" b="5014"/>
          <a:stretch/>
        </p:blipFill>
        <p:spPr>
          <a:xfrm>
            <a:off x="8454283" y="5116624"/>
            <a:ext cx="1904022" cy="16156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B7CC897-7F92-4FDB-B6B4-69F79C6D22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2589" y="1176968"/>
            <a:ext cx="5089286" cy="498348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1BFD9AC-FABD-4317-AFBA-72D8E020FC9C}"/>
              </a:ext>
            </a:extLst>
          </p:cNvPr>
          <p:cNvSpPr txBox="1"/>
          <p:nvPr/>
        </p:nvSpPr>
        <p:spPr>
          <a:xfrm>
            <a:off x="10471354" y="104740"/>
            <a:ext cx="1551226" cy="5847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Approx. Scale:   1:28</a:t>
            </a:r>
          </a:p>
        </p:txBody>
      </p:sp>
    </p:spTree>
    <p:extLst>
      <p:ext uri="{BB962C8B-B14F-4D97-AF65-F5344CB8AC3E}">
        <p14:creationId xmlns:p14="http://schemas.microsoft.com/office/powerpoint/2010/main" val="411438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3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9A25F1-0779-4020-950D-649AB2D13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640" y="3282074"/>
            <a:ext cx="7196919" cy="1661993"/>
          </a:xfrm>
        </p:spPr>
        <p:txBody>
          <a:bodyPr/>
          <a:lstStyle/>
          <a:p>
            <a:r>
              <a:rPr lang="en-US" b="1" dirty="0"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Capital Cost &amp; Timeframe</a:t>
            </a:r>
          </a:p>
        </p:txBody>
      </p:sp>
    </p:spTree>
    <p:extLst>
      <p:ext uri="{BB962C8B-B14F-4D97-AF65-F5344CB8AC3E}">
        <p14:creationId xmlns:p14="http://schemas.microsoft.com/office/powerpoint/2010/main" val="1148287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B02261-51EF-47BE-9706-37033456F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Total Capital Equipment Investment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39C823-D367-434C-8BB8-98B5F182C49D}"/>
              </a:ext>
            </a:extLst>
          </p:cNvPr>
          <p:cNvSpPr txBox="1"/>
          <p:nvPr/>
        </p:nvSpPr>
        <p:spPr>
          <a:xfrm>
            <a:off x="7276291" y="2077116"/>
            <a:ext cx="4523362" cy="1549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Existing equipment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spcAft>
                <a:spcPts val="400"/>
              </a:spcAft>
            </a:pPr>
            <a:r>
              <a:rPr lang="en-US" dirty="0"/>
              <a:t>Total value:		         $527,580</a:t>
            </a:r>
          </a:p>
          <a:p>
            <a:pPr>
              <a:spcAft>
                <a:spcPts val="400"/>
              </a:spcAft>
            </a:pPr>
            <a:r>
              <a:rPr lang="en-US" dirty="0"/>
              <a:t>Discounts &amp; Donations:	        -$161,242</a:t>
            </a:r>
          </a:p>
          <a:p>
            <a:pPr>
              <a:spcAft>
                <a:spcPts val="400"/>
              </a:spcAft>
            </a:pPr>
            <a:r>
              <a:rPr lang="en-US" dirty="0"/>
              <a:t>De Anza expenditure to date:      $366,338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FC9D7C-55C4-487D-8128-B7A3CAF953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65"/>
          <a:stretch/>
        </p:blipFill>
        <p:spPr>
          <a:xfrm>
            <a:off x="536575" y="1130480"/>
            <a:ext cx="6372247" cy="491221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3532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D590FD-65E9-4D02-8A2B-28302F637B20}"/>
              </a:ext>
            </a:extLst>
          </p:cNvPr>
          <p:cNvSpPr txBox="1"/>
          <p:nvPr/>
        </p:nvSpPr>
        <p:spPr>
          <a:xfrm>
            <a:off x="287217" y="1056330"/>
            <a:ext cx="2407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Critical Equipment   investment needed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F7738CC-1FB1-4BD3-9541-3BD755891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overall investment plan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4DD283-5132-4F32-B528-ADC3AF864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601" y="959037"/>
            <a:ext cx="8674184" cy="521208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2746D2C-3436-4636-81B1-5F726A39CBF5}"/>
              </a:ext>
            </a:extLst>
          </p:cNvPr>
          <p:cNvGrpSpPr/>
          <p:nvPr/>
        </p:nvGrpSpPr>
        <p:grpSpPr>
          <a:xfrm>
            <a:off x="1587138" y="5103525"/>
            <a:ext cx="1309205" cy="523220"/>
            <a:chOff x="1587138" y="5103525"/>
            <a:chExt cx="1309205" cy="523220"/>
          </a:xfrm>
        </p:grpSpPr>
        <p:sp>
          <p:nvSpPr>
            <p:cNvPr id="2" name="Left Brace 1">
              <a:extLst>
                <a:ext uri="{FF2B5EF4-FFF2-40B4-BE49-F238E27FC236}">
                  <a16:creationId xmlns:a16="http://schemas.microsoft.com/office/drawing/2014/main" id="{F6D8182E-AA47-47C2-B1CB-F5FCEDB6B8FC}"/>
                </a:ext>
              </a:extLst>
            </p:cNvPr>
            <p:cNvSpPr/>
            <p:nvPr/>
          </p:nvSpPr>
          <p:spPr>
            <a:xfrm>
              <a:off x="2730820" y="5154578"/>
              <a:ext cx="165523" cy="429768"/>
            </a:xfrm>
            <a:prstGeom prst="leftBrace">
              <a:avLst>
                <a:gd name="adj1" fmla="val 39485"/>
                <a:gd name="adj2" fmla="val 50000"/>
              </a:avLst>
            </a:prstGeom>
            <a:ln w="1905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70EAE4D-CCA2-40C9-95BD-45AF886B0428}"/>
                </a:ext>
              </a:extLst>
            </p:cNvPr>
            <p:cNvSpPr txBox="1"/>
            <p:nvPr/>
          </p:nvSpPr>
          <p:spPr>
            <a:xfrm>
              <a:off x="1587138" y="5103525"/>
              <a:ext cx="1117218" cy="523220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r"/>
              <a:r>
                <a:rPr lang="en-US" sz="14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Detail on next slide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261E436-B956-4162-B0C7-027485D45399}"/>
              </a:ext>
            </a:extLst>
          </p:cNvPr>
          <p:cNvGrpSpPr/>
          <p:nvPr/>
        </p:nvGrpSpPr>
        <p:grpSpPr>
          <a:xfrm>
            <a:off x="680720" y="2012496"/>
            <a:ext cx="2123586" cy="3011967"/>
            <a:chOff x="680720" y="2012496"/>
            <a:chExt cx="2123586" cy="301196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E6FDE15-3309-444B-9000-A2FDCCC82D6C}"/>
                </a:ext>
              </a:extLst>
            </p:cNvPr>
            <p:cNvSpPr txBox="1"/>
            <p:nvPr/>
          </p:nvSpPr>
          <p:spPr>
            <a:xfrm>
              <a:off x="1158020" y="3677603"/>
              <a:ext cx="1645920" cy="307777"/>
            </a:xfrm>
            <a:prstGeom prst="rect">
              <a:avLst/>
            </a:prstGeom>
            <a:noFill/>
          </p:spPr>
          <p:txBody>
            <a:bodyPr wrap="square" lIns="0" rIns="0" rtlCol="0">
              <a:noAutofit/>
            </a:bodyPr>
            <a:lstStyle/>
            <a:p>
              <a:pPr algn="r"/>
              <a:r>
                <a:rPr lang="en-US" sz="14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Spring/summer ‘20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91A07EE-A882-4098-9D20-05D27D05D944}"/>
                </a:ext>
              </a:extLst>
            </p:cNvPr>
            <p:cNvSpPr txBox="1"/>
            <p:nvPr/>
          </p:nvSpPr>
          <p:spPr>
            <a:xfrm>
              <a:off x="1613589" y="2012496"/>
              <a:ext cx="1188720" cy="307777"/>
            </a:xfrm>
            <a:prstGeom prst="rect">
              <a:avLst/>
            </a:prstGeom>
            <a:noFill/>
          </p:spPr>
          <p:txBody>
            <a:bodyPr wrap="square" lIns="0" rIns="0" rtlCol="0">
              <a:noAutofit/>
            </a:bodyPr>
            <a:lstStyle/>
            <a:p>
              <a:pPr algn="r"/>
              <a:r>
                <a:rPr lang="en-US" sz="14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Summer ‘20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691A341-D179-4E89-A5DE-9EA146161491}"/>
                </a:ext>
              </a:extLst>
            </p:cNvPr>
            <p:cNvSpPr txBox="1"/>
            <p:nvPr/>
          </p:nvSpPr>
          <p:spPr>
            <a:xfrm>
              <a:off x="1156528" y="2652167"/>
              <a:ext cx="1645920" cy="307777"/>
            </a:xfrm>
            <a:prstGeom prst="rect">
              <a:avLst/>
            </a:prstGeom>
            <a:noFill/>
          </p:spPr>
          <p:txBody>
            <a:bodyPr wrap="square" lIns="0" rIns="0" rtlCol="0">
              <a:noAutofit/>
            </a:bodyPr>
            <a:lstStyle/>
            <a:p>
              <a:pPr algn="r"/>
              <a:r>
                <a:rPr lang="en-US" sz="14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Summer/Fall ‘20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EF25A9E-D13E-4BF5-8928-F58D2FC71E00}"/>
                </a:ext>
              </a:extLst>
            </p:cNvPr>
            <p:cNvSpPr txBox="1"/>
            <p:nvPr/>
          </p:nvSpPr>
          <p:spPr>
            <a:xfrm>
              <a:off x="1158386" y="3186809"/>
              <a:ext cx="1645920" cy="307777"/>
            </a:xfrm>
            <a:prstGeom prst="rect">
              <a:avLst/>
            </a:prstGeom>
            <a:noFill/>
          </p:spPr>
          <p:txBody>
            <a:bodyPr wrap="square" lIns="0" rIns="0" rtlCol="0">
              <a:noAutofit/>
            </a:bodyPr>
            <a:lstStyle/>
            <a:p>
              <a:pPr algn="r"/>
              <a:r>
                <a:rPr lang="en-US" sz="14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Summer/Fall ‘20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4E0DED3-E093-402C-B04D-CB5C9545562F}"/>
                </a:ext>
              </a:extLst>
            </p:cNvPr>
            <p:cNvSpPr txBox="1"/>
            <p:nvPr/>
          </p:nvSpPr>
          <p:spPr>
            <a:xfrm>
              <a:off x="1928708" y="4716686"/>
              <a:ext cx="871948" cy="307777"/>
            </a:xfrm>
            <a:prstGeom prst="rect">
              <a:avLst/>
            </a:prstGeom>
            <a:noFill/>
          </p:spPr>
          <p:txBody>
            <a:bodyPr wrap="square" lIns="0" rIns="0" rtlCol="0">
              <a:noAutofit/>
            </a:bodyPr>
            <a:lstStyle/>
            <a:p>
              <a:pPr algn="r"/>
              <a:r>
                <a:rPr lang="en-US" sz="14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ASAP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14B52E6-19CD-4733-BF08-EECC10DEC4CF}"/>
                </a:ext>
              </a:extLst>
            </p:cNvPr>
            <p:cNvSpPr txBox="1"/>
            <p:nvPr/>
          </p:nvSpPr>
          <p:spPr>
            <a:xfrm>
              <a:off x="680720" y="4200671"/>
              <a:ext cx="2117411" cy="277576"/>
            </a:xfrm>
            <a:prstGeom prst="rect">
              <a:avLst/>
            </a:prstGeom>
            <a:noFill/>
          </p:spPr>
          <p:txBody>
            <a:bodyPr wrap="square" lIns="0" rIns="0" rtlCol="0">
              <a:noAutofit/>
            </a:bodyPr>
            <a:lstStyle/>
            <a:p>
              <a:pPr algn="r"/>
              <a:r>
                <a:rPr lang="en-US" sz="14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Fall ’20 / Winter ‘21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547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7738CC-1FB1-4BD3-9541-3BD755891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spending – Basic lab equipment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117108-3045-46A7-948C-A01EBB2A1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02" y="1072919"/>
            <a:ext cx="8136928" cy="5212080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BD902DDE-9240-405E-8AF0-C2F5145CD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9705" y="1886800"/>
            <a:ext cx="3049130" cy="2227999"/>
          </a:xfrm>
        </p:spPr>
        <p:txBody>
          <a:bodyPr lIns="45720" rIns="0"/>
          <a:lstStyle/>
          <a:p>
            <a:pPr marL="233363" indent="-233363">
              <a:spcAft>
                <a:spcPts val="1200"/>
              </a:spcAft>
            </a:pPr>
            <a:r>
              <a:rPr lang="en-US" sz="1800" dirty="0"/>
              <a:t>Needed for day-to-day operation of the Lab</a:t>
            </a:r>
          </a:p>
          <a:p>
            <a:pPr marL="233363" indent="-233363">
              <a:spcBef>
                <a:spcPts val="1200"/>
              </a:spcBef>
              <a:spcAft>
                <a:spcPts val="600"/>
              </a:spcAft>
            </a:pPr>
            <a:r>
              <a:rPr lang="en-US" sz="1800" dirty="0"/>
              <a:t>Purchase timeframe:   </a:t>
            </a:r>
          </a:p>
          <a:p>
            <a:pPr marL="631825" lvl="1" indent="-233363">
              <a:spcBef>
                <a:spcPts val="600"/>
              </a:spcBef>
              <a:spcAft>
                <a:spcPts val="400"/>
              </a:spcAft>
            </a:pPr>
            <a:r>
              <a:rPr lang="en-US" sz="1400" dirty="0"/>
              <a:t>Rolling start:    Spring 2020</a:t>
            </a:r>
          </a:p>
          <a:p>
            <a:pPr marL="631825" lvl="1" indent="-233363">
              <a:spcBef>
                <a:spcPts val="600"/>
              </a:spcBef>
              <a:spcAft>
                <a:spcPts val="400"/>
              </a:spcAft>
            </a:pPr>
            <a:r>
              <a:rPr lang="en-US" sz="1400" dirty="0"/>
              <a:t>Major share:	Summer 2020</a:t>
            </a:r>
          </a:p>
        </p:txBody>
      </p:sp>
    </p:spTree>
    <p:extLst>
      <p:ext uri="{BB962C8B-B14F-4D97-AF65-F5344CB8AC3E}">
        <p14:creationId xmlns:p14="http://schemas.microsoft.com/office/powerpoint/2010/main" val="26878534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7738CC-1FB1-4BD3-9541-3BD755891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spending – Big ticket items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BD902DDE-9240-405E-8AF0-C2F5145CD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6854" y="1444348"/>
            <a:ext cx="3049130" cy="2227999"/>
          </a:xfrm>
        </p:spPr>
        <p:txBody>
          <a:bodyPr lIns="45720" rIns="0"/>
          <a:lstStyle/>
          <a:p>
            <a:pPr marL="233363" indent="-233363">
              <a:spcAft>
                <a:spcPts val="1200"/>
              </a:spcAft>
            </a:pPr>
            <a:r>
              <a:rPr lang="en-US" sz="1800" dirty="0"/>
              <a:t>Planned curriculum and lab expansion</a:t>
            </a:r>
          </a:p>
          <a:p>
            <a:pPr marL="233363" indent="-233363">
              <a:spcBef>
                <a:spcPts val="1200"/>
              </a:spcBef>
              <a:spcAft>
                <a:spcPts val="600"/>
              </a:spcAft>
            </a:pPr>
            <a:r>
              <a:rPr lang="en-US" sz="1800" dirty="0"/>
              <a:t>Purchase timeframe:   Summer / Fall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239D63-41B0-445A-A979-A05E0A3BB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75" y="1230654"/>
            <a:ext cx="8138202" cy="24416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56D695-F852-437B-955D-7B996919D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997" y="4222001"/>
            <a:ext cx="1046414" cy="1645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F625FAD-41C7-491C-9FE1-FABE906F0419}"/>
              </a:ext>
            </a:extLst>
          </p:cNvPr>
          <p:cNvSpPr/>
          <p:nvPr/>
        </p:nvSpPr>
        <p:spPr>
          <a:xfrm>
            <a:off x="2385046" y="6060412"/>
            <a:ext cx="45008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i="1" dirty="0">
                <a:hlinkClick r:id="rId4"/>
              </a:rPr>
              <a:t>https://hawkridgesys.com/store/markforged/markforged-metal-x</a:t>
            </a:r>
            <a:endParaRPr lang="en-US" sz="1200" i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536192-6EE4-4810-836B-F368C71F775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1252"/>
          <a:stretch/>
        </p:blipFill>
        <p:spPr>
          <a:xfrm>
            <a:off x="3535548" y="4039121"/>
            <a:ext cx="1227444" cy="1828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E9769-A63D-445C-9037-12E1779944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785"/>
          <a:stretch/>
        </p:blipFill>
        <p:spPr>
          <a:xfrm>
            <a:off x="5608129" y="4039121"/>
            <a:ext cx="1945598" cy="183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95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64602E5-8D0B-4A84-9E7E-3D6E22D1940C}"/>
              </a:ext>
            </a:extLst>
          </p:cNvPr>
          <p:cNvGrpSpPr/>
          <p:nvPr/>
        </p:nvGrpSpPr>
        <p:grpSpPr>
          <a:xfrm>
            <a:off x="0" y="1176527"/>
            <a:ext cx="12192000" cy="4512564"/>
            <a:chOff x="0" y="1176527"/>
            <a:chExt cx="12192000" cy="4512564"/>
          </a:xfrm>
        </p:grpSpPr>
        <p:sp>
          <p:nvSpPr>
            <p:cNvPr id="6" name="object 2">
              <a:extLst>
                <a:ext uri="{FF2B5EF4-FFF2-40B4-BE49-F238E27FC236}">
                  <a16:creationId xmlns:a16="http://schemas.microsoft.com/office/drawing/2014/main" id="{A8211FCC-D4CE-40CE-87E4-7F2AB2E1BCC7}"/>
                </a:ext>
              </a:extLst>
            </p:cNvPr>
            <p:cNvSpPr/>
            <p:nvPr/>
          </p:nvSpPr>
          <p:spPr>
            <a:xfrm>
              <a:off x="0" y="1176527"/>
              <a:ext cx="12192000" cy="45125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EEA14179-49BD-4AE7-B9CD-E4DC9123672F}"/>
                </a:ext>
              </a:extLst>
            </p:cNvPr>
            <p:cNvSpPr/>
            <p:nvPr/>
          </p:nvSpPr>
          <p:spPr>
            <a:xfrm>
              <a:off x="0" y="1176527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57912">
              <a:solidFill>
                <a:srgbClr val="FFCD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3F7CF985-4AB2-4E4B-8150-DC0F8B496FFD}"/>
                </a:ext>
              </a:extLst>
            </p:cNvPr>
            <p:cNvSpPr/>
            <p:nvPr/>
          </p:nvSpPr>
          <p:spPr>
            <a:xfrm>
              <a:off x="0" y="5689091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57912">
              <a:solidFill>
                <a:srgbClr val="FFCD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83048B20-085A-479F-9B45-77A18D80E4F7}"/>
                </a:ext>
              </a:extLst>
            </p:cNvPr>
            <p:cNvSpPr/>
            <p:nvPr/>
          </p:nvSpPr>
          <p:spPr>
            <a:xfrm>
              <a:off x="2174748" y="3587521"/>
              <a:ext cx="7835646" cy="20581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E8696365-3133-4C39-ADAA-D43E70C866F8}"/>
                </a:ext>
              </a:extLst>
            </p:cNvPr>
            <p:cNvSpPr/>
            <p:nvPr/>
          </p:nvSpPr>
          <p:spPr>
            <a:xfrm>
              <a:off x="2368295" y="3781044"/>
              <a:ext cx="7455408" cy="16779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83244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A149DE-F54E-EF40-941C-EEEE0F17A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753" y="821346"/>
            <a:ext cx="10972800" cy="5215308"/>
          </a:xfrm>
        </p:spPr>
        <p:txBody>
          <a:bodyPr/>
          <a:lstStyle/>
          <a:p>
            <a:r>
              <a:rPr lang="en-US" dirty="0"/>
              <a:t>This project is supported by President Holmes, VPI Christina Espinosa-</a:t>
            </a:r>
            <a:r>
              <a:rPr lang="en-US" dirty="0" err="1"/>
              <a:t>Pieb</a:t>
            </a:r>
            <a:r>
              <a:rPr lang="en-US" dirty="0"/>
              <a:t>, VPF Pam Grey, and the rest of senior staff.</a:t>
            </a:r>
          </a:p>
          <a:p>
            <a:endParaRPr lang="en-US" dirty="0"/>
          </a:p>
          <a:p>
            <a:r>
              <a:rPr lang="en-US" dirty="0"/>
              <a:t>This project is supported by local industry and the DMT Advisory Committee.</a:t>
            </a:r>
          </a:p>
          <a:p>
            <a:endParaRPr lang="en-US" dirty="0"/>
          </a:p>
          <a:p>
            <a:r>
              <a:rPr lang="en-US" dirty="0"/>
              <a:t>No other program has a proposal that SWP can fund.</a:t>
            </a:r>
          </a:p>
          <a:p>
            <a:pPr lvl="1"/>
            <a:r>
              <a:rPr lang="en-US" dirty="0"/>
              <a:t>Building Maintenance has an infrastructure project ($60,000)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0EA1BE-7BC2-E747-9E5F-BFB7C5EEC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</a:t>
            </a:r>
          </a:p>
        </p:txBody>
      </p:sp>
    </p:spTree>
    <p:extLst>
      <p:ext uri="{BB962C8B-B14F-4D97-AF65-F5344CB8AC3E}">
        <p14:creationId xmlns:p14="http://schemas.microsoft.com/office/powerpoint/2010/main" val="4149494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DF7EC3D-4EFE-5B4D-9FB8-0A55058B0C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586" y="3017521"/>
            <a:ext cx="11554828" cy="199680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516C8A5-0E0F-224C-BE7A-CD4B77AF8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0B2FC3-46C0-1045-A493-644559DCC5B8}"/>
              </a:ext>
            </a:extLst>
          </p:cNvPr>
          <p:cNvSpPr/>
          <p:nvPr/>
        </p:nvSpPr>
        <p:spPr>
          <a:xfrm>
            <a:off x="742950" y="2045970"/>
            <a:ext cx="9441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Over 400 jobs (2018-2023) in manufacturing. </a:t>
            </a:r>
          </a:p>
        </p:txBody>
      </p:sp>
    </p:spTree>
    <p:extLst>
      <p:ext uri="{BB962C8B-B14F-4D97-AF65-F5344CB8AC3E}">
        <p14:creationId xmlns:p14="http://schemas.microsoft.com/office/powerpoint/2010/main" val="409795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9BFA4D-09F3-6D4D-BB79-2D1F4312D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project is allowed to use SWP funding.</a:t>
            </a:r>
          </a:p>
          <a:p>
            <a:endParaRPr lang="en-US" dirty="0"/>
          </a:p>
          <a:p>
            <a:r>
              <a:rPr lang="en-US" dirty="0"/>
              <a:t>We need to spend SWP funding</a:t>
            </a:r>
          </a:p>
          <a:p>
            <a:endParaRPr lang="en-US" dirty="0"/>
          </a:p>
          <a:p>
            <a:r>
              <a:rPr lang="en-US" dirty="0"/>
              <a:t>By using SWP funds we free up funding for general college use.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90D3CE-9FFE-244C-B56C-104ED64D9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SWP funds</a:t>
            </a:r>
          </a:p>
        </p:txBody>
      </p:sp>
    </p:spTree>
    <p:extLst>
      <p:ext uri="{BB962C8B-B14F-4D97-AF65-F5344CB8AC3E}">
        <p14:creationId xmlns:p14="http://schemas.microsoft.com/office/powerpoint/2010/main" val="1714979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21FFB0-57C4-E44D-A719-AA8B10814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funds</a:t>
            </a:r>
          </a:p>
        </p:txBody>
      </p:sp>
      <p:pic>
        <p:nvPicPr>
          <p:cNvPr id="11" name="Content Placeholder 10" descr="Table&#10;&#10;Description automatically generated">
            <a:extLst>
              <a:ext uri="{FF2B5EF4-FFF2-40B4-BE49-F238E27FC236}">
                <a16:creationId xmlns:a16="http://schemas.microsoft.com/office/drawing/2014/main" id="{3571937E-B3E5-4E43-86E8-EE2FD5CCDB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36" y="785222"/>
            <a:ext cx="11873959" cy="5444127"/>
          </a:xfrm>
        </p:spPr>
      </p:pic>
    </p:spTree>
    <p:extLst>
      <p:ext uri="{BB962C8B-B14F-4D97-AF65-F5344CB8AC3E}">
        <p14:creationId xmlns:p14="http://schemas.microsoft.com/office/powerpoint/2010/main" val="640037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F9DCDC01-9160-F941-AE20-7EF1817CB8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28" y="906175"/>
            <a:ext cx="11243944" cy="539175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5852E7E-7E65-9C48-AE97-14F731374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Equity Statistics </a:t>
            </a:r>
          </a:p>
        </p:txBody>
      </p:sp>
    </p:spTree>
    <p:extLst>
      <p:ext uri="{BB962C8B-B14F-4D97-AF65-F5344CB8AC3E}">
        <p14:creationId xmlns:p14="http://schemas.microsoft.com/office/powerpoint/2010/main" val="1423716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C29513-38F6-8E42-B7B8-7480D4BB4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https://sites.google.com/a/baccc.net/baccc/Home</a:t>
            </a:r>
          </a:p>
          <a:p>
            <a:r>
              <a:rPr lang="en-US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Strong Workforce Program Overview</a:t>
            </a:r>
            <a:endParaRPr lang="en-US" dirty="0"/>
          </a:p>
          <a:p>
            <a:r>
              <a:rPr lang="en-US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Strong Workforce Program - Chancellor's Office website</a:t>
            </a:r>
            <a:endParaRPr lang="en-US" b="1" dirty="0"/>
          </a:p>
          <a:p>
            <a:r>
              <a:rPr lang="en-US" b="1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Strong Workforce Program Guidance - Chancellor's Office FAQs</a:t>
            </a:r>
            <a:endParaRPr lang="en-US" dirty="0"/>
          </a:p>
          <a:p>
            <a:r>
              <a:rPr lang="en-US" b="1" u="sng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Bay Region Strong Workforce Program Allocations</a:t>
            </a:r>
            <a:endParaRPr lang="en-US" dirty="0"/>
          </a:p>
          <a:p>
            <a:r>
              <a:rPr lang="en-US" dirty="0"/>
              <a:t>Ed Code</a:t>
            </a:r>
          </a:p>
          <a:p>
            <a:pPr lvl="1"/>
            <a:r>
              <a:rPr lang="en-US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https://leginfo.legislature.ca.gov/faces/codes_displayText.xhtml</a:t>
            </a:r>
            <a:r>
              <a:rPr lang="en-US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?lawCode=EDC&amp;division=7.&amp;title=3.&amp;part=54.5.&amp;chapter=&amp;article=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8BE9F4-520B-2A4C-8F01-F6F35B79D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SWP Information</a:t>
            </a:r>
          </a:p>
        </p:txBody>
      </p:sp>
    </p:spTree>
    <p:extLst>
      <p:ext uri="{BB962C8B-B14F-4D97-AF65-F5344CB8AC3E}">
        <p14:creationId xmlns:p14="http://schemas.microsoft.com/office/powerpoint/2010/main" val="3291534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7E143-5DA6-474E-9D0D-06996131C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0101" y="1420015"/>
            <a:ext cx="7838364" cy="2008985"/>
          </a:xfrm>
        </p:spPr>
        <p:txBody>
          <a:bodyPr/>
          <a:lstStyle/>
          <a:p>
            <a:pPr marL="514350" indent="-514350">
              <a:spcAft>
                <a:spcPts val="3600"/>
              </a:spcAft>
              <a:buFont typeface="+mj-lt"/>
              <a:buAutoNum type="arabicPeriod"/>
            </a:pPr>
            <a:r>
              <a:rPr lang="en-US" dirty="0"/>
              <a:t>Layouts:  E35, E34, E36, E36a</a:t>
            </a:r>
          </a:p>
          <a:p>
            <a:pPr marL="514350" indent="-514350">
              <a:spcAft>
                <a:spcPts val="3600"/>
              </a:spcAft>
              <a:buFont typeface="+mj-lt"/>
              <a:buAutoNum type="arabicPeriod"/>
            </a:pPr>
            <a:r>
              <a:rPr lang="en-US" dirty="0"/>
              <a:t>Capital Cost &amp; Proposed Timeframe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1182B0-C67F-47CC-8E4A-C9B662365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contents</a:t>
            </a:r>
          </a:p>
        </p:txBody>
      </p:sp>
    </p:spTree>
    <p:extLst>
      <p:ext uri="{BB962C8B-B14F-4D97-AF65-F5344CB8AC3E}">
        <p14:creationId xmlns:p14="http://schemas.microsoft.com/office/powerpoint/2010/main" val="3058384655"/>
      </p:ext>
    </p:extLst>
  </p:cSld>
  <p:clrMapOvr>
    <a:masterClrMapping/>
  </p:clrMapOvr>
</p:sld>
</file>

<file path=ppt/theme/theme1.xml><?xml version="1.0" encoding="utf-8"?>
<a:theme xmlns:a="http://schemas.openxmlformats.org/drawingml/2006/main" name="16x9 Confidential">
  <a:themeElements>
    <a:clrScheme name="Custom 1">
      <a:dk1>
        <a:sysClr val="windowText" lastClr="000000"/>
      </a:dk1>
      <a:lt1>
        <a:sysClr val="window" lastClr="FFFFFF"/>
      </a:lt1>
      <a:dk2>
        <a:srgbClr val="1E076A"/>
      </a:dk2>
      <a:lt2>
        <a:srgbClr val="4F555B"/>
      </a:lt2>
      <a:accent1>
        <a:srgbClr val="3F9C35"/>
      </a:accent1>
      <a:accent2>
        <a:srgbClr val="EC7A08"/>
      </a:accent2>
      <a:accent3>
        <a:srgbClr val="0089C4"/>
      </a:accent3>
      <a:accent4>
        <a:srgbClr val="5E6A71"/>
      </a:accent4>
      <a:accent5>
        <a:srgbClr val="EF3829"/>
      </a:accent5>
      <a:accent6>
        <a:srgbClr val="66569B"/>
      </a:accent6>
      <a:hlink>
        <a:srgbClr val="0000FF"/>
      </a:hlink>
      <a:folHlink>
        <a:srgbClr val="80008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bg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45720" rIns="45720" rtlCol="0">
        <a:spAutoFit/>
      </a:bodyPr>
      <a:lstStyle>
        <a:defPPr>
          <a:defRPr sz="1400" dirty="0" smtClean="0">
            <a:solidFill>
              <a:schemeClr val="bg2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6x9 Confidential.potx" id="{C3135E1C-2170-428D-8CBE-ACD067C68661}" vid="{F5DC16CF-0AD5-4F89-AB5B-698EB6F41E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KangMingWei</Template>
  <TotalTime>0</TotalTime>
  <Words>677</Words>
  <Application>Microsoft Macintosh PowerPoint</Application>
  <PresentationFormat>Widescreen</PresentationFormat>
  <Paragraphs>141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ＭＳ Ｐゴシック</vt:lpstr>
      <vt:lpstr>ヒラギノ角ゴ Pro W3</vt:lpstr>
      <vt:lpstr>Arial</vt:lpstr>
      <vt:lpstr>Calibri</vt:lpstr>
      <vt:lpstr>Symbol</vt:lpstr>
      <vt:lpstr>Times New Roman</vt:lpstr>
      <vt:lpstr>Wingdings</vt:lpstr>
      <vt:lpstr>16x9 Confidential</vt:lpstr>
      <vt:lpstr>DMT Additive Manufacturing  Lab Expansion Proposal</vt:lpstr>
      <vt:lpstr>The Ask</vt:lpstr>
      <vt:lpstr>Support</vt:lpstr>
      <vt:lpstr>Jobs</vt:lpstr>
      <vt:lpstr>Why use SWP funds</vt:lpstr>
      <vt:lpstr>Available funds</vt:lpstr>
      <vt:lpstr>Program Equity Statistics </vt:lpstr>
      <vt:lpstr>SWP Information</vt:lpstr>
      <vt:lpstr>Presentation contents</vt:lpstr>
      <vt:lpstr>LAYOUTS</vt:lpstr>
      <vt:lpstr>Bldg E3 overview</vt:lpstr>
      <vt:lpstr>E35 construction:  Doors &amp; ventilation fans</vt:lpstr>
      <vt:lpstr>E35: Divided by furniture into functional Bays</vt:lpstr>
      <vt:lpstr>E36 and E34 – Classroom layout</vt:lpstr>
      <vt:lpstr>E35, E36, E34 – Full layout</vt:lpstr>
      <vt:lpstr>E35 – AM Lab layout detail</vt:lpstr>
      <vt:lpstr>E35 – AM Lab plumbing detail</vt:lpstr>
      <vt:lpstr>E35 – AM Lab electrical detail</vt:lpstr>
      <vt:lpstr>E35 – AM Lab roof ventilation detail</vt:lpstr>
      <vt:lpstr>E35 – AM Lab compressed air detail</vt:lpstr>
      <vt:lpstr>PowerPoint Presentation</vt:lpstr>
      <vt:lpstr>Capital Cost &amp; Timeframe</vt:lpstr>
      <vt:lpstr>Total Capital Equipment Investment</vt:lpstr>
      <vt:lpstr>Proposed overall investment plan</vt:lpstr>
      <vt:lpstr>Proposed spending – Basic lab equipment</vt:lpstr>
      <vt:lpstr>Proposed spending – Big ticket items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DMT54 Slide template</dc:title>
  <dc:subject>pptx template to create slides for De Anza DMT54</dc:subject>
  <dc:creator/>
  <cp:lastModifiedBy/>
  <cp:revision>1</cp:revision>
  <dcterms:created xsi:type="dcterms:W3CDTF">2019-04-01T18:43:05Z</dcterms:created>
  <dcterms:modified xsi:type="dcterms:W3CDTF">2021-01-15T20:42:38Z</dcterms:modified>
</cp:coreProperties>
</file>