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58" r:id="rId2"/>
    <p:sldId id="444" r:id="rId3"/>
    <p:sldId id="449" r:id="rId4"/>
    <p:sldId id="453" r:id="rId5"/>
    <p:sldId id="454" r:id="rId6"/>
    <p:sldId id="448" r:id="rId7"/>
    <p:sldId id="450" r:id="rId8"/>
    <p:sldId id="452" r:id="rId9"/>
    <p:sldId id="451" r:id="rId10"/>
    <p:sldId id="457" r:id="rId11"/>
    <p:sldId id="456" r:id="rId12"/>
    <p:sldId id="459" r:id="rId13"/>
    <p:sldId id="460" r:id="rId14"/>
  </p:sldIdLst>
  <p:sldSz cx="10160000" cy="571500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B00"/>
    <a:srgbClr val="990102"/>
    <a:srgbClr val="A50001"/>
    <a:srgbClr val="DD7330"/>
    <a:srgbClr val="BB7C3C"/>
    <a:srgbClr val="C1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345C5-28F5-413B-8F64-49326A450CBA}" v="617" dt="2022-02-17T08:04:01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 autoAdjust="0"/>
    <p:restoredTop sz="94643"/>
  </p:normalViewPr>
  <p:slideViewPr>
    <p:cSldViewPr snapToGrid="0" snapToObjects="1">
      <p:cViewPr varScale="1">
        <p:scale>
          <a:sx n="139" d="100"/>
          <a:sy n="139" d="100"/>
        </p:scale>
        <p:origin x="184" y="256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Number of sections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F11</c:v>
                </c:pt>
                <c:pt idx="1">
                  <c:v>F19</c:v>
                </c:pt>
                <c:pt idx="2">
                  <c:v>F20</c:v>
                </c:pt>
                <c:pt idx="3">
                  <c:v>F21</c:v>
                </c:pt>
                <c:pt idx="4">
                  <c:v>F22 estimate*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177</c:v>
                </c:pt>
                <c:pt idx="1">
                  <c:v>460</c:v>
                </c:pt>
                <c:pt idx="2">
                  <c:v>1703</c:v>
                </c:pt>
                <c:pt idx="3">
                  <c:v>1466</c:v>
                </c:pt>
                <c:pt idx="4">
                  <c:v>1482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2-4E58-BBD3-84A20E38E83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29687136"/>
        <c:axId val="329687968"/>
      </c:barChart>
      <c:catAx>
        <c:axId val="32968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687968"/>
        <c:crosses val="autoZero"/>
        <c:auto val="1"/>
        <c:lblAlgn val="ctr"/>
        <c:lblOffset val="100"/>
        <c:noMultiLvlLbl val="0"/>
      </c:catAx>
      <c:valAx>
        <c:axId val="329687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968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Number of instructors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Sheet1!$B$4:$F$4</c:f>
              <c:strCache>
                <c:ptCount val="5"/>
                <c:pt idx="0">
                  <c:v>F11</c:v>
                </c:pt>
                <c:pt idx="1">
                  <c:v>F19</c:v>
                </c:pt>
                <c:pt idx="2">
                  <c:v>F20</c:v>
                </c:pt>
                <c:pt idx="3">
                  <c:v>F21</c:v>
                </c:pt>
                <c:pt idx="4">
                  <c:v>F22 estimate*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89</c:v>
                </c:pt>
                <c:pt idx="1">
                  <c:v>207</c:v>
                </c:pt>
                <c:pt idx="2">
                  <c:v>600</c:v>
                </c:pt>
                <c:pt idx="3">
                  <c:v>532</c:v>
                </c:pt>
                <c:pt idx="4">
                  <c:v>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D-438C-A3D5-116027953C5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79811328"/>
        <c:axId val="479811744"/>
      </c:barChart>
      <c:catAx>
        <c:axId val="47981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811744"/>
        <c:crosses val="autoZero"/>
        <c:auto val="1"/>
        <c:lblAlgn val="ctr"/>
        <c:lblOffset val="100"/>
        <c:noMultiLvlLbl val="0"/>
      </c:catAx>
      <c:valAx>
        <c:axId val="479811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981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Number of students (enrolled)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Sheet1!$B$9:$F$9</c:f>
              <c:strCache>
                <c:ptCount val="5"/>
                <c:pt idx="0">
                  <c:v>F11</c:v>
                </c:pt>
                <c:pt idx="1">
                  <c:v>F19</c:v>
                </c:pt>
                <c:pt idx="2">
                  <c:v>F20</c:v>
                </c:pt>
                <c:pt idx="3">
                  <c:v>F21</c:v>
                </c:pt>
                <c:pt idx="4">
                  <c:v>F22 estimate*</c:v>
                </c:pt>
              </c:strCache>
            </c:strRef>
          </c:cat>
          <c:val>
            <c:numRef>
              <c:f>Sheet1!$B$10:$F$10</c:f>
              <c:numCache>
                <c:formatCode>General</c:formatCode>
                <c:ptCount val="5"/>
                <c:pt idx="0">
                  <c:v>5913</c:v>
                </c:pt>
                <c:pt idx="1">
                  <c:v>17244</c:v>
                </c:pt>
                <c:pt idx="2">
                  <c:v>49563</c:v>
                </c:pt>
                <c:pt idx="3">
                  <c:v>41351</c:v>
                </c:pt>
                <c:pt idx="4">
                  <c:v>43120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D8-4179-AB42-7FA25B7B54C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93114384"/>
        <c:axId val="93116880"/>
      </c:barChart>
      <c:catAx>
        <c:axId val="9311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16880"/>
        <c:crosses val="autoZero"/>
        <c:auto val="1"/>
        <c:lblAlgn val="ctr"/>
        <c:lblOffset val="100"/>
        <c:noMultiLvlLbl val="0"/>
      </c:catAx>
      <c:valAx>
        <c:axId val="93116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11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49D54-E5E5-674A-9E60-7057C5B965E9}" type="datetimeFigureOut">
              <a:rPr lang="en-US" smtClean="0"/>
              <a:t>2/24/22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12900-0737-5C4E-A5CA-3CC60C93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8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12900-0737-5C4E-A5CA-3CC60C93A93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13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18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26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32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0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26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0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99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40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59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58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84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2900-0737-5C4E-A5CA-3CC60C93A9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2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695222" y="1"/>
            <a:ext cx="7464778" cy="830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931333" y="1092201"/>
            <a:ext cx="9228667" cy="46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4646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695222" y="1"/>
            <a:ext cx="7464778" cy="833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931333" y="1092201"/>
            <a:ext cx="9228667" cy="46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212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695222" y="1"/>
            <a:ext cx="7464778" cy="830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31333" y="1092201"/>
            <a:ext cx="9228667" cy="46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6946" y="158750"/>
            <a:ext cx="1580688" cy="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4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61985" rtl="0" eaLnBrk="1" latinLnBrk="0" hangingPunct="1">
        <a:lnSpc>
          <a:spcPct val="90000"/>
        </a:lnSpc>
        <a:spcBef>
          <a:spcPct val="0"/>
        </a:spcBef>
        <a:buNone/>
        <a:defRPr sz="3667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761985" rtl="0" eaLnBrk="1" latinLnBrk="0" hangingPunct="1">
        <a:lnSpc>
          <a:spcPct val="90000"/>
        </a:lnSpc>
        <a:spcBef>
          <a:spcPts val="833"/>
        </a:spcBef>
        <a:buFont typeface="Arial"/>
        <a:buNone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89" indent="-190496" algn="l" defTabSz="761985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80" indent="-190496" algn="l" defTabSz="761985" rtl="0" eaLnBrk="1" latinLnBrk="0" hangingPunct="1">
        <a:lnSpc>
          <a:spcPct val="90000"/>
        </a:lnSpc>
        <a:spcBef>
          <a:spcPts val="417"/>
        </a:spcBef>
        <a:buFont typeface="Wingdings" charset="2"/>
        <a:buChar char="§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73" indent="-190496" algn="l" defTabSz="761985" rtl="0" eaLnBrk="1" latinLnBrk="0" hangingPunct="1">
        <a:lnSpc>
          <a:spcPct val="90000"/>
        </a:lnSpc>
        <a:spcBef>
          <a:spcPts val="417"/>
        </a:spcBef>
        <a:buFont typeface="Wingdings" charset="2"/>
        <a:buChar char="Ø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66" indent="-190496" algn="l" defTabSz="761985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58" indent="-190496" algn="l" defTabSz="761985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51" indent="-190496" algn="l" defTabSz="761985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43" indent="-190496" algn="l" defTabSz="761985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435" indent="-190496" algn="l" defTabSz="761985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5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7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7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6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54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4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4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AFC4185-C443-C943-9C38-352962FD4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41455"/>
            <a:ext cx="10159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dirty="0">
                <a:solidFill>
                  <a:srgbClr val="900B00"/>
                </a:solidFill>
                <a:cs typeface="Arial"/>
              </a:rPr>
              <a:t>ANALYSIS OF ONLINE EDUCATION</a:t>
            </a:r>
          </a:p>
          <a:p>
            <a:pPr algn="ctr"/>
            <a:r>
              <a:rPr lang="en-US" altLang="en-US" b="1" dirty="0">
                <a:solidFill>
                  <a:srgbClr val="900B00"/>
                </a:solidFill>
                <a:cs typeface="Arial"/>
              </a:rPr>
              <a:t>Presentation to College Council, February 17, 2022</a:t>
            </a:r>
          </a:p>
        </p:txBody>
      </p:sp>
    </p:spTree>
    <p:extLst>
      <p:ext uri="{BB962C8B-B14F-4D97-AF65-F5344CB8AC3E}">
        <p14:creationId xmlns:p14="http://schemas.microsoft.com/office/powerpoint/2010/main" val="3778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A7F75B-2800-D84E-96CE-01145B04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360" y="84273"/>
            <a:ext cx="79070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Effects of Not Fully Staffing</a:t>
            </a:r>
            <a:endParaRPr lang="en-US" altLang="en-US" sz="3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29169-0502-4A44-9219-8490E6A780E7}"/>
              </a:ext>
            </a:extLst>
          </p:cNvPr>
          <p:cNvSpPr txBox="1"/>
          <p:nvPr/>
        </p:nvSpPr>
        <p:spPr>
          <a:xfrm>
            <a:off x="63277" y="2067766"/>
            <a:ext cx="58324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Hands on Learning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Academic Integrity investigations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J1 evaluations (will be reduced to pre-pandemic levels)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J2 evaluations (will be reduced to pre-pandemic levels)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Notification of unpublished classes during the first week of the quarter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HyFlex</a:t>
            </a:r>
            <a:r>
              <a:rPr lang="en-US" sz="2000" dirty="0"/>
              <a:t> training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Training for iPads or peripheral usage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Office 365 integration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560304-B987-4F3D-AD30-45FDEE0DD402}"/>
              </a:ext>
            </a:extLst>
          </p:cNvPr>
          <p:cNvSpPr txBox="1"/>
          <p:nvPr/>
        </p:nvSpPr>
        <p:spPr>
          <a:xfrm>
            <a:off x="167779" y="1165947"/>
            <a:ext cx="978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Support for integration of third-party software and services that were implemented or that increased during the pandemic will no longer be provided: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0BA8B-5ACE-4DBD-BC59-794612134548}"/>
              </a:ext>
            </a:extLst>
          </p:cNvPr>
          <p:cNvSpPr txBox="1"/>
          <p:nvPr/>
        </p:nvSpPr>
        <p:spPr>
          <a:xfrm>
            <a:off x="6117905" y="2067766"/>
            <a:ext cx="4358439" cy="335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OneNote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Pronto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Labster</a:t>
            </a:r>
            <a:endParaRPr lang="en-US" sz="2000" dirty="0"/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Canvas Studio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Red Shelf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CHEM101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Play Posit</a:t>
            </a:r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Qwiklabs</a:t>
            </a:r>
            <a:endParaRPr lang="en-US" sz="2000" dirty="0"/>
          </a:p>
          <a:p>
            <a:pPr marL="642366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Zybooks</a:t>
            </a:r>
            <a:endParaRPr lang="en-US" sz="2000" dirty="0"/>
          </a:p>
          <a:p>
            <a:pPr marL="642366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42366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3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A7F75B-2800-D84E-96CE-01145B04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360" y="84273"/>
            <a:ext cx="79070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Effects of Not Fully Staffing</a:t>
            </a:r>
            <a:endParaRPr lang="en-US" altLang="en-US" sz="3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29169-0502-4A44-9219-8490E6A780E7}"/>
              </a:ext>
            </a:extLst>
          </p:cNvPr>
          <p:cNvSpPr txBox="1"/>
          <p:nvPr/>
        </p:nvSpPr>
        <p:spPr>
          <a:xfrm>
            <a:off x="0" y="1923902"/>
            <a:ext cx="6226629" cy="3700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Education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Guided Self-Placement (assessment)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Guided Pathways administrative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Guided Pathways Villages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DSS Tutoring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Success Center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Tenure Review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Day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Canvas shells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Classified professionals’ Canvas accounts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Zoom support for non-classroom purposes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848B6-C4D2-4B60-A967-3FE25E739D19}"/>
              </a:ext>
            </a:extLst>
          </p:cNvPr>
          <p:cNvSpPr txBox="1"/>
          <p:nvPr/>
        </p:nvSpPr>
        <p:spPr>
          <a:xfrm>
            <a:off x="402759" y="1191475"/>
            <a:ext cx="96686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Online Education will no longer support Canvas accounts outside of the scope of class sections that are offered online such as the following: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75E1DF-28C4-46E1-AC08-EC8A2ADDD2C2}"/>
              </a:ext>
            </a:extLst>
          </p:cNvPr>
          <p:cNvSpPr txBox="1"/>
          <p:nvPr/>
        </p:nvSpPr>
        <p:spPr>
          <a:xfrm>
            <a:off x="5164183" y="1931874"/>
            <a:ext cx="4789714" cy="337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Administrators’ Canvas accounts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Abroad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athlete communication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English/ESL challenge portal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Student Program new student registration module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Counseling and Advising resources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Anza College Promise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Book One College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Anza Honors Program</a:t>
            </a:r>
          </a:p>
        </p:txBody>
      </p:sp>
    </p:spTree>
    <p:extLst>
      <p:ext uri="{BB962C8B-B14F-4D97-AF65-F5344CB8AC3E}">
        <p14:creationId xmlns:p14="http://schemas.microsoft.com/office/powerpoint/2010/main" val="395114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A7F75B-2800-D84E-96CE-01145B04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360" y="84273"/>
            <a:ext cx="79070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Effects of Not Fully Staffing</a:t>
            </a:r>
            <a:endParaRPr lang="en-US" altLang="en-US" sz="3600" dirty="0">
              <a:solidFill>
                <a:schemeClr val="bg1"/>
              </a:solidFill>
              <a:cs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E66A9C-FA02-4A63-8E49-394CFA758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7286"/>
              </p:ext>
            </p:extLst>
          </p:nvPr>
        </p:nvGraphicFramePr>
        <p:xfrm>
          <a:off x="668854" y="1864549"/>
          <a:ext cx="8927992" cy="338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1600">
                  <a:extLst>
                    <a:ext uri="{9D8B030D-6E8A-4147-A177-3AD203B41FA5}">
                      <a16:colId xmlns:a16="http://schemas.microsoft.com/office/drawing/2014/main" val="1010047051"/>
                    </a:ext>
                  </a:extLst>
                </a:gridCol>
                <a:gridCol w="1185797">
                  <a:extLst>
                    <a:ext uri="{9D8B030D-6E8A-4147-A177-3AD203B41FA5}">
                      <a16:colId xmlns:a16="http://schemas.microsoft.com/office/drawing/2014/main" val="2793746133"/>
                    </a:ext>
                  </a:extLst>
                </a:gridCol>
                <a:gridCol w="1110946">
                  <a:extLst>
                    <a:ext uri="{9D8B030D-6E8A-4147-A177-3AD203B41FA5}">
                      <a16:colId xmlns:a16="http://schemas.microsoft.com/office/drawing/2014/main" val="2102459477"/>
                    </a:ext>
                  </a:extLst>
                </a:gridCol>
                <a:gridCol w="1212972">
                  <a:extLst>
                    <a:ext uri="{9D8B030D-6E8A-4147-A177-3AD203B41FA5}">
                      <a16:colId xmlns:a16="http://schemas.microsoft.com/office/drawing/2014/main" val="3923908711"/>
                    </a:ext>
                  </a:extLst>
                </a:gridCol>
                <a:gridCol w="1224308">
                  <a:extLst>
                    <a:ext uri="{9D8B030D-6E8A-4147-A177-3AD203B41FA5}">
                      <a16:colId xmlns:a16="http://schemas.microsoft.com/office/drawing/2014/main" val="1300264628"/>
                    </a:ext>
                  </a:extLst>
                </a:gridCol>
                <a:gridCol w="1462369">
                  <a:extLst>
                    <a:ext uri="{9D8B030D-6E8A-4147-A177-3AD203B41FA5}">
                      <a16:colId xmlns:a16="http://schemas.microsoft.com/office/drawing/2014/main" val="2917051894"/>
                    </a:ext>
                  </a:extLst>
                </a:gridCol>
              </a:tblGrid>
              <a:tr h="8538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F22 estimate*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31697148"/>
                  </a:ext>
                </a:extLst>
              </a:tr>
              <a:tr h="8252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sections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1703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1466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1482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82054016"/>
                  </a:ext>
                </a:extLst>
              </a:tr>
              <a:tr h="8538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Number of instructors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532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77734910"/>
                  </a:ext>
                </a:extLst>
              </a:tr>
              <a:tr h="8538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students (enrolled)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5913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17244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49563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41351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43120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578746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46ABFF-E003-4A76-ADF9-434DA3983854}"/>
              </a:ext>
            </a:extLst>
          </p:cNvPr>
          <p:cNvSpPr txBox="1"/>
          <p:nvPr/>
        </p:nvSpPr>
        <p:spPr>
          <a:xfrm>
            <a:off x="531223" y="1244179"/>
            <a:ext cx="9326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Levels of support for online learning classes will return to pre-pandemic (F19) levels 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A18433-2F14-4183-81FB-3E089854E3CC}"/>
              </a:ext>
            </a:extLst>
          </p:cNvPr>
          <p:cNvSpPr/>
          <p:nvPr/>
        </p:nvSpPr>
        <p:spPr>
          <a:xfrm>
            <a:off x="4580709" y="1644289"/>
            <a:ext cx="1132114" cy="385082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3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A7F75B-2800-D84E-96CE-01145B04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455" y="93045"/>
            <a:ext cx="79070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Closing</a:t>
            </a:r>
            <a:endParaRPr lang="en-US" altLang="en-US" sz="3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E27B1D-49AE-4A25-9114-B939EF4D1045}"/>
              </a:ext>
            </a:extLst>
          </p:cNvPr>
          <p:cNvSpPr txBox="1"/>
          <p:nvPr/>
        </p:nvSpPr>
        <p:spPr>
          <a:xfrm>
            <a:off x="654430" y="1545418"/>
            <a:ext cx="857346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Questions?</a:t>
            </a:r>
          </a:p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4393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A7F75B-2800-D84E-96CE-01145B04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270" y="141467"/>
            <a:ext cx="75512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  <a:cs typeface="Arial"/>
              </a:rPr>
              <a:t>Enrollment Increase (by number)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9A49EC-57EB-44B3-A320-B533A5B6B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950284"/>
              </p:ext>
            </p:extLst>
          </p:nvPr>
        </p:nvGraphicFramePr>
        <p:xfrm>
          <a:off x="431485" y="1411321"/>
          <a:ext cx="9454166" cy="3427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2587">
                  <a:extLst>
                    <a:ext uri="{9D8B030D-6E8A-4147-A177-3AD203B41FA5}">
                      <a16:colId xmlns:a16="http://schemas.microsoft.com/office/drawing/2014/main" val="1010047051"/>
                    </a:ext>
                  </a:extLst>
                </a:gridCol>
                <a:gridCol w="781141">
                  <a:extLst>
                    <a:ext uri="{9D8B030D-6E8A-4147-A177-3AD203B41FA5}">
                      <a16:colId xmlns:a16="http://schemas.microsoft.com/office/drawing/2014/main" val="2793746133"/>
                    </a:ext>
                  </a:extLst>
                </a:gridCol>
                <a:gridCol w="1434458">
                  <a:extLst>
                    <a:ext uri="{9D8B030D-6E8A-4147-A177-3AD203B41FA5}">
                      <a16:colId xmlns:a16="http://schemas.microsoft.com/office/drawing/2014/main" val="2102459477"/>
                    </a:ext>
                  </a:extLst>
                </a:gridCol>
                <a:gridCol w="1448660">
                  <a:extLst>
                    <a:ext uri="{9D8B030D-6E8A-4147-A177-3AD203B41FA5}">
                      <a16:colId xmlns:a16="http://schemas.microsoft.com/office/drawing/2014/main" val="3923908711"/>
                    </a:ext>
                  </a:extLst>
                </a:gridCol>
                <a:gridCol w="1448660">
                  <a:extLst>
                    <a:ext uri="{9D8B030D-6E8A-4147-A177-3AD203B41FA5}">
                      <a16:colId xmlns:a16="http://schemas.microsoft.com/office/drawing/2014/main" val="1300264628"/>
                    </a:ext>
                  </a:extLst>
                </a:gridCol>
                <a:gridCol w="1448660">
                  <a:extLst>
                    <a:ext uri="{9D8B030D-6E8A-4147-A177-3AD203B41FA5}">
                      <a16:colId xmlns:a16="http://schemas.microsoft.com/office/drawing/2014/main" val="2917051894"/>
                    </a:ext>
                  </a:extLst>
                </a:gridCol>
              </a:tblGrid>
              <a:tr h="8639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F11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F19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F20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F21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F22 estimate*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31697148"/>
                  </a:ext>
                </a:extLst>
              </a:tr>
              <a:tr h="8350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Number of sections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177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460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1703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1466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1482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82054016"/>
                  </a:ext>
                </a:extLst>
              </a:tr>
              <a:tr h="8639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Number of instructors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532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522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77734910"/>
                  </a:ext>
                </a:extLst>
              </a:tr>
              <a:tr h="8639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Number of students (enrolled)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5913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17244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49563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41351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43120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57874684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409F75-8917-4C5D-A4F7-40D726AD7040}"/>
              </a:ext>
            </a:extLst>
          </p:cNvPr>
          <p:cNvSpPr/>
          <p:nvPr/>
        </p:nvSpPr>
        <p:spPr>
          <a:xfrm>
            <a:off x="3300520" y="1333849"/>
            <a:ext cx="826864" cy="359887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FB0088-E810-4EBB-A8EE-E9063B9B6A3D}"/>
              </a:ext>
            </a:extLst>
          </p:cNvPr>
          <p:cNvSpPr/>
          <p:nvPr/>
        </p:nvSpPr>
        <p:spPr>
          <a:xfrm>
            <a:off x="4189753" y="1333849"/>
            <a:ext cx="1305036" cy="359887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2D59F1-7E3B-4D53-8937-FEAFA2D66F69}"/>
              </a:ext>
            </a:extLst>
          </p:cNvPr>
          <p:cNvSpPr/>
          <p:nvPr/>
        </p:nvSpPr>
        <p:spPr>
          <a:xfrm>
            <a:off x="5588229" y="1333849"/>
            <a:ext cx="1408190" cy="359887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3B0BB4-7AC2-4B00-A090-686B3258F190}"/>
              </a:ext>
            </a:extLst>
          </p:cNvPr>
          <p:cNvSpPr/>
          <p:nvPr/>
        </p:nvSpPr>
        <p:spPr>
          <a:xfrm>
            <a:off x="7032845" y="1318469"/>
            <a:ext cx="1408190" cy="359887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3681F1-17F5-4C99-BF76-9F2F69A95FDF}"/>
              </a:ext>
            </a:extLst>
          </p:cNvPr>
          <p:cNvSpPr/>
          <p:nvPr/>
        </p:nvSpPr>
        <p:spPr>
          <a:xfrm>
            <a:off x="8495674" y="1335247"/>
            <a:ext cx="1408190" cy="359887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A7F75B-2800-D84E-96CE-01145B04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835" y="84273"/>
            <a:ext cx="67966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Increase in Sections</a:t>
            </a:r>
            <a:endParaRPr lang="en-US" altLang="en-US" sz="3600" dirty="0">
              <a:solidFill>
                <a:schemeClr val="bg1"/>
              </a:solidFill>
              <a:cs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9E3918C-82A3-499F-A4A3-55EF309DC1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563852"/>
              </p:ext>
            </p:extLst>
          </p:nvPr>
        </p:nvGraphicFramePr>
        <p:xfrm>
          <a:off x="302469" y="1276176"/>
          <a:ext cx="9286147" cy="404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4623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A7F75B-2800-D84E-96CE-01145B04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836" y="84273"/>
            <a:ext cx="56154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Increase in Instructors</a:t>
            </a:r>
            <a:endParaRPr lang="en-US" altLang="en-US" sz="3600" dirty="0">
              <a:solidFill>
                <a:schemeClr val="bg1"/>
              </a:solidFill>
              <a:cs typeface="Arial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2A26F7D-B870-4626-853E-C4DA78D50C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642847"/>
              </p:ext>
            </p:extLst>
          </p:nvPr>
        </p:nvGraphicFramePr>
        <p:xfrm>
          <a:off x="302470" y="1276175"/>
          <a:ext cx="9537816" cy="416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858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A7F75B-2800-D84E-96CE-01145B04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193" y="84273"/>
            <a:ext cx="78856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Increase in Students (Seat Count)</a:t>
            </a:r>
            <a:endParaRPr lang="en-US" altLang="en-US" sz="3600" dirty="0">
              <a:solidFill>
                <a:schemeClr val="bg1"/>
              </a:solidFill>
              <a:cs typeface="Arial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210C758-3767-400E-8DCC-4B97A60EFC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06132"/>
              </p:ext>
            </p:extLst>
          </p:nvPr>
        </p:nvGraphicFramePr>
        <p:xfrm>
          <a:off x="218579" y="1234230"/>
          <a:ext cx="9613317" cy="4134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99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A7F75B-2800-D84E-96CE-01145B04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360" y="149856"/>
            <a:ext cx="7743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Enrollment increase (by percent)</a:t>
            </a:r>
            <a:endParaRPr lang="en-US" altLang="en-US" sz="3600" dirty="0">
              <a:solidFill>
                <a:schemeClr val="bg1"/>
              </a:solidFill>
              <a:cs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8DFDDB-E31F-411B-89F1-5950ECBCD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162590"/>
              </p:ext>
            </p:extLst>
          </p:nvPr>
        </p:nvGraphicFramePr>
        <p:xfrm>
          <a:off x="316073" y="1377482"/>
          <a:ext cx="9482267" cy="3993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7947">
                  <a:extLst>
                    <a:ext uri="{9D8B030D-6E8A-4147-A177-3AD203B41FA5}">
                      <a16:colId xmlns:a16="http://schemas.microsoft.com/office/drawing/2014/main" val="429994845"/>
                    </a:ext>
                  </a:extLst>
                </a:gridCol>
                <a:gridCol w="1591760">
                  <a:extLst>
                    <a:ext uri="{9D8B030D-6E8A-4147-A177-3AD203B41FA5}">
                      <a16:colId xmlns:a16="http://schemas.microsoft.com/office/drawing/2014/main" val="1519737491"/>
                    </a:ext>
                  </a:extLst>
                </a:gridCol>
                <a:gridCol w="1607520">
                  <a:extLst>
                    <a:ext uri="{9D8B030D-6E8A-4147-A177-3AD203B41FA5}">
                      <a16:colId xmlns:a16="http://schemas.microsoft.com/office/drawing/2014/main" val="379444470"/>
                    </a:ext>
                  </a:extLst>
                </a:gridCol>
                <a:gridCol w="1607520">
                  <a:extLst>
                    <a:ext uri="{9D8B030D-6E8A-4147-A177-3AD203B41FA5}">
                      <a16:colId xmlns:a16="http://schemas.microsoft.com/office/drawing/2014/main" val="1477594764"/>
                    </a:ext>
                  </a:extLst>
                </a:gridCol>
                <a:gridCol w="1607520">
                  <a:extLst>
                    <a:ext uri="{9D8B030D-6E8A-4147-A177-3AD203B41FA5}">
                      <a16:colId xmlns:a16="http://schemas.microsoft.com/office/drawing/2014/main" val="1179290515"/>
                    </a:ext>
                  </a:extLst>
                </a:gridCol>
              </a:tblGrid>
              <a:tr h="1365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increase from F11 to F19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increase from F11 to F20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increase from F11 to F21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increase from F11 to F22*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70889201"/>
                  </a:ext>
                </a:extLst>
              </a:tr>
              <a:tr h="6877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Number of sections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962%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828%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837%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8724017"/>
                  </a:ext>
                </a:extLst>
              </a:tr>
              <a:tr h="6877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Number of instructors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233%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674%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598%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587%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31665997"/>
                  </a:ext>
                </a:extLst>
              </a:tr>
              <a:tr h="12521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Number of students (enrolled)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292%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838%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699%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729%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3369878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99244C4E-60D6-410F-BC8A-BE863DA93858}"/>
              </a:ext>
            </a:extLst>
          </p:cNvPr>
          <p:cNvSpPr/>
          <p:nvPr/>
        </p:nvSpPr>
        <p:spPr>
          <a:xfrm>
            <a:off x="5251508" y="2785145"/>
            <a:ext cx="1384184" cy="7885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A71974B-F1F5-4430-9334-D1E49C4FFEEA}"/>
              </a:ext>
            </a:extLst>
          </p:cNvPr>
          <p:cNvSpPr/>
          <p:nvPr/>
        </p:nvSpPr>
        <p:spPr>
          <a:xfrm>
            <a:off x="3602517" y="2776756"/>
            <a:ext cx="1384184" cy="7885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A7F75B-2800-D84E-96CE-01145B04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836" y="84273"/>
            <a:ext cx="56154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Staffing Decrease</a:t>
            </a:r>
            <a:endParaRPr lang="en-US" altLang="en-US" sz="3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FF3993-4A46-48E6-BA18-F22083A7AAE9}"/>
              </a:ext>
            </a:extLst>
          </p:cNvPr>
          <p:cNvSpPr/>
          <p:nvPr/>
        </p:nvSpPr>
        <p:spPr>
          <a:xfrm>
            <a:off x="1649620" y="1209260"/>
            <a:ext cx="3039825" cy="6463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Instructional Associate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C77DEB-0545-4C1A-B811-9AC8E1F1EA68}"/>
              </a:ext>
            </a:extLst>
          </p:cNvPr>
          <p:cNvSpPr/>
          <p:nvPr/>
        </p:nvSpPr>
        <p:spPr>
          <a:xfrm>
            <a:off x="1665253" y="1927232"/>
            <a:ext cx="3039825" cy="6463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Instructional Associate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D97520-8B8C-4F77-9BFA-99BBEEC6161A}"/>
              </a:ext>
            </a:extLst>
          </p:cNvPr>
          <p:cNvSpPr/>
          <p:nvPr/>
        </p:nvSpPr>
        <p:spPr>
          <a:xfrm>
            <a:off x="1665253" y="2667499"/>
            <a:ext cx="3039825" cy="6463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Instructional Designer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BB0D9C-C777-4E61-A569-CB0DEED14DB6}"/>
              </a:ext>
            </a:extLst>
          </p:cNvPr>
          <p:cNvSpPr/>
          <p:nvPr/>
        </p:nvSpPr>
        <p:spPr>
          <a:xfrm>
            <a:off x="1665253" y="3408964"/>
            <a:ext cx="3039825" cy="6463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Systems Administrator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C11C120-6DB0-4C85-AF46-63F76F4798A5}"/>
              </a:ext>
            </a:extLst>
          </p:cNvPr>
          <p:cNvSpPr/>
          <p:nvPr/>
        </p:nvSpPr>
        <p:spPr>
          <a:xfrm>
            <a:off x="1665253" y="4150429"/>
            <a:ext cx="3039825" cy="6463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Supervisor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FF1216-C1A7-495B-BA15-6A427C1C4EBA}"/>
              </a:ext>
            </a:extLst>
          </p:cNvPr>
          <p:cNvSpPr/>
          <p:nvPr/>
        </p:nvSpPr>
        <p:spPr>
          <a:xfrm>
            <a:off x="1672496" y="4897137"/>
            <a:ext cx="3039825" cy="6463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Dean of Learning Resources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8E52762-7F17-412C-9F46-6FB9364E225F}"/>
              </a:ext>
            </a:extLst>
          </p:cNvPr>
          <p:cNvSpPr/>
          <p:nvPr/>
        </p:nvSpPr>
        <p:spPr>
          <a:xfrm>
            <a:off x="226502" y="1209260"/>
            <a:ext cx="1182847" cy="43342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800" b="1" dirty="0"/>
              <a:t>2011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B63117-49ED-4782-8657-0EFCF69A5AA1}"/>
              </a:ext>
            </a:extLst>
          </p:cNvPr>
          <p:cNvSpPr/>
          <p:nvPr/>
        </p:nvSpPr>
        <p:spPr>
          <a:xfrm>
            <a:off x="5294811" y="1209260"/>
            <a:ext cx="3039825" cy="646331"/>
          </a:xfrm>
          <a:prstGeom prst="round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Instructional Associate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66397A2-1A00-4D59-8309-DD82C99303C5}"/>
              </a:ext>
            </a:extLst>
          </p:cNvPr>
          <p:cNvSpPr/>
          <p:nvPr/>
        </p:nvSpPr>
        <p:spPr>
          <a:xfrm>
            <a:off x="5310444" y="1927232"/>
            <a:ext cx="3039825" cy="646331"/>
          </a:xfrm>
          <a:prstGeom prst="round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Instructional Designer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0D3E7AE-0E5E-47BD-B582-FCF70A160A96}"/>
              </a:ext>
            </a:extLst>
          </p:cNvPr>
          <p:cNvSpPr/>
          <p:nvPr/>
        </p:nvSpPr>
        <p:spPr>
          <a:xfrm>
            <a:off x="5310444" y="2667499"/>
            <a:ext cx="3039825" cy="646331"/>
          </a:xfrm>
          <a:prstGeom prst="round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Instructional Designer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7357A6B-A045-4D22-9FF6-BEA7F2D2DD8F}"/>
              </a:ext>
            </a:extLst>
          </p:cNvPr>
          <p:cNvSpPr/>
          <p:nvPr/>
        </p:nvSpPr>
        <p:spPr>
          <a:xfrm>
            <a:off x="5310444" y="3408964"/>
            <a:ext cx="3039825" cy="646331"/>
          </a:xfrm>
          <a:prstGeom prst="round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Systems Administrator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D0937D1-4316-40DC-AC95-CE5A01F75CA7}"/>
              </a:ext>
            </a:extLst>
          </p:cNvPr>
          <p:cNvSpPr/>
          <p:nvPr/>
        </p:nvSpPr>
        <p:spPr>
          <a:xfrm>
            <a:off x="5310444" y="4150429"/>
            <a:ext cx="3039825" cy="646331"/>
          </a:xfrm>
          <a:prstGeom prst="round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Supervisor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0839089-036D-4BFE-8CC5-B165CDA3CEFC}"/>
              </a:ext>
            </a:extLst>
          </p:cNvPr>
          <p:cNvSpPr/>
          <p:nvPr/>
        </p:nvSpPr>
        <p:spPr>
          <a:xfrm>
            <a:off x="5317687" y="4897137"/>
            <a:ext cx="3039825" cy="646331"/>
          </a:xfrm>
          <a:prstGeom prst="round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Dean of Learning Resources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9F98BA2-6172-41F4-98D2-C73E06FA6ED6}"/>
              </a:ext>
            </a:extLst>
          </p:cNvPr>
          <p:cNvSpPr/>
          <p:nvPr/>
        </p:nvSpPr>
        <p:spPr>
          <a:xfrm>
            <a:off x="8750651" y="1202116"/>
            <a:ext cx="1182847" cy="4334208"/>
          </a:xfrm>
          <a:prstGeom prst="round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800" b="1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2444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A7F75B-2800-D84E-96CE-01145B04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463" y="204905"/>
            <a:ext cx="56154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Staffing Required</a:t>
            </a:r>
            <a:endParaRPr lang="en-US" altLang="en-US" sz="3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DC8FE96-4E17-4143-834E-1B2F5CF606F4}"/>
              </a:ext>
            </a:extLst>
          </p:cNvPr>
          <p:cNvSpPr/>
          <p:nvPr/>
        </p:nvSpPr>
        <p:spPr>
          <a:xfrm>
            <a:off x="275572" y="4221530"/>
            <a:ext cx="3886200" cy="1371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INSTRUCTIONAL ASSOCIATE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02C0DE-7D70-48AA-B5B5-354F7468A415}"/>
              </a:ext>
            </a:extLst>
          </p:cNvPr>
          <p:cNvSpPr/>
          <p:nvPr/>
        </p:nvSpPr>
        <p:spPr>
          <a:xfrm>
            <a:off x="250405" y="1193012"/>
            <a:ext cx="3886200" cy="1371600"/>
          </a:xfrm>
          <a:prstGeom prst="roundRect">
            <a:avLst/>
          </a:prstGeom>
          <a:solidFill>
            <a:srgbClr val="900B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DEAN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845BF8-B24E-406C-914F-CC6EC5F600FB}"/>
              </a:ext>
            </a:extLst>
          </p:cNvPr>
          <p:cNvSpPr/>
          <p:nvPr/>
        </p:nvSpPr>
        <p:spPr>
          <a:xfrm>
            <a:off x="274940" y="2698863"/>
            <a:ext cx="3886200" cy="1371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FACULTY COORDINATOR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DCCB1FF-82CB-4F50-9722-699E4352B782}"/>
              </a:ext>
            </a:extLst>
          </p:cNvPr>
          <p:cNvSpPr/>
          <p:nvPr/>
        </p:nvSpPr>
        <p:spPr>
          <a:xfrm>
            <a:off x="5771759" y="1164783"/>
            <a:ext cx="3886200" cy="1371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INSTRUCTIONAL DESIGNER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80E2835-3DBD-498B-B3D0-6BB4CDA107CF}"/>
              </a:ext>
            </a:extLst>
          </p:cNvPr>
          <p:cNvSpPr/>
          <p:nvPr/>
        </p:nvSpPr>
        <p:spPr>
          <a:xfrm>
            <a:off x="5771759" y="2651639"/>
            <a:ext cx="3886200" cy="1371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INSTRUCTIONAL DESIGNER (VACANT)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39E32F2-20AD-41B4-A65F-F96644386464}"/>
              </a:ext>
            </a:extLst>
          </p:cNvPr>
          <p:cNvSpPr/>
          <p:nvPr/>
        </p:nvSpPr>
        <p:spPr>
          <a:xfrm>
            <a:off x="5771759" y="4157996"/>
            <a:ext cx="3886200" cy="1371600"/>
          </a:xfrm>
          <a:prstGeom prst="roundRect">
            <a:avLst/>
          </a:prstGeom>
          <a:solidFill>
            <a:srgbClr val="900B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INSTRUCTIONAL DESIGNER</a:t>
            </a:r>
          </a:p>
        </p:txBody>
      </p:sp>
    </p:spTree>
    <p:extLst>
      <p:ext uri="{BB962C8B-B14F-4D97-AF65-F5344CB8AC3E}">
        <p14:creationId xmlns:p14="http://schemas.microsoft.com/office/powerpoint/2010/main" val="271478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A7F75B-2800-D84E-96CE-01145B04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360" y="84273"/>
            <a:ext cx="79070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Effects of Not Fully Staffing</a:t>
            </a:r>
            <a:endParaRPr lang="en-US" altLang="en-US" sz="3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A29169-0502-4A44-9219-8490E6A780E7}"/>
              </a:ext>
            </a:extLst>
          </p:cNvPr>
          <p:cNvSpPr txBox="1"/>
          <p:nvPr/>
        </p:nvSpPr>
        <p:spPr>
          <a:xfrm>
            <a:off x="363150" y="1390415"/>
            <a:ext cx="93117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Accreditation danger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New requests will be considered minimally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Limited ability to implement any negotiated changes to training for online pedagogy in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Inability to implement subaccounts in Canvas</a:t>
            </a:r>
          </a:p>
          <a:p>
            <a:pPr marL="813816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Cannot particularize installation to specific departments/divisions/work areas</a:t>
            </a:r>
          </a:p>
          <a:p>
            <a:pPr marL="813816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Loss of cost savings</a:t>
            </a:r>
          </a:p>
        </p:txBody>
      </p:sp>
    </p:spTree>
    <p:extLst>
      <p:ext uri="{BB962C8B-B14F-4D97-AF65-F5344CB8AC3E}">
        <p14:creationId xmlns:p14="http://schemas.microsoft.com/office/powerpoint/2010/main" val="347004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C_Template" id="{EB2FF78A-7718-4B4A-83A7-EA50E7D8EECF}" vid="{D6A5656A-864E-1249-B678-AEC420613C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DAC_Template</Template>
  <TotalTime>11158</TotalTime>
  <Words>489</Words>
  <Application>Microsoft Macintosh PowerPoint</Application>
  <PresentationFormat>Custom</PresentationFormat>
  <Paragraphs>165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2018-09-14T16:02:45Z</dcterms:created>
  <dcterms:modified xsi:type="dcterms:W3CDTF">2022-02-25T00:06:15Z</dcterms:modified>
</cp:coreProperties>
</file>