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3" r:id="rId6"/>
    <p:sldId id="260" r:id="rId7"/>
    <p:sldId id="261" r:id="rId8"/>
    <p:sldId id="262" r:id="rId9"/>
    <p:sldId id="264" r:id="rId10"/>
  </p:sldIdLst>
  <p:sldSz cx="14630400" cy="8229600"/>
  <p:notesSz cx="8229600" cy="14630400"/>
  <p:embeddedFontLst>
    <p:embeddedFont>
      <p:font typeface="Aptos Narrow" panose="020B0004020202020204" pitchFamily="34" charset="0"/>
      <p:regular r:id="rId12"/>
      <p:bold r:id="rId13"/>
      <p:italic r:id="rId14"/>
      <p:boldItalic r:id="rId15"/>
    </p:embeddedFont>
    <p:embeddedFont>
      <p:font typeface="Berlin Sans FB" panose="020E0602020502020306" pitchFamily="34" charset="0"/>
      <p:regular r:id="rId16"/>
      <p:bold r:id="rId17"/>
    </p:embeddedFont>
    <p:embeddedFont>
      <p:font typeface="Berlin Sans FB Demi" panose="020E0802020502020306" pitchFamily="34" charset="0"/>
      <p:bold r:id="rId18"/>
    </p:embeddedFont>
    <p:embeddedFont>
      <p:font typeface="Fraunces Extra Bold" panose="020B0604020202020204" charset="0"/>
      <p:regular r:id="rId19"/>
    </p:embeddedFont>
    <p:embeddedFont>
      <p:font typeface="Nobile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EBD499-B212-498C-AD8C-CB9353165270}" v="1" dt="2025-03-10T18:03:49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6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 Hearn" userId="68d2e116-3910-4a17-b7f2-ba7e89878a99" providerId="ADAL" clId="{EDEBD499-B212-498C-AD8C-CB9353165270}"/>
    <pc:docChg chg="undo custSel modSld sldOrd">
      <pc:chgData name="Lydia Hearn" userId="68d2e116-3910-4a17-b7f2-ba7e89878a99" providerId="ADAL" clId="{EDEBD499-B212-498C-AD8C-CB9353165270}" dt="2025-03-18T16:17:23.215" v="500" actId="20577"/>
      <pc:docMkLst>
        <pc:docMk/>
      </pc:docMkLst>
      <pc:sldChg chg="ord">
        <pc:chgData name="Lydia Hearn" userId="68d2e116-3910-4a17-b7f2-ba7e89878a99" providerId="ADAL" clId="{EDEBD499-B212-498C-AD8C-CB9353165270}" dt="2025-03-18T16:13:34.570" v="470"/>
        <pc:sldMkLst>
          <pc:docMk/>
          <pc:sldMk cId="0" sldId="260"/>
        </pc:sldMkLst>
      </pc:sldChg>
      <pc:sldChg chg="addSp delSp modSp mod ord">
        <pc:chgData name="Lydia Hearn" userId="68d2e116-3910-4a17-b7f2-ba7e89878a99" providerId="ADAL" clId="{EDEBD499-B212-498C-AD8C-CB9353165270}" dt="2025-03-18T16:17:23.215" v="500" actId="20577"/>
        <pc:sldMkLst>
          <pc:docMk/>
          <pc:sldMk cId="0" sldId="262"/>
        </pc:sldMkLst>
        <pc:spChg chg="mod">
          <ac:chgData name="Lydia Hearn" userId="68d2e116-3910-4a17-b7f2-ba7e89878a99" providerId="ADAL" clId="{EDEBD499-B212-498C-AD8C-CB9353165270}" dt="2025-03-11T16:56:42.338" v="329" actId="1076"/>
          <ac:spMkLst>
            <pc:docMk/>
            <pc:sldMk cId="0" sldId="262"/>
            <ac:spMk id="2" creationId="{00000000-0000-0000-0000-000000000000}"/>
          </ac:spMkLst>
        </pc:spChg>
        <pc:graphicFrameChg chg="add mod modGraphic">
          <ac:chgData name="Lydia Hearn" userId="68d2e116-3910-4a17-b7f2-ba7e89878a99" providerId="ADAL" clId="{EDEBD499-B212-498C-AD8C-CB9353165270}" dt="2025-03-18T16:17:23.215" v="500" actId="20577"/>
          <ac:graphicFrameMkLst>
            <pc:docMk/>
            <pc:sldMk cId="0" sldId="262"/>
            <ac:graphicFrameMk id="5" creationId="{22AF4F3B-0219-E57B-5004-FDB14E64504E}"/>
          </ac:graphicFrameMkLst>
        </pc:graphicFrameChg>
      </pc:sldChg>
      <pc:sldChg chg="modSp mod">
        <pc:chgData name="Lydia Hearn" userId="68d2e116-3910-4a17-b7f2-ba7e89878a99" providerId="ADAL" clId="{EDEBD499-B212-498C-AD8C-CB9353165270}" dt="2025-03-11T06:52:50.456" v="135" actId="14100"/>
        <pc:sldMkLst>
          <pc:docMk/>
          <pc:sldMk cId="0" sldId="264"/>
        </pc:sldMkLst>
        <pc:spChg chg="mod">
          <ac:chgData name="Lydia Hearn" userId="68d2e116-3910-4a17-b7f2-ba7e89878a99" providerId="ADAL" clId="{EDEBD499-B212-498C-AD8C-CB9353165270}" dt="2025-03-11T06:52:50.456" v="135" actId="14100"/>
          <ac:spMkLst>
            <pc:docMk/>
            <pc:sldMk cId="0" sldId="264"/>
            <ac:spMk id="6" creationId="{00000000-0000-0000-0000-000000000000}"/>
          </ac:spMkLst>
        </pc:spChg>
        <pc:spChg chg="mod">
          <ac:chgData name="Lydia Hearn" userId="68d2e116-3910-4a17-b7f2-ba7e89878a99" providerId="ADAL" clId="{EDEBD499-B212-498C-AD8C-CB9353165270}" dt="2025-03-11T06:52:43.893" v="133" actId="14100"/>
          <ac:spMkLst>
            <pc:docMk/>
            <pc:sldMk cId="0" sldId="264"/>
            <ac:spMk id="9" creationId="{00000000-0000-0000-0000-000000000000}"/>
          </ac:spMkLst>
        </pc:spChg>
        <pc:spChg chg="mod">
          <ac:chgData name="Lydia Hearn" userId="68d2e116-3910-4a17-b7f2-ba7e89878a99" providerId="ADAL" clId="{EDEBD499-B212-498C-AD8C-CB9353165270}" dt="2025-03-11T06:52:24.844" v="125" actId="12"/>
          <ac:spMkLst>
            <pc:docMk/>
            <pc:sldMk cId="0" sldId="264"/>
            <ac:spMk id="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2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56755"/>
            <a:ext cx="7842210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000" b="1" dirty="0">
                <a:solidFill>
                  <a:srgbClr val="3B4540"/>
                </a:solidFill>
                <a:latin typeface="Berlin Sans FB Demi" panose="020E0802020502020306" pitchFamily="34" charset="0"/>
                <a:ea typeface="STHupo" panose="020B0503020204020204" pitchFamily="2" charset="-122"/>
                <a:cs typeface="Fraunces Extra Bold" pitchFamily="34" charset="-120"/>
              </a:rPr>
              <a:t>Streamlining the </a:t>
            </a:r>
          </a:p>
          <a:p>
            <a:pPr marL="0" indent="0">
              <a:lnSpc>
                <a:spcPts val="5550"/>
              </a:lnSpc>
              <a:buNone/>
            </a:pPr>
            <a:r>
              <a:rPr lang="en-US" sz="4000" b="1" dirty="0">
                <a:solidFill>
                  <a:srgbClr val="3B4540"/>
                </a:solidFill>
                <a:latin typeface="Berlin Sans FB Demi" panose="020E0802020502020306" pitchFamily="34" charset="0"/>
                <a:ea typeface="STHupo" panose="020B0503020204020204" pitchFamily="2" charset="-122"/>
                <a:cs typeface="Fraunces Extra Bold" pitchFamily="34" charset="-120"/>
              </a:rPr>
              <a:t>Lottery Materials Allocation Process at De Anza College</a:t>
            </a:r>
            <a:endParaRPr lang="en-US" sz="4000" dirty="0">
              <a:latin typeface="Berlin Sans FB Demi" panose="020E0802020502020306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483203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This presentation outlines our plan to streamline the lottery materials funding process at De Anza College. We'll examine historical context, current challenges, and propose a simplified allocation model.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619279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6200418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6175891"/>
            <a:ext cx="284214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dirty="0">
                <a:solidFill>
                  <a:srgbClr val="405449"/>
                </a:solidFill>
                <a:latin typeface="Berlin Sans FB" panose="020E0602020502020306" pitchFamily="34" charset="0"/>
                <a:ea typeface="Nobile Bold" pitchFamily="34" charset="-122"/>
                <a:cs typeface="Narkisim" panose="020F0502020204030204" pitchFamily="34" charset="-79"/>
              </a:rPr>
              <a:t>Presented by Lydia Hearn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en-US" sz="2200" dirty="0">
                <a:solidFill>
                  <a:srgbClr val="405449"/>
                </a:solidFill>
                <a:latin typeface="Berlin Sans FB" panose="020E0602020502020306" pitchFamily="34" charset="0"/>
                <a:ea typeface="Nobile Bold" pitchFamily="34" charset="-122"/>
              </a:rPr>
              <a:t>Deans and managers’ meeting 3/6/25</a:t>
            </a:r>
            <a:endParaRPr lang="en-US" sz="2200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58679"/>
            <a:ext cx="660701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Origin of Funding</a:t>
            </a:r>
            <a:endParaRPr lang="en-US" sz="4450" dirty="0">
              <a:latin typeface="Berlin Sans FB Demi" panose="020E0802020502020306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535341" y="1907619"/>
            <a:ext cx="30480" cy="5463183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60012" y="2402681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80190" y="2162770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365260" y="220527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669411" y="2134433"/>
            <a:ext cx="309884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Proposition 37 (1984)</a:t>
            </a:r>
            <a:endParaRPr lang="en-US" sz="2200" dirty="0">
              <a:latin typeface="Berlin Sans FB Demi" panose="020E0802020502020306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669411" y="2624852"/>
            <a:ext cx="61671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Established the California State Lottery Act. Created supplemental education funding without additional taxes.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760012" y="4662249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280190" y="4422338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365260" y="446484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669411" y="4394002"/>
            <a:ext cx="323897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Proposition 20 (2000)</a:t>
            </a:r>
            <a:endParaRPr lang="en-US" sz="2200" dirty="0">
              <a:latin typeface="Berlin Sans FB Demi" panose="020E0802020502020306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669411" y="4884420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Cardenas Textbook Act directed more lottery resources to K-12 and community colleges.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760012" y="6558915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280190" y="6319004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365260" y="636150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669411" y="6290667"/>
            <a:ext cx="399680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SB 820 and AB 2884 (2020)</a:t>
            </a:r>
            <a:endParaRPr lang="en-US" sz="2200" dirty="0">
              <a:latin typeface="Berlin Sans FB Demi" panose="020E0802020502020306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669411" y="6781086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Recently expanded uses 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4645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Current Process Challenges</a:t>
            </a:r>
            <a:endParaRPr lang="en-US" sz="4450" dirty="0">
              <a:latin typeface="Berlin Sans FB Demi" panose="020E0802020502020306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90417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697962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Time Intensive</a:t>
            </a:r>
            <a:endParaRPr lang="en-US" sz="2200" dirty="0">
              <a:latin typeface="Berlin Sans FB Demi" panose="020E0802020502020306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280190" y="4188381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Itemization process is lengthy. It diverts staff from core educational duties.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290417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3697962"/>
            <a:ext cx="22920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Incorrect Funding Source</a:t>
            </a:r>
            <a:endParaRPr lang="en-US" sz="2200" dirty="0">
              <a:latin typeface="Berlin Sans FB Demi" panose="020E0802020502020306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8912304" y="4542711"/>
            <a:ext cx="2292072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Expenses are frequently miscategorized (lottery,  instructional equipment, or other expenditures)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2904173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3697962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Efficiency</a:t>
            </a:r>
            <a:endParaRPr lang="en-US" sz="2200" dirty="0">
              <a:latin typeface="Berlin Sans FB Demi" panose="020E0802020502020306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1544538" y="4188381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Too many different accounts to track efficiently. 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11544538" y="5413177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Need for a stable and predictable budget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9949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7829" y="3171349"/>
            <a:ext cx="7019806" cy="649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3B4540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Defining Lottery Materials</a:t>
            </a:r>
            <a:endParaRPr lang="en-US" sz="4050" dirty="0">
              <a:latin typeface="Berlin Sans FB Demi" panose="020E0802020502020306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27829" y="4133136"/>
            <a:ext cx="4253032" cy="3527584"/>
          </a:xfrm>
          <a:prstGeom prst="roundRect">
            <a:avLst>
              <a:gd name="adj" fmla="val 5306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35712" y="4341019"/>
            <a:ext cx="347198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Education Code Definition</a:t>
            </a:r>
            <a:endParaRPr lang="en-US" sz="2000" dirty="0">
              <a:latin typeface="Berlin Sans FB Demi" panose="020E0802020502020306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35712" y="4790599"/>
            <a:ext cx="3837265" cy="2662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"Materials designed for use by pupils and teachers as learning resources. They help acquire facts, skills, or develop cognitive processes." Materials may be printed or non-printed. They include textbooks, technology-based materials, and tests.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188744" y="4133136"/>
            <a:ext cx="4253032" cy="3527584"/>
          </a:xfrm>
          <a:prstGeom prst="roundRect">
            <a:avLst>
              <a:gd name="adj" fmla="val 5306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396627" y="4341019"/>
            <a:ext cx="2855833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Expanded Definitions</a:t>
            </a:r>
            <a:endParaRPr lang="en-US" sz="2000" dirty="0">
              <a:latin typeface="Berlin Sans FB Demi" panose="020E0802020502020306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396627" y="4790599"/>
            <a:ext cx="3837265" cy="1331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Now include student housing, student food assistance needs, laptops and hotspots for students, teachers, and faculty as learning resources, 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9649658" y="4133136"/>
            <a:ext cx="4253032" cy="3527584"/>
          </a:xfrm>
          <a:prstGeom prst="roundRect">
            <a:avLst>
              <a:gd name="adj" fmla="val 5306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857542" y="4341019"/>
            <a:ext cx="259949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Prohibited Uses</a:t>
            </a:r>
            <a:endParaRPr lang="en-US" sz="2000" dirty="0">
              <a:latin typeface="Berlin Sans FB Demi" panose="020E0802020502020306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857542" y="4790599"/>
            <a:ext cx="3837265" cy="9983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No funds for real property acquisition, facility construction, research, or non-instructional purposes.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1861" y="608528"/>
            <a:ext cx="7057787" cy="537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en-US" sz="3350" b="1" dirty="0">
                <a:solidFill>
                  <a:srgbClr val="3B4540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Typical Qualifying Expenditures</a:t>
            </a:r>
            <a:endParaRPr lang="en-US" sz="3350" dirty="0">
              <a:latin typeface="Berlin Sans FB Demi" panose="020E0802020502020306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61" y="1489829"/>
            <a:ext cx="429935" cy="42993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1861" y="2091690"/>
            <a:ext cx="2149793" cy="268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405449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Literature</a:t>
            </a:r>
            <a:endParaRPr lang="en-US" sz="1650" dirty="0">
              <a:latin typeface="Berlin Sans FB Demi" panose="020E0802020502020306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01861" y="2463522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Library books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601861" y="2841903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Library databases (including video)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601861" y="3220283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Periodicals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601861" y="3598664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Textbooks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601861" y="3977045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Teachers' resources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601861" y="4355425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sz="135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003" y="1489829"/>
            <a:ext cx="429935" cy="429935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023003" y="2091690"/>
            <a:ext cx="2149793" cy="268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405449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Software</a:t>
            </a:r>
            <a:endParaRPr lang="en-US" sz="1650" dirty="0">
              <a:latin typeface="Berlin Sans FB Demi" panose="020E0802020502020306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4023003" y="2463522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Licenses</a:t>
            </a:r>
            <a:endParaRPr lang="en-US" sz="1350" dirty="0"/>
          </a:p>
        </p:txBody>
      </p:sp>
      <p:sp>
        <p:nvSpPr>
          <p:cNvPr id="14" name="Text 10"/>
          <p:cNvSpPr/>
          <p:nvPr/>
        </p:nvSpPr>
        <p:spPr>
          <a:xfrm>
            <a:off x="4023003" y="2841903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Subscriptions</a:t>
            </a:r>
            <a:endParaRPr lang="en-US" sz="1350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4145" y="1489829"/>
            <a:ext cx="429935" cy="429935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7444145" y="2091690"/>
            <a:ext cx="2149793" cy="268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405449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Art Supplies</a:t>
            </a:r>
            <a:endParaRPr lang="en-US" sz="1650" dirty="0">
              <a:latin typeface="Berlin Sans FB Demi" panose="020E0802020502020306" pitchFamily="34" charset="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7444145" y="2463522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Brushes</a:t>
            </a:r>
            <a:endParaRPr lang="en-US" sz="1350" dirty="0"/>
          </a:p>
        </p:txBody>
      </p:sp>
      <p:sp>
        <p:nvSpPr>
          <p:cNvPr id="18" name="Text 13"/>
          <p:cNvSpPr/>
          <p:nvPr/>
        </p:nvSpPr>
        <p:spPr>
          <a:xfrm>
            <a:off x="7444145" y="2841903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Clay</a:t>
            </a:r>
            <a:endParaRPr lang="en-US" sz="1350" dirty="0"/>
          </a:p>
        </p:txBody>
      </p:sp>
      <p:sp>
        <p:nvSpPr>
          <p:cNvPr id="19" name="Text 14"/>
          <p:cNvSpPr/>
          <p:nvPr/>
        </p:nvSpPr>
        <p:spPr>
          <a:xfrm>
            <a:off x="7444145" y="3220283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Paint</a:t>
            </a:r>
            <a:endParaRPr lang="en-US" sz="1350" dirty="0"/>
          </a:p>
        </p:txBody>
      </p:sp>
      <p:sp>
        <p:nvSpPr>
          <p:cNvPr id="20" name="Text 15"/>
          <p:cNvSpPr/>
          <p:nvPr/>
        </p:nvSpPr>
        <p:spPr>
          <a:xfrm>
            <a:off x="7444145" y="3598664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Photography film</a:t>
            </a:r>
            <a:endParaRPr lang="en-US" sz="1350" dirty="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5287" y="1489829"/>
            <a:ext cx="429935" cy="429935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0865287" y="2091690"/>
            <a:ext cx="2149793" cy="268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405449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Athletic Needs </a:t>
            </a:r>
            <a:endParaRPr lang="en-US" sz="1650" dirty="0">
              <a:latin typeface="Berlin Sans FB Demi" panose="020E0802020502020306" pitchFamily="34" charset="0"/>
            </a:endParaRPr>
          </a:p>
        </p:txBody>
      </p:sp>
      <p:sp>
        <p:nvSpPr>
          <p:cNvPr id="23" name="Text 17"/>
          <p:cNvSpPr/>
          <p:nvPr/>
        </p:nvSpPr>
        <p:spPr>
          <a:xfrm>
            <a:off x="10865287" y="2463522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Athletic tape</a:t>
            </a:r>
            <a:endParaRPr lang="en-US" sz="1350" dirty="0"/>
          </a:p>
        </p:txBody>
      </p:sp>
      <p:sp>
        <p:nvSpPr>
          <p:cNvPr id="24" name="Text 18"/>
          <p:cNvSpPr/>
          <p:nvPr/>
        </p:nvSpPr>
        <p:spPr>
          <a:xfrm>
            <a:off x="10865287" y="2841903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Balls</a:t>
            </a:r>
            <a:endParaRPr lang="en-US" sz="1350" dirty="0"/>
          </a:p>
        </p:txBody>
      </p:sp>
      <p:sp>
        <p:nvSpPr>
          <p:cNvPr id="25" name="Text 19"/>
          <p:cNvSpPr/>
          <p:nvPr/>
        </p:nvSpPr>
        <p:spPr>
          <a:xfrm>
            <a:off x="10865287" y="3220283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Helmets</a:t>
            </a:r>
            <a:endParaRPr lang="en-US" sz="1350" dirty="0"/>
          </a:p>
        </p:txBody>
      </p:sp>
      <p:sp>
        <p:nvSpPr>
          <p:cNvPr id="26" name="Text 20"/>
          <p:cNvSpPr/>
          <p:nvPr/>
        </p:nvSpPr>
        <p:spPr>
          <a:xfrm>
            <a:off x="10865287" y="3598664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Pads</a:t>
            </a:r>
            <a:endParaRPr lang="en-US" sz="1350" dirty="0"/>
          </a:p>
        </p:txBody>
      </p:sp>
      <p:sp>
        <p:nvSpPr>
          <p:cNvPr id="27" name="Text 21"/>
          <p:cNvSpPr/>
          <p:nvPr/>
        </p:nvSpPr>
        <p:spPr>
          <a:xfrm>
            <a:off x="10865287" y="3977045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Uniforms</a:t>
            </a:r>
            <a:endParaRPr lang="en-US" sz="1350" dirty="0"/>
          </a:p>
        </p:txBody>
      </p:sp>
      <p:sp>
        <p:nvSpPr>
          <p:cNvPr id="28" name="Text 22"/>
          <p:cNvSpPr/>
          <p:nvPr/>
        </p:nvSpPr>
        <p:spPr>
          <a:xfrm>
            <a:off x="10865287" y="4355425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sz="1350" dirty="0"/>
          </a:p>
        </p:txBody>
      </p:sp>
      <p:pic>
        <p:nvPicPr>
          <p:cNvPr id="29" name="Image 4" descr="Car Mechanic with solid fill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01861" y="5146596"/>
            <a:ext cx="429935" cy="429935"/>
          </a:xfrm>
          <a:prstGeom prst="rect">
            <a:avLst/>
          </a:prstGeom>
        </p:spPr>
      </p:pic>
      <p:sp>
        <p:nvSpPr>
          <p:cNvPr id="30" name="Text 23"/>
          <p:cNvSpPr/>
          <p:nvPr/>
        </p:nvSpPr>
        <p:spPr>
          <a:xfrm>
            <a:off x="601861" y="5748457"/>
            <a:ext cx="2265878" cy="268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405449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Automotive Supplies</a:t>
            </a:r>
            <a:endParaRPr lang="en-US" sz="1650" dirty="0">
              <a:latin typeface="Berlin Sans FB Demi" panose="020E0802020502020306" pitchFamily="34" charset="0"/>
            </a:endParaRPr>
          </a:p>
        </p:txBody>
      </p:sp>
      <p:sp>
        <p:nvSpPr>
          <p:cNvPr id="31" name="Text 24"/>
          <p:cNvSpPr/>
          <p:nvPr/>
        </p:nvSpPr>
        <p:spPr>
          <a:xfrm>
            <a:off x="601861" y="6120289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Auto parts and accessories</a:t>
            </a:r>
            <a:endParaRPr lang="en-US" sz="1350" dirty="0"/>
          </a:p>
        </p:txBody>
      </p:sp>
      <p:sp>
        <p:nvSpPr>
          <p:cNvPr id="32" name="Text 25"/>
          <p:cNvSpPr/>
          <p:nvPr/>
        </p:nvSpPr>
        <p:spPr>
          <a:xfrm>
            <a:off x="601861" y="6498669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Gasoline</a:t>
            </a:r>
            <a:endParaRPr lang="en-US" sz="1350" dirty="0"/>
          </a:p>
        </p:txBody>
      </p:sp>
      <p:sp>
        <p:nvSpPr>
          <p:cNvPr id="33" name="Text 26"/>
          <p:cNvSpPr/>
          <p:nvPr/>
        </p:nvSpPr>
        <p:spPr>
          <a:xfrm>
            <a:off x="601861" y="6877050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Oil</a:t>
            </a:r>
            <a:endParaRPr lang="en-US" sz="1350" dirty="0"/>
          </a:p>
        </p:txBody>
      </p:sp>
      <p:sp>
        <p:nvSpPr>
          <p:cNvPr id="34" name="Shape 27"/>
          <p:cNvSpPr/>
          <p:nvPr/>
        </p:nvSpPr>
        <p:spPr>
          <a:xfrm>
            <a:off x="4044434" y="5137904"/>
            <a:ext cx="386834" cy="447199"/>
          </a:xfrm>
          <a:prstGeom prst="roundRect">
            <a:avLst>
              <a:gd name="adj" fmla="val 14183"/>
            </a:avLst>
          </a:prstGeom>
          <a:solidFill>
            <a:srgbClr val="E5E0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5" name="Image 5" descr="Microscope outline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023003" y="5146596"/>
            <a:ext cx="429935" cy="429935"/>
          </a:xfrm>
          <a:prstGeom prst="rect">
            <a:avLst/>
          </a:prstGeom>
        </p:spPr>
      </p:pic>
      <p:sp>
        <p:nvSpPr>
          <p:cNvPr id="36" name="Text 28"/>
          <p:cNvSpPr/>
          <p:nvPr/>
        </p:nvSpPr>
        <p:spPr>
          <a:xfrm>
            <a:off x="4023003" y="5748457"/>
            <a:ext cx="2149793" cy="268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405449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Science Materials</a:t>
            </a:r>
            <a:endParaRPr lang="en-US" sz="1650" dirty="0">
              <a:latin typeface="Berlin Sans FB Demi" panose="020E0802020502020306" pitchFamily="34" charset="0"/>
            </a:endParaRPr>
          </a:p>
        </p:txBody>
      </p:sp>
      <p:sp>
        <p:nvSpPr>
          <p:cNvPr id="37" name="Text 29"/>
          <p:cNvSpPr/>
          <p:nvPr/>
        </p:nvSpPr>
        <p:spPr>
          <a:xfrm>
            <a:off x="4023003" y="6120289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Biological specimens</a:t>
            </a:r>
            <a:endParaRPr lang="en-US" sz="1350" dirty="0"/>
          </a:p>
        </p:txBody>
      </p:sp>
      <p:sp>
        <p:nvSpPr>
          <p:cNvPr id="38" name="Text 30"/>
          <p:cNvSpPr/>
          <p:nvPr/>
        </p:nvSpPr>
        <p:spPr>
          <a:xfrm>
            <a:off x="4023003" y="6498669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Bones</a:t>
            </a:r>
            <a:endParaRPr lang="en-US" sz="1350" dirty="0"/>
          </a:p>
        </p:txBody>
      </p:sp>
      <p:sp>
        <p:nvSpPr>
          <p:cNvPr id="39" name="Text 31"/>
          <p:cNvSpPr/>
          <p:nvPr/>
        </p:nvSpPr>
        <p:spPr>
          <a:xfrm>
            <a:off x="4023003" y="6877050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Chemicals</a:t>
            </a:r>
            <a:endParaRPr lang="en-US" sz="1350" dirty="0"/>
          </a:p>
        </p:txBody>
      </p:sp>
      <p:sp>
        <p:nvSpPr>
          <p:cNvPr id="40" name="Shape 32"/>
          <p:cNvSpPr/>
          <p:nvPr/>
        </p:nvSpPr>
        <p:spPr>
          <a:xfrm>
            <a:off x="7465576" y="5137904"/>
            <a:ext cx="386834" cy="447199"/>
          </a:xfrm>
          <a:prstGeom prst="roundRect">
            <a:avLst>
              <a:gd name="adj" fmla="val 14183"/>
            </a:avLst>
          </a:prstGeom>
          <a:solidFill>
            <a:srgbClr val="E5E0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1" name="Image 6" descr="Classroom with solid fill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444145" y="5146596"/>
            <a:ext cx="429935" cy="429935"/>
          </a:xfrm>
          <a:prstGeom prst="rect">
            <a:avLst/>
          </a:prstGeom>
        </p:spPr>
      </p:pic>
      <p:sp>
        <p:nvSpPr>
          <p:cNvPr id="42" name="Text 33"/>
          <p:cNvSpPr/>
          <p:nvPr/>
        </p:nvSpPr>
        <p:spPr>
          <a:xfrm>
            <a:off x="7444145" y="5748457"/>
            <a:ext cx="3127296" cy="268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405449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General classroom materials</a:t>
            </a:r>
            <a:endParaRPr lang="en-US" sz="1650" dirty="0">
              <a:latin typeface="Berlin Sans FB Demi" panose="020E0802020502020306" pitchFamily="34" charset="0"/>
            </a:endParaRPr>
          </a:p>
        </p:txBody>
      </p:sp>
      <p:sp>
        <p:nvSpPr>
          <p:cNvPr id="43" name="Text 34"/>
          <p:cNvSpPr/>
          <p:nvPr/>
        </p:nvSpPr>
        <p:spPr>
          <a:xfrm>
            <a:off x="7444145" y="6120289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Printed tests</a:t>
            </a:r>
            <a:endParaRPr lang="en-US" sz="1350" dirty="0"/>
          </a:p>
        </p:txBody>
      </p:sp>
      <p:sp>
        <p:nvSpPr>
          <p:cNvPr id="44" name="Text 35"/>
          <p:cNvSpPr/>
          <p:nvPr/>
        </p:nvSpPr>
        <p:spPr>
          <a:xfrm>
            <a:off x="7444145" y="6498669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Printed handouts</a:t>
            </a:r>
            <a:endParaRPr lang="en-US" sz="1350" dirty="0"/>
          </a:p>
        </p:txBody>
      </p:sp>
      <p:sp>
        <p:nvSpPr>
          <p:cNvPr id="45" name="Shape 36"/>
          <p:cNvSpPr/>
          <p:nvPr/>
        </p:nvSpPr>
        <p:spPr>
          <a:xfrm>
            <a:off x="10886718" y="5137904"/>
            <a:ext cx="386834" cy="447199"/>
          </a:xfrm>
          <a:prstGeom prst="roundRect">
            <a:avLst>
              <a:gd name="adj" fmla="val 14183"/>
            </a:avLst>
          </a:prstGeom>
          <a:solidFill>
            <a:srgbClr val="E5E0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6" name="Image 7" descr="Food Safety with solid fill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0865287" y="5146596"/>
            <a:ext cx="429935" cy="429935"/>
          </a:xfrm>
          <a:prstGeom prst="rect">
            <a:avLst/>
          </a:prstGeom>
        </p:spPr>
      </p:pic>
      <p:sp>
        <p:nvSpPr>
          <p:cNvPr id="47" name="Text 37"/>
          <p:cNvSpPr/>
          <p:nvPr/>
        </p:nvSpPr>
        <p:spPr>
          <a:xfrm>
            <a:off x="10865287" y="5748457"/>
            <a:ext cx="2149793" cy="268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405449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Other</a:t>
            </a:r>
            <a:endParaRPr lang="en-US" sz="1650" dirty="0">
              <a:latin typeface="Berlin Sans FB Demi" panose="020E0802020502020306" pitchFamily="34" charset="0"/>
            </a:endParaRPr>
          </a:p>
        </p:txBody>
      </p:sp>
      <p:sp>
        <p:nvSpPr>
          <p:cNvPr id="48" name="Text 38"/>
          <p:cNvSpPr/>
          <p:nvPr/>
        </p:nvSpPr>
        <p:spPr>
          <a:xfrm>
            <a:off x="10865287" y="6120289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Laptops and hotsports</a:t>
            </a:r>
            <a:endParaRPr lang="en-US" sz="1350" dirty="0"/>
          </a:p>
        </p:txBody>
      </p:sp>
      <p:sp>
        <p:nvSpPr>
          <p:cNvPr id="49" name="Text 39"/>
          <p:cNvSpPr/>
          <p:nvPr/>
        </p:nvSpPr>
        <p:spPr>
          <a:xfrm>
            <a:off x="10865287" y="6498669"/>
            <a:ext cx="3163253" cy="5505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Basic needs related to housing and food</a:t>
            </a:r>
            <a:endParaRPr lang="en-US" sz="1350" dirty="0"/>
          </a:p>
        </p:txBody>
      </p:sp>
      <p:sp>
        <p:nvSpPr>
          <p:cNvPr id="51" name="Text 31">
            <a:extLst>
              <a:ext uri="{FF2B5EF4-FFF2-40B4-BE49-F238E27FC236}">
                <a16:creationId xmlns:a16="http://schemas.microsoft.com/office/drawing/2014/main" id="{BF2871A8-4139-9499-A9B7-C69E50D5EA1B}"/>
              </a:ext>
            </a:extLst>
          </p:cNvPr>
          <p:cNvSpPr/>
          <p:nvPr/>
        </p:nvSpPr>
        <p:spPr>
          <a:xfrm>
            <a:off x="4023002" y="7255431"/>
            <a:ext cx="316325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Medical supplies for instruction</a:t>
            </a:r>
            <a:endParaRPr lang="en-US"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7095" y="445532"/>
            <a:ext cx="7330916" cy="506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950"/>
              </a:lnSpc>
              <a:buNone/>
            </a:pPr>
            <a:r>
              <a:rPr lang="en-US" sz="3150" b="1" dirty="0">
                <a:solidFill>
                  <a:srgbClr val="3B4540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State Allocation Historical Funding </a:t>
            </a:r>
            <a:endParaRPr lang="en-US" sz="3150" dirty="0">
              <a:latin typeface="Berlin Sans FB Demi" panose="020E0802020502020306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95" y="1275755"/>
            <a:ext cx="9641205" cy="53990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67095" y="6857048"/>
            <a:ext cx="13496211" cy="259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State funding has shown variability but maintains a general upward trend. This allows us to establish a reliable baseline.</a:t>
            </a:r>
            <a:endParaRPr lang="en-US" sz="1250" dirty="0"/>
          </a:p>
        </p:txBody>
      </p:sp>
      <p:sp>
        <p:nvSpPr>
          <p:cNvPr id="5" name="Text 2"/>
          <p:cNvSpPr/>
          <p:nvPr/>
        </p:nvSpPr>
        <p:spPr>
          <a:xfrm>
            <a:off x="567095" y="7444264"/>
            <a:ext cx="10995660" cy="259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6" name="Text 3"/>
          <p:cNvSpPr/>
          <p:nvPr/>
        </p:nvSpPr>
        <p:spPr>
          <a:xfrm>
            <a:off x="11965662" y="7444264"/>
            <a:ext cx="2105144" cy="259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endParaRPr lang="en-US" sz="1250" dirty="0"/>
          </a:p>
        </p:txBody>
      </p:sp>
      <p:pic>
        <p:nvPicPr>
          <p:cNvPr id="10" name="Picture 9" descr="A poster of a lottery ticket">
            <a:extLst>
              <a:ext uri="{FF2B5EF4-FFF2-40B4-BE49-F238E27FC236}">
                <a16:creationId xmlns:a16="http://schemas.microsoft.com/office/drawing/2014/main" id="{2BBC5A34-3633-C78E-A738-8266C633B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6878" y="445532"/>
            <a:ext cx="3592794" cy="66070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94460"/>
            <a:ext cx="601229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Proposed New Model</a:t>
            </a:r>
            <a:endParaRPr lang="en-US" sz="4450" dirty="0">
              <a:latin typeface="Berlin Sans FB Demi" panose="020E0802020502020306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443401"/>
            <a:ext cx="1134070" cy="136088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268022" y="2670215"/>
            <a:ext cx="41017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Base Allocation: $1,000,000</a:t>
            </a:r>
            <a:endParaRPr lang="en-US" sz="2200" dirty="0">
              <a:latin typeface="Berlin Sans FB Demi" panose="020E0802020502020306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268022" y="3160633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Based on expected minimum allocation. 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804285"/>
            <a:ext cx="1134070" cy="166985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8022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Contingency Fund</a:t>
            </a:r>
            <a:endParaRPr lang="en-US" sz="2200" dirty="0">
              <a:latin typeface="Berlin Sans FB Demi" panose="020E0802020502020306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68022" y="4521517"/>
            <a:ext cx="11568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Any amount received from the State over base allocation goes to VPI contingency. Covers additional needs or shortfalls.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474137"/>
            <a:ext cx="1134070" cy="13608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8022" y="57009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Regular Review</a:t>
            </a:r>
            <a:endParaRPr lang="en-US" sz="2200" dirty="0">
              <a:latin typeface="Berlin Sans FB Demi" panose="020E0802020502020306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268022" y="6191369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Swept every 2 years. Process evaluation after two years of implementation.</a:t>
            </a:r>
            <a:endParaRPr lang="en-US" sz="1750" dirty="0"/>
          </a:p>
        </p:txBody>
      </p:sp>
      <p:pic>
        <p:nvPicPr>
          <p:cNvPr id="13" name="Picture 12" descr="A light bulb with a wire">
            <a:extLst>
              <a:ext uri="{FF2B5EF4-FFF2-40B4-BE49-F238E27FC236}">
                <a16:creationId xmlns:a16="http://schemas.microsoft.com/office/drawing/2014/main" id="{808B2368-3C67-EECA-8D10-C883BBA0C6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2801" y="375087"/>
            <a:ext cx="3059112" cy="36560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433208"/>
            <a:ext cx="75008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Typical Division Spending</a:t>
            </a:r>
            <a:endParaRPr lang="en-US" sz="4450" dirty="0">
              <a:latin typeface="Berlin Sans FB Demi" panose="020E0802020502020306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1950303" y="2040612"/>
            <a:ext cx="189380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6" name="Picture 5" descr="A computer and objects in a collage">
            <a:extLst>
              <a:ext uri="{FF2B5EF4-FFF2-40B4-BE49-F238E27FC236}">
                <a16:creationId xmlns:a16="http://schemas.microsoft.com/office/drawing/2014/main" id="{F4A4636D-5BB6-1069-3B04-CC13563AB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771" y="0"/>
            <a:ext cx="4702629" cy="82296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AF4F3B-0219-E57B-5004-FDB14E645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389523"/>
              </p:ext>
            </p:extLst>
          </p:nvPr>
        </p:nvGraphicFramePr>
        <p:xfrm>
          <a:off x="793790" y="1496377"/>
          <a:ext cx="8485676" cy="6566400"/>
        </p:xfrm>
        <a:graphic>
          <a:graphicData uri="http://schemas.openxmlformats.org/drawingml/2006/table">
            <a:tbl>
              <a:tblPr/>
              <a:tblGrid>
                <a:gridCol w="3587794">
                  <a:extLst>
                    <a:ext uri="{9D8B030D-6E8A-4147-A177-3AD203B41FA5}">
                      <a16:colId xmlns:a16="http://schemas.microsoft.com/office/drawing/2014/main" val="2377142554"/>
                    </a:ext>
                  </a:extLst>
                </a:gridCol>
                <a:gridCol w="2957212">
                  <a:extLst>
                    <a:ext uri="{9D8B030D-6E8A-4147-A177-3AD203B41FA5}">
                      <a16:colId xmlns:a16="http://schemas.microsoft.com/office/drawing/2014/main" val="437250482"/>
                    </a:ext>
                  </a:extLst>
                </a:gridCol>
                <a:gridCol w="1940670">
                  <a:extLst>
                    <a:ext uri="{9D8B030D-6E8A-4147-A177-3AD203B41FA5}">
                      <a16:colId xmlns:a16="http://schemas.microsoft.com/office/drawing/2014/main" val="1750024377"/>
                    </a:ext>
                  </a:extLst>
                </a:gridCol>
              </a:tblGrid>
              <a:tr h="41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Division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average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Proposed amount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564263"/>
                  </a:ext>
                </a:extLst>
              </a:tr>
              <a:tr h="585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Academic Services (campuswide software)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$185,451.00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           245,000.00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744004"/>
                  </a:ext>
                </a:extLst>
              </a:tr>
              <a:tr h="41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BCAT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$68,834.00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75,000.00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642969"/>
                  </a:ext>
                </a:extLst>
              </a:tr>
              <a:tr h="41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BHES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$50,396.00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60,000.00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450919"/>
                  </a:ext>
                </a:extLst>
              </a:tr>
              <a:tr h="4151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 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$20,900.00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35,000.00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028205"/>
                  </a:ext>
                </a:extLst>
              </a:tr>
              <a:tr h="585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Enrollment Services (one-time allocation)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$ 230,395.00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100,000.00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588402"/>
                  </a:ext>
                </a:extLst>
              </a:tr>
              <a:tr h="41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---        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2,000.00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007274"/>
                  </a:ext>
                </a:extLst>
              </a:tr>
              <a:tr h="41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$605.00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3,000.00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066662"/>
                  </a:ext>
                </a:extLst>
              </a:tr>
              <a:tr h="41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$45,780.00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50,000.00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238210"/>
                  </a:ext>
                </a:extLst>
              </a:tr>
              <a:tr h="41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$141,788.00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155,000.00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145970"/>
                  </a:ext>
                </a:extLst>
              </a:tr>
              <a:tr h="41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$192,777.00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190,000.00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782498"/>
                  </a:ext>
                </a:extLst>
              </a:tr>
              <a:tr h="41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PSME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$69,274.00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70,000.00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759966"/>
                  </a:ext>
                </a:extLst>
              </a:tr>
              <a:tr h="41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SSHUM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$12,846.00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13,000.00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967355"/>
                  </a:ext>
                </a:extLst>
              </a:tr>
              <a:tr h="41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COUN/DSPS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2,000.00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685702"/>
                  </a:ext>
                </a:extLst>
              </a:tr>
              <a:tr h="41510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1,000,000.00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7638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51999" y="3450074"/>
            <a:ext cx="6160294" cy="671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3B4540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Implementation Guide</a:t>
            </a:r>
            <a:endParaRPr lang="en-US" sz="4200" dirty="0">
              <a:latin typeface="Berlin Sans FB Demi" panose="020E0802020502020306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51999" y="5088493"/>
            <a:ext cx="4160520" cy="214789"/>
          </a:xfrm>
          <a:prstGeom prst="roundRect">
            <a:avLst>
              <a:gd name="adj" fmla="val 90042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751999" y="5625584"/>
            <a:ext cx="2686050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5449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Training</a:t>
            </a:r>
            <a:endParaRPr lang="en-US" sz="2100" dirty="0">
              <a:latin typeface="Berlin Sans FB Demi" panose="020E0802020502020306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51999" y="6090165"/>
            <a:ext cx="4160520" cy="1817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Provide more training for employees to distinguish between types of funding (e.g. lottery, instructional equipment, Strong Workforce, B budget)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5234821" y="4766191"/>
            <a:ext cx="4160639" cy="214789"/>
          </a:xfrm>
          <a:prstGeom prst="roundRect">
            <a:avLst>
              <a:gd name="adj" fmla="val 90042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234821" y="5303282"/>
            <a:ext cx="2686050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5449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Online Resources</a:t>
            </a:r>
            <a:endParaRPr lang="en-US" sz="2100" dirty="0">
              <a:latin typeface="Berlin Sans FB Demi" panose="020E0802020502020306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234821" y="5767863"/>
            <a:ext cx="4160639" cy="15134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New webpage with common expenditure types </a:t>
            </a:r>
          </a:p>
          <a:p>
            <a:pPr marL="285750" indent="-285750"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Decision tree for less common expenses.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9717762" y="4443889"/>
            <a:ext cx="4160639" cy="214789"/>
          </a:xfrm>
          <a:prstGeom prst="roundRect">
            <a:avLst>
              <a:gd name="adj" fmla="val 90042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717762" y="4980980"/>
            <a:ext cx="2686050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5449"/>
                </a:solidFill>
                <a:latin typeface="Berlin Sans FB Demi" panose="020E0802020502020306" pitchFamily="34" charset="0"/>
                <a:ea typeface="Fraunces Extra Bold" pitchFamily="34" charset="-122"/>
                <a:cs typeface="Fraunces Extra Bold" pitchFamily="34" charset="-120"/>
              </a:rPr>
              <a:t>Evaluation Process</a:t>
            </a:r>
            <a:endParaRPr lang="en-US" sz="2100" dirty="0">
              <a:latin typeface="Berlin Sans FB Demi" panose="020E0802020502020306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717762" y="5445562"/>
            <a:ext cx="4160639" cy="2020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Full review after two years to assess effectiveness and make adjustments.</a:t>
            </a:r>
          </a:p>
          <a:p>
            <a:pPr marL="285750" indent="-285750" algn="l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</a:rPr>
              <a:t>Review distribution of funding every 6 years (to align with the campus’s planning cycles).</a:t>
            </a:r>
            <a:endParaRPr lang="en-US" sz="1650" dirty="0"/>
          </a:p>
        </p:txBody>
      </p:sp>
      <p:pic>
        <p:nvPicPr>
          <p:cNvPr id="16" name="Picture 15" descr="A group of people standing in front of a window">
            <a:extLst>
              <a:ext uri="{FF2B5EF4-FFF2-40B4-BE49-F238E27FC236}">
                <a16:creationId xmlns:a16="http://schemas.microsoft.com/office/drawing/2014/main" id="{40F9C1D7-D134-C4F8-0A6A-F5CE0DD83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42" y="6879"/>
            <a:ext cx="14655641" cy="30201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6972</TotalTime>
  <Words>591</Words>
  <Application>Microsoft Office PowerPoint</Application>
  <PresentationFormat>Custom</PresentationFormat>
  <Paragraphs>136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Berlin Sans FB</vt:lpstr>
      <vt:lpstr>Fraunces Extra Bold</vt:lpstr>
      <vt:lpstr>Nobile</vt:lpstr>
      <vt:lpstr>Aptos Narrow</vt:lpstr>
      <vt:lpstr>Berlin Sans FB Demi</vt:lpstr>
      <vt:lpstr>Arial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Lydia Hearn</cp:lastModifiedBy>
  <cp:revision>9</cp:revision>
  <dcterms:created xsi:type="dcterms:W3CDTF">2025-03-06T16:55:05Z</dcterms:created>
  <dcterms:modified xsi:type="dcterms:W3CDTF">2025-03-18T16:17:32Z</dcterms:modified>
</cp:coreProperties>
</file>