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"/>
  </p:notesMasterIdLst>
  <p:sldIdLst>
    <p:sldId id="257" r:id="rId2"/>
    <p:sldId id="256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0" d="100"/>
          <a:sy n="100" d="100"/>
        </p:scale>
        <p:origin x="-55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4" Type="http://schemas.openxmlformats.org/officeDocument/2006/relationships/notesMaster" Target="notesMasters/notesMaster1.xml"/><Relationship Id="rId5" Type="http://schemas.openxmlformats.org/officeDocument/2006/relationships/printerSettings" Target="printerSettings/printerSettings1.bin"/><Relationship Id="rId7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9" Type="http://schemas.openxmlformats.org/officeDocument/2006/relationships/tableStyles" Target="tableStyles.xml"/><Relationship Id="rId3" Type="http://schemas.openxmlformats.org/officeDocument/2006/relationships/slide" Target="slides/slide2.xml"/><Relationship Id="rId6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9C0E41-B53B-3446-8ED3-264DA6F2CA89}" type="datetimeFigureOut">
              <a:rPr lang="en-US" smtClean="0"/>
              <a:t>9/17/12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52165A-C2AE-774B-A5F8-F73D5BD0D5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68629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82647135-1BE6-C548-885A-47261ACE40C5}" type="slidenum">
              <a:rPr lang="en-US" sz="1200"/>
              <a:pPr/>
              <a:t>1</a:t>
            </a:fld>
            <a:endParaRPr lang="en-US" sz="1200"/>
          </a:p>
        </p:txBody>
      </p:sp>
      <p:sp>
        <p:nvSpPr>
          <p:cNvPr id="16386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39CDF-D084-B948-A894-2F5A59824972}" type="datetimeFigureOut">
              <a:rPr lang="en-US" smtClean="0"/>
              <a:t>9/17/12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74FFC-0905-0647-BBF3-CAA0FAD906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85625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39CDF-D084-B948-A894-2F5A59824972}" type="datetimeFigureOut">
              <a:rPr lang="en-US" smtClean="0"/>
              <a:t>9/17/12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74FFC-0905-0647-BBF3-CAA0FAD906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7215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39CDF-D084-B948-A894-2F5A59824972}" type="datetimeFigureOut">
              <a:rPr lang="en-US" smtClean="0"/>
              <a:t>9/17/12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74FFC-0905-0647-BBF3-CAA0FAD906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32948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39CDF-D084-B948-A894-2F5A59824972}" type="datetimeFigureOut">
              <a:rPr lang="en-US" smtClean="0"/>
              <a:t>9/17/12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74FFC-0905-0647-BBF3-CAA0FAD906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28909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39CDF-D084-B948-A894-2F5A59824972}" type="datetimeFigureOut">
              <a:rPr lang="en-US" smtClean="0"/>
              <a:t>9/17/12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74FFC-0905-0647-BBF3-CAA0FAD906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24959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39CDF-D084-B948-A894-2F5A59824972}" type="datetimeFigureOut">
              <a:rPr lang="en-US" smtClean="0"/>
              <a:t>9/17/12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74FFC-0905-0647-BBF3-CAA0FAD906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85817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39CDF-D084-B948-A894-2F5A59824972}" type="datetimeFigureOut">
              <a:rPr lang="en-US" smtClean="0"/>
              <a:t>9/17/12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74FFC-0905-0647-BBF3-CAA0FAD906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51860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39CDF-D084-B948-A894-2F5A59824972}" type="datetimeFigureOut">
              <a:rPr lang="en-US" smtClean="0"/>
              <a:t>9/17/12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74FFC-0905-0647-BBF3-CAA0FAD906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06887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39CDF-D084-B948-A894-2F5A59824972}" type="datetimeFigureOut">
              <a:rPr lang="en-US" smtClean="0"/>
              <a:t>9/17/12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74FFC-0905-0647-BBF3-CAA0FAD906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90483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39CDF-D084-B948-A894-2F5A59824972}" type="datetimeFigureOut">
              <a:rPr lang="en-US" smtClean="0"/>
              <a:t>9/17/12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74FFC-0905-0647-BBF3-CAA0FAD906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59312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39CDF-D084-B948-A894-2F5A59824972}" type="datetimeFigureOut">
              <a:rPr lang="en-US" smtClean="0"/>
              <a:t>9/17/12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74FFC-0905-0647-BBF3-CAA0FAD906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6940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4" Type="http://schemas.openxmlformats.org/officeDocument/2006/relationships/slideLayout" Target="../slideLayouts/slideLayout4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39CDF-D084-B948-A894-2F5A59824972}" type="datetimeFigureOut">
              <a:rPr lang="en-US" smtClean="0"/>
              <a:t>9/17/12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D74FFC-0905-0647-BBF3-CAA0FAD906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01603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AutoShape 2"/>
          <p:cNvSpPr>
            <a:spLocks noChangeArrowheads="1"/>
          </p:cNvSpPr>
          <p:nvPr/>
        </p:nvSpPr>
        <p:spPr bwMode="auto">
          <a:xfrm>
            <a:off x="3886200" y="1066800"/>
            <a:ext cx="1447800" cy="914400"/>
          </a:xfrm>
          <a:prstGeom prst="doubleWave">
            <a:avLst>
              <a:gd name="adj1" fmla="val 6500"/>
              <a:gd name="adj2" fmla="val 0"/>
            </a:avLst>
          </a:prstGeom>
          <a:solidFill>
            <a:srgbClr val="0FE320"/>
          </a:solidFill>
          <a:ln w="571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Viable</a:t>
            </a:r>
          </a:p>
        </p:txBody>
      </p:sp>
      <p:sp>
        <p:nvSpPr>
          <p:cNvPr id="15362" name="AutoShape 3"/>
          <p:cNvSpPr>
            <a:spLocks noChangeArrowheads="1"/>
          </p:cNvSpPr>
          <p:nvPr/>
        </p:nvSpPr>
        <p:spPr bwMode="auto">
          <a:xfrm>
            <a:off x="3886200" y="2133600"/>
            <a:ext cx="1447800" cy="914400"/>
          </a:xfrm>
          <a:prstGeom prst="doubleWave">
            <a:avLst>
              <a:gd name="adj1" fmla="val 6500"/>
              <a:gd name="adj2" fmla="val 0"/>
            </a:avLst>
          </a:prstGeom>
          <a:solidFill>
            <a:srgbClr val="E37F02"/>
          </a:solidFill>
          <a:ln w="571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Questions</a:t>
            </a:r>
          </a:p>
        </p:txBody>
      </p:sp>
      <p:sp>
        <p:nvSpPr>
          <p:cNvPr id="15363" name="Rectangle 4"/>
          <p:cNvSpPr>
            <a:spLocks noChangeArrowheads="1"/>
          </p:cNvSpPr>
          <p:nvPr/>
        </p:nvSpPr>
        <p:spPr bwMode="auto">
          <a:xfrm>
            <a:off x="1371600" y="457200"/>
            <a:ext cx="1600200" cy="762000"/>
          </a:xfrm>
          <a:prstGeom prst="rect">
            <a:avLst/>
          </a:prstGeom>
          <a:solidFill>
            <a:srgbClr val="0FE320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600"/>
              <a:t>Program Review</a:t>
            </a:r>
          </a:p>
          <a:p>
            <a:pPr algn="ctr"/>
            <a:r>
              <a:rPr lang="en-US" sz="1400"/>
              <a:t>(CPR/APRU)</a:t>
            </a:r>
            <a:endParaRPr lang="en-US"/>
          </a:p>
        </p:txBody>
      </p:sp>
      <p:sp>
        <p:nvSpPr>
          <p:cNvPr id="15364" name="Rectangle 5"/>
          <p:cNvSpPr>
            <a:spLocks noChangeArrowheads="1"/>
          </p:cNvSpPr>
          <p:nvPr/>
        </p:nvSpPr>
        <p:spPr bwMode="auto">
          <a:xfrm>
            <a:off x="3124200" y="4572000"/>
            <a:ext cx="1600200" cy="685800"/>
          </a:xfrm>
          <a:prstGeom prst="rect">
            <a:avLst/>
          </a:prstGeom>
          <a:solidFill>
            <a:srgbClr val="95B3D7"/>
          </a:solidFill>
          <a:ln w="762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 dirty="0"/>
              <a:t>SSPBT</a:t>
            </a:r>
            <a:endParaRPr lang="en-US" sz="2400" dirty="0"/>
          </a:p>
        </p:txBody>
      </p:sp>
      <p:sp>
        <p:nvSpPr>
          <p:cNvPr id="15365" name="Rectangle 6"/>
          <p:cNvSpPr>
            <a:spLocks noChangeArrowheads="1"/>
          </p:cNvSpPr>
          <p:nvPr/>
        </p:nvSpPr>
        <p:spPr bwMode="auto">
          <a:xfrm>
            <a:off x="1371600" y="2209800"/>
            <a:ext cx="1600200" cy="457200"/>
          </a:xfrm>
          <a:prstGeom prst="rect">
            <a:avLst/>
          </a:prstGeom>
          <a:solidFill>
            <a:srgbClr val="95B3D7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600" dirty="0"/>
              <a:t>SSPBT</a:t>
            </a:r>
            <a:endParaRPr lang="en-US" dirty="0"/>
          </a:p>
          <a:p>
            <a:pPr algn="ctr"/>
            <a:r>
              <a:rPr lang="en-US" sz="1600" dirty="0"/>
              <a:t>Review Readers</a:t>
            </a:r>
            <a:endParaRPr lang="en-US" dirty="0"/>
          </a:p>
        </p:txBody>
      </p:sp>
      <p:sp>
        <p:nvSpPr>
          <p:cNvPr id="15366" name="Line 7"/>
          <p:cNvSpPr>
            <a:spLocks noChangeShapeType="1"/>
          </p:cNvSpPr>
          <p:nvPr/>
        </p:nvSpPr>
        <p:spPr bwMode="auto">
          <a:xfrm>
            <a:off x="5334000" y="1828800"/>
            <a:ext cx="2743200" cy="0"/>
          </a:xfrm>
          <a:prstGeom prst="line">
            <a:avLst/>
          </a:prstGeom>
          <a:noFill/>
          <a:ln w="76200">
            <a:solidFill>
              <a:srgbClr val="0FE32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67" name="Line 8"/>
          <p:cNvSpPr>
            <a:spLocks noChangeShapeType="1"/>
          </p:cNvSpPr>
          <p:nvPr/>
        </p:nvSpPr>
        <p:spPr bwMode="auto">
          <a:xfrm flipV="1">
            <a:off x="8077200" y="685800"/>
            <a:ext cx="0" cy="1600200"/>
          </a:xfrm>
          <a:prstGeom prst="line">
            <a:avLst/>
          </a:prstGeom>
          <a:noFill/>
          <a:ln w="76200">
            <a:solidFill>
              <a:srgbClr val="0FE32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68" name="Line 9"/>
          <p:cNvSpPr>
            <a:spLocks noChangeShapeType="1"/>
          </p:cNvSpPr>
          <p:nvPr/>
        </p:nvSpPr>
        <p:spPr bwMode="auto">
          <a:xfrm flipH="1" flipV="1">
            <a:off x="2971800" y="685800"/>
            <a:ext cx="5105400" cy="0"/>
          </a:xfrm>
          <a:prstGeom prst="line">
            <a:avLst/>
          </a:prstGeom>
          <a:noFill/>
          <a:ln w="76200">
            <a:solidFill>
              <a:srgbClr val="0FE32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69" name="Line 10"/>
          <p:cNvSpPr>
            <a:spLocks noChangeShapeType="1"/>
          </p:cNvSpPr>
          <p:nvPr/>
        </p:nvSpPr>
        <p:spPr bwMode="auto">
          <a:xfrm>
            <a:off x="2590800" y="1981200"/>
            <a:ext cx="0" cy="2286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7" name="AutoShape 11"/>
          <p:cNvSpPr>
            <a:spLocks noChangeArrowheads="1"/>
          </p:cNvSpPr>
          <p:nvPr/>
        </p:nvSpPr>
        <p:spPr bwMode="auto">
          <a:xfrm>
            <a:off x="2971800" y="3200400"/>
            <a:ext cx="1981200" cy="609600"/>
          </a:xfrm>
          <a:prstGeom prst="roundRect">
            <a:avLst>
              <a:gd name="adj" fmla="val 16667"/>
            </a:avLst>
          </a:prstGeom>
          <a:solidFill>
            <a:srgbClr val="CCFFCC"/>
          </a:solidFill>
          <a:ln w="38100">
            <a:solidFill>
              <a:schemeClr val="tx1"/>
            </a:solidFill>
            <a:round/>
            <a:headEnd/>
            <a:tailEnd/>
          </a:ln>
          <a:effectLst>
            <a:outerShdw blurRad="63500" dist="38099" dir="2700000" algn="ctr" rotWithShape="0">
              <a:srgbClr val="000000">
                <a:alpha val="75000"/>
              </a:srgbClr>
            </a:outerShdw>
          </a:effectLst>
        </p:spPr>
        <p:txBody>
          <a:bodyPr wrap="none" anchor="ctr"/>
          <a:lstStyle/>
          <a:p>
            <a:pPr algn="ctr">
              <a:defRPr/>
            </a:pPr>
            <a:r>
              <a:rPr lang="en-US" sz="1400" b="1" dirty="0"/>
              <a:t>Viability </a:t>
            </a:r>
          </a:p>
          <a:p>
            <a:pPr algn="ctr">
              <a:defRPr/>
            </a:pPr>
            <a:r>
              <a:rPr lang="en-US" sz="1400" b="1" dirty="0"/>
              <a:t>Advisory </a:t>
            </a:r>
            <a:r>
              <a:rPr lang="en-US" sz="1400" b="1" dirty="0" smtClean="0"/>
              <a:t>Group</a:t>
            </a:r>
            <a:endParaRPr lang="en-US" sz="1400" dirty="0"/>
          </a:p>
        </p:txBody>
      </p:sp>
      <p:sp>
        <p:nvSpPr>
          <p:cNvPr id="15371" name="Rectangle 12"/>
          <p:cNvSpPr>
            <a:spLocks noChangeArrowheads="1"/>
          </p:cNvSpPr>
          <p:nvPr/>
        </p:nvSpPr>
        <p:spPr bwMode="auto">
          <a:xfrm>
            <a:off x="1371600" y="1447800"/>
            <a:ext cx="1600200" cy="5334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762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 dirty="0"/>
              <a:t>SSPBT</a:t>
            </a:r>
          </a:p>
        </p:txBody>
      </p:sp>
      <p:sp>
        <p:nvSpPr>
          <p:cNvPr id="15372" name="Line 13"/>
          <p:cNvSpPr>
            <a:spLocks noChangeShapeType="1"/>
          </p:cNvSpPr>
          <p:nvPr/>
        </p:nvSpPr>
        <p:spPr bwMode="auto">
          <a:xfrm>
            <a:off x="2209800" y="1219200"/>
            <a:ext cx="0" cy="2286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73" name="Line 14"/>
          <p:cNvSpPr>
            <a:spLocks noChangeShapeType="1"/>
          </p:cNvSpPr>
          <p:nvPr/>
        </p:nvSpPr>
        <p:spPr bwMode="auto">
          <a:xfrm flipH="1" flipV="1">
            <a:off x="1600200" y="1981200"/>
            <a:ext cx="0" cy="2286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74" name="Rectangle 15"/>
          <p:cNvSpPr>
            <a:spLocks noChangeArrowheads="1"/>
          </p:cNvSpPr>
          <p:nvPr/>
        </p:nvSpPr>
        <p:spPr bwMode="auto">
          <a:xfrm>
            <a:off x="6781800" y="3581400"/>
            <a:ext cx="2057400" cy="1219200"/>
          </a:xfrm>
          <a:prstGeom prst="rect">
            <a:avLst/>
          </a:prstGeom>
          <a:solidFill>
            <a:srgbClr val="7BE302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600"/>
              <a:t>Improvement</a:t>
            </a:r>
          </a:p>
          <a:p>
            <a:pPr algn="ctr"/>
            <a:r>
              <a:rPr lang="en-US" sz="1600"/>
              <a:t>Implementation</a:t>
            </a:r>
          </a:p>
          <a:p>
            <a:pPr algn="ctr"/>
            <a:r>
              <a:rPr lang="en-US" sz="1600"/>
              <a:t>Recommendations </a:t>
            </a:r>
          </a:p>
          <a:p>
            <a:pPr algn="ctr"/>
            <a:r>
              <a:rPr lang="en-US" sz="1600"/>
              <a:t>and Timelines</a:t>
            </a:r>
            <a:endParaRPr lang="en-US" sz="1400"/>
          </a:p>
        </p:txBody>
      </p:sp>
      <p:sp>
        <p:nvSpPr>
          <p:cNvPr id="15375" name="Line 16"/>
          <p:cNvSpPr>
            <a:spLocks noChangeShapeType="1"/>
          </p:cNvSpPr>
          <p:nvPr/>
        </p:nvSpPr>
        <p:spPr bwMode="auto">
          <a:xfrm flipV="1">
            <a:off x="8077200" y="2057400"/>
            <a:ext cx="0" cy="1524000"/>
          </a:xfrm>
          <a:prstGeom prst="line">
            <a:avLst/>
          </a:prstGeom>
          <a:noFill/>
          <a:ln w="76200">
            <a:solidFill>
              <a:srgbClr val="0FE32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76" name="AutoShape 17"/>
          <p:cNvSpPr>
            <a:spLocks noChangeArrowheads="1"/>
          </p:cNvSpPr>
          <p:nvPr/>
        </p:nvSpPr>
        <p:spPr bwMode="auto">
          <a:xfrm>
            <a:off x="457200" y="3276600"/>
            <a:ext cx="1600200" cy="762000"/>
          </a:xfrm>
          <a:prstGeom prst="roundRect">
            <a:avLst>
              <a:gd name="adj" fmla="val 16667"/>
            </a:avLst>
          </a:prstGeom>
          <a:solidFill>
            <a:srgbClr val="05B1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400" b="1"/>
              <a:t>IPBT - FERPBT</a:t>
            </a:r>
          </a:p>
          <a:p>
            <a:pPr algn="ctr"/>
            <a:r>
              <a:rPr lang="en-US" sz="1400" b="1"/>
              <a:t>Consultation/</a:t>
            </a:r>
          </a:p>
          <a:p>
            <a:pPr algn="ctr"/>
            <a:r>
              <a:rPr lang="en-US" sz="1400" b="1"/>
              <a:t>Communication</a:t>
            </a:r>
          </a:p>
        </p:txBody>
      </p:sp>
      <p:sp>
        <p:nvSpPr>
          <p:cNvPr id="15377" name="AutoShape 18"/>
          <p:cNvSpPr>
            <a:spLocks noChangeArrowheads="1"/>
          </p:cNvSpPr>
          <p:nvPr/>
        </p:nvSpPr>
        <p:spPr bwMode="auto">
          <a:xfrm>
            <a:off x="762000" y="5562600"/>
            <a:ext cx="1600200" cy="685800"/>
          </a:xfrm>
          <a:prstGeom prst="roundRect">
            <a:avLst>
              <a:gd name="adj" fmla="val 16667"/>
            </a:avLst>
          </a:prstGeom>
          <a:solidFill>
            <a:srgbClr val="E30E2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400" b="1"/>
              <a:t>Discontinuance </a:t>
            </a:r>
          </a:p>
          <a:p>
            <a:pPr algn="ctr"/>
            <a:r>
              <a:rPr lang="en-US" sz="1400" b="1"/>
              <a:t>Impact Report</a:t>
            </a:r>
          </a:p>
        </p:txBody>
      </p:sp>
      <p:sp>
        <p:nvSpPr>
          <p:cNvPr id="15378" name="Line 19"/>
          <p:cNvSpPr>
            <a:spLocks noChangeShapeType="1"/>
          </p:cNvSpPr>
          <p:nvPr/>
        </p:nvSpPr>
        <p:spPr bwMode="auto">
          <a:xfrm flipV="1">
            <a:off x="2362200" y="5257800"/>
            <a:ext cx="838200" cy="609600"/>
          </a:xfrm>
          <a:prstGeom prst="line">
            <a:avLst/>
          </a:prstGeom>
          <a:noFill/>
          <a:ln w="57150">
            <a:solidFill>
              <a:srgbClr val="E30E2C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79" name="Rectangle 21"/>
          <p:cNvSpPr>
            <a:spLocks noChangeArrowheads="1"/>
          </p:cNvSpPr>
          <p:nvPr/>
        </p:nvSpPr>
        <p:spPr bwMode="auto">
          <a:xfrm>
            <a:off x="6781800" y="5638800"/>
            <a:ext cx="2057400" cy="685800"/>
          </a:xfrm>
          <a:prstGeom prst="rect">
            <a:avLst/>
          </a:prstGeom>
          <a:solidFill>
            <a:srgbClr val="E315D6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1600"/>
          </a:p>
          <a:p>
            <a:pPr algn="ctr"/>
            <a:r>
              <a:rPr lang="en-US" sz="1800" b="1"/>
              <a:t>College Council</a:t>
            </a:r>
            <a:endParaRPr lang="en-US" sz="1600"/>
          </a:p>
          <a:p>
            <a:pPr algn="ctr"/>
            <a:endParaRPr lang="en-US"/>
          </a:p>
        </p:txBody>
      </p:sp>
      <p:sp>
        <p:nvSpPr>
          <p:cNvPr id="15380" name="Line 22"/>
          <p:cNvSpPr>
            <a:spLocks noChangeShapeType="1"/>
          </p:cNvSpPr>
          <p:nvPr/>
        </p:nvSpPr>
        <p:spPr bwMode="auto">
          <a:xfrm>
            <a:off x="4267200" y="5257800"/>
            <a:ext cx="2514600" cy="762000"/>
          </a:xfrm>
          <a:prstGeom prst="line">
            <a:avLst/>
          </a:prstGeom>
          <a:noFill/>
          <a:ln w="76200">
            <a:solidFill>
              <a:srgbClr val="E30E2C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81" name="AutoShape 23"/>
          <p:cNvSpPr>
            <a:spLocks noChangeArrowheads="1"/>
          </p:cNvSpPr>
          <p:nvPr/>
        </p:nvSpPr>
        <p:spPr bwMode="auto">
          <a:xfrm>
            <a:off x="3048000" y="152400"/>
            <a:ext cx="5638800" cy="228600"/>
          </a:xfrm>
          <a:prstGeom prst="roundRect">
            <a:avLst>
              <a:gd name="adj" fmla="val 16667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r>
              <a:rPr lang="en-US" sz="1600" b="1" dirty="0"/>
              <a:t>Student Services Viability Review </a:t>
            </a:r>
            <a:r>
              <a:rPr lang="en-US" sz="1600" b="1" dirty="0" smtClean="0"/>
              <a:t>and Discontinuance Process</a:t>
            </a:r>
            <a:endParaRPr lang="en-US" dirty="0"/>
          </a:p>
        </p:txBody>
      </p:sp>
      <p:sp>
        <p:nvSpPr>
          <p:cNvPr id="15382" name="Text Box 24"/>
          <p:cNvSpPr txBox="1">
            <a:spLocks noChangeArrowheads="1"/>
          </p:cNvSpPr>
          <p:nvPr/>
        </p:nvSpPr>
        <p:spPr bwMode="auto">
          <a:xfrm>
            <a:off x="304800" y="6553200"/>
            <a:ext cx="10668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800" dirty="0" err="1"/>
              <a:t>Jhh</a:t>
            </a:r>
            <a:r>
              <a:rPr lang="en-US" sz="800"/>
              <a:t> </a:t>
            </a:r>
            <a:r>
              <a:rPr lang="en-US" sz="800" smtClean="0"/>
              <a:t>10/3/</a:t>
            </a:r>
            <a:r>
              <a:rPr lang="en-US" sz="800" dirty="0"/>
              <a:t>12</a:t>
            </a:r>
            <a:endParaRPr lang="en-US" sz="1000" dirty="0"/>
          </a:p>
        </p:txBody>
      </p:sp>
      <p:sp>
        <p:nvSpPr>
          <p:cNvPr id="15383" name="Line 25"/>
          <p:cNvSpPr>
            <a:spLocks noChangeShapeType="1"/>
          </p:cNvSpPr>
          <p:nvPr/>
        </p:nvSpPr>
        <p:spPr bwMode="auto">
          <a:xfrm>
            <a:off x="5334000" y="1219200"/>
            <a:ext cx="2743200" cy="0"/>
          </a:xfrm>
          <a:prstGeom prst="line">
            <a:avLst/>
          </a:prstGeom>
          <a:noFill/>
          <a:ln w="76200">
            <a:solidFill>
              <a:srgbClr val="0FE32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84" name="Text Box 26"/>
          <p:cNvSpPr txBox="1">
            <a:spLocks noChangeArrowheads="1"/>
          </p:cNvSpPr>
          <p:nvPr/>
        </p:nvSpPr>
        <p:spPr bwMode="auto">
          <a:xfrm>
            <a:off x="5867400" y="914400"/>
            <a:ext cx="16764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/>
              <a:t>Grow</a:t>
            </a:r>
            <a:endParaRPr lang="en-US"/>
          </a:p>
        </p:txBody>
      </p:sp>
      <p:sp>
        <p:nvSpPr>
          <p:cNvPr id="15385" name="Text Box 27"/>
          <p:cNvSpPr txBox="1">
            <a:spLocks noChangeArrowheads="1"/>
          </p:cNvSpPr>
          <p:nvPr/>
        </p:nvSpPr>
        <p:spPr bwMode="auto">
          <a:xfrm>
            <a:off x="5791200" y="1524000"/>
            <a:ext cx="16764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/>
              <a:t>Maintain</a:t>
            </a:r>
            <a:endParaRPr lang="en-US"/>
          </a:p>
        </p:txBody>
      </p:sp>
      <p:sp>
        <p:nvSpPr>
          <p:cNvPr id="15386" name="Line 28"/>
          <p:cNvSpPr>
            <a:spLocks noChangeShapeType="1"/>
          </p:cNvSpPr>
          <p:nvPr/>
        </p:nvSpPr>
        <p:spPr bwMode="auto">
          <a:xfrm flipV="1">
            <a:off x="4724400" y="3962400"/>
            <a:ext cx="2057400" cy="685800"/>
          </a:xfrm>
          <a:prstGeom prst="line">
            <a:avLst/>
          </a:prstGeom>
          <a:noFill/>
          <a:ln w="76200">
            <a:solidFill>
              <a:srgbClr val="E37F0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87" name="Text Box 29"/>
          <p:cNvSpPr txBox="1">
            <a:spLocks noChangeArrowheads="1"/>
          </p:cNvSpPr>
          <p:nvPr/>
        </p:nvSpPr>
        <p:spPr bwMode="auto">
          <a:xfrm rot="-1101069">
            <a:off x="4648200" y="3962400"/>
            <a:ext cx="23622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/>
              <a:t>  Change Direction</a:t>
            </a:r>
            <a:endParaRPr lang="en-US" sz="2000"/>
          </a:p>
        </p:txBody>
      </p:sp>
      <p:sp>
        <p:nvSpPr>
          <p:cNvPr id="15388" name="Line 30"/>
          <p:cNvSpPr>
            <a:spLocks noChangeShapeType="1"/>
          </p:cNvSpPr>
          <p:nvPr/>
        </p:nvSpPr>
        <p:spPr bwMode="auto">
          <a:xfrm>
            <a:off x="3962400" y="4343400"/>
            <a:ext cx="0" cy="2286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89" name="Line 31"/>
          <p:cNvSpPr>
            <a:spLocks noChangeShapeType="1"/>
          </p:cNvSpPr>
          <p:nvPr/>
        </p:nvSpPr>
        <p:spPr bwMode="auto">
          <a:xfrm flipV="1">
            <a:off x="4724400" y="4495800"/>
            <a:ext cx="2057400" cy="685800"/>
          </a:xfrm>
          <a:prstGeom prst="line">
            <a:avLst/>
          </a:prstGeom>
          <a:noFill/>
          <a:ln w="76200">
            <a:solidFill>
              <a:srgbClr val="E37F0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90" name="Text Box 32"/>
          <p:cNvSpPr txBox="1">
            <a:spLocks noChangeArrowheads="1"/>
          </p:cNvSpPr>
          <p:nvPr/>
        </p:nvSpPr>
        <p:spPr bwMode="auto">
          <a:xfrm rot="-1131608">
            <a:off x="4964113" y="4516438"/>
            <a:ext cx="16002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/>
              <a:t>    Reduce</a:t>
            </a:r>
            <a:endParaRPr lang="en-US"/>
          </a:p>
        </p:txBody>
      </p:sp>
      <p:sp>
        <p:nvSpPr>
          <p:cNvPr id="15391" name="Line 35"/>
          <p:cNvSpPr>
            <a:spLocks noChangeShapeType="1"/>
          </p:cNvSpPr>
          <p:nvPr/>
        </p:nvSpPr>
        <p:spPr bwMode="auto">
          <a:xfrm>
            <a:off x="2971800" y="1524000"/>
            <a:ext cx="914400" cy="0"/>
          </a:xfrm>
          <a:prstGeom prst="line">
            <a:avLst/>
          </a:prstGeom>
          <a:noFill/>
          <a:ln w="76200">
            <a:solidFill>
              <a:srgbClr val="0FE32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92" name="Line 36"/>
          <p:cNvSpPr>
            <a:spLocks noChangeShapeType="1"/>
          </p:cNvSpPr>
          <p:nvPr/>
        </p:nvSpPr>
        <p:spPr bwMode="auto">
          <a:xfrm>
            <a:off x="2971800" y="1981200"/>
            <a:ext cx="914400" cy="533400"/>
          </a:xfrm>
          <a:prstGeom prst="line">
            <a:avLst/>
          </a:prstGeom>
          <a:noFill/>
          <a:ln w="76200">
            <a:solidFill>
              <a:srgbClr val="E37F0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93" name="AutoShape 37"/>
          <p:cNvSpPr>
            <a:spLocks noChangeArrowheads="1"/>
          </p:cNvSpPr>
          <p:nvPr/>
        </p:nvSpPr>
        <p:spPr bwMode="auto">
          <a:xfrm>
            <a:off x="4419600" y="2590800"/>
            <a:ext cx="1905000" cy="1143000"/>
          </a:xfrm>
          <a:custGeom>
            <a:avLst/>
            <a:gdLst>
              <a:gd name="T0" fmla="*/ 2147483647 w 21600"/>
              <a:gd name="T1" fmla="*/ 2147483647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2147483647 w 21600"/>
              <a:gd name="T9" fmla="*/ 2147483647 h 21600"/>
              <a:gd name="T10" fmla="*/ 2147483647 w 21600"/>
              <a:gd name="T11" fmla="*/ 2147483647 h 216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3163 w 21600"/>
              <a:gd name="T19" fmla="*/ 3163 h 21600"/>
              <a:gd name="T20" fmla="*/ 18437 w 21600"/>
              <a:gd name="T21" fmla="*/ 18437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>
                <a:moveTo>
                  <a:pt x="10595" y="18385"/>
                </a:moveTo>
                <a:cubicBezTo>
                  <a:pt x="10663" y="18387"/>
                  <a:pt x="10731" y="18387"/>
                  <a:pt x="10800" y="18387"/>
                </a:cubicBezTo>
                <a:cubicBezTo>
                  <a:pt x="14990" y="18388"/>
                  <a:pt x="18388" y="14990"/>
                  <a:pt x="18388" y="10800"/>
                </a:cubicBezTo>
                <a:cubicBezTo>
                  <a:pt x="18388" y="6609"/>
                  <a:pt x="14990" y="3212"/>
                  <a:pt x="10800" y="3212"/>
                </a:cubicBezTo>
                <a:cubicBezTo>
                  <a:pt x="10656" y="3211"/>
                  <a:pt x="10513" y="3216"/>
                  <a:pt x="10370" y="3224"/>
                </a:cubicBezTo>
                <a:lnTo>
                  <a:pt x="10188" y="17"/>
                </a:lnTo>
                <a:cubicBezTo>
                  <a:pt x="10392" y="5"/>
                  <a:pt x="10596" y="-1"/>
                  <a:pt x="10800" y="-1"/>
                </a:cubicBezTo>
                <a:cubicBezTo>
                  <a:pt x="16764" y="0"/>
                  <a:pt x="21600" y="4835"/>
                  <a:pt x="21600" y="10800"/>
                </a:cubicBezTo>
                <a:cubicBezTo>
                  <a:pt x="21600" y="16764"/>
                  <a:pt x="16764" y="21600"/>
                  <a:pt x="10800" y="21600"/>
                </a:cubicBezTo>
                <a:cubicBezTo>
                  <a:pt x="10702" y="21599"/>
                  <a:pt x="10605" y="21598"/>
                  <a:pt x="10508" y="21596"/>
                </a:cubicBezTo>
                <a:lnTo>
                  <a:pt x="10435" y="24295"/>
                </a:lnTo>
                <a:lnTo>
                  <a:pt x="6247" y="19874"/>
                </a:lnTo>
                <a:lnTo>
                  <a:pt x="10667" y="15686"/>
                </a:lnTo>
                <a:lnTo>
                  <a:pt x="10595" y="18385"/>
                </a:lnTo>
                <a:close/>
              </a:path>
            </a:pathLst>
          </a:custGeom>
          <a:solidFill>
            <a:srgbClr val="E37F02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394" name="Text Box 38"/>
          <p:cNvSpPr txBox="1">
            <a:spLocks noChangeArrowheads="1"/>
          </p:cNvSpPr>
          <p:nvPr/>
        </p:nvSpPr>
        <p:spPr bwMode="auto">
          <a:xfrm rot="1019216">
            <a:off x="4648200" y="5334000"/>
            <a:ext cx="19812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/>
              <a:t>       Discontinue</a:t>
            </a:r>
            <a:endParaRPr lang="en-US" sz="2000"/>
          </a:p>
        </p:txBody>
      </p:sp>
      <p:sp>
        <p:nvSpPr>
          <p:cNvPr id="15395" name="Line 39"/>
          <p:cNvSpPr>
            <a:spLocks noChangeShapeType="1"/>
          </p:cNvSpPr>
          <p:nvPr/>
        </p:nvSpPr>
        <p:spPr bwMode="auto">
          <a:xfrm>
            <a:off x="2971800" y="1447800"/>
            <a:ext cx="0" cy="5334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96" name="Line 40"/>
          <p:cNvSpPr>
            <a:spLocks noChangeShapeType="1"/>
          </p:cNvSpPr>
          <p:nvPr/>
        </p:nvSpPr>
        <p:spPr bwMode="auto">
          <a:xfrm>
            <a:off x="5334000" y="2514600"/>
            <a:ext cx="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97" name="Line 42"/>
          <p:cNvSpPr>
            <a:spLocks noChangeShapeType="1"/>
          </p:cNvSpPr>
          <p:nvPr/>
        </p:nvSpPr>
        <p:spPr bwMode="auto">
          <a:xfrm>
            <a:off x="3962400" y="5257800"/>
            <a:ext cx="5334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98" name="Line 43"/>
          <p:cNvSpPr>
            <a:spLocks noChangeShapeType="1"/>
          </p:cNvSpPr>
          <p:nvPr/>
        </p:nvSpPr>
        <p:spPr bwMode="auto">
          <a:xfrm flipV="1">
            <a:off x="4724400" y="5029200"/>
            <a:ext cx="0" cy="2286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99" name="Line 44"/>
          <p:cNvSpPr>
            <a:spLocks noChangeShapeType="1"/>
          </p:cNvSpPr>
          <p:nvPr/>
        </p:nvSpPr>
        <p:spPr bwMode="auto">
          <a:xfrm flipV="1">
            <a:off x="4724400" y="4572000"/>
            <a:ext cx="0" cy="2286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400" name="Rectangle 45"/>
          <p:cNvSpPr>
            <a:spLocks noChangeArrowheads="1"/>
          </p:cNvSpPr>
          <p:nvPr/>
        </p:nvSpPr>
        <p:spPr bwMode="auto">
          <a:xfrm>
            <a:off x="4271963" y="6172200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r"/>
            <a:endParaRPr lang="en-US"/>
          </a:p>
        </p:txBody>
      </p:sp>
      <p:sp>
        <p:nvSpPr>
          <p:cNvPr id="15401" name="Line 55"/>
          <p:cNvSpPr>
            <a:spLocks noChangeShapeType="1"/>
          </p:cNvSpPr>
          <p:nvPr/>
        </p:nvSpPr>
        <p:spPr bwMode="auto">
          <a:xfrm>
            <a:off x="5334000" y="1524000"/>
            <a:ext cx="2743200" cy="0"/>
          </a:xfrm>
          <a:prstGeom prst="line">
            <a:avLst/>
          </a:prstGeom>
          <a:noFill/>
          <a:ln w="76200">
            <a:solidFill>
              <a:srgbClr val="0FE32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402" name="Text Box 57"/>
          <p:cNvSpPr txBox="1">
            <a:spLocks noChangeArrowheads="1"/>
          </p:cNvSpPr>
          <p:nvPr/>
        </p:nvSpPr>
        <p:spPr bwMode="auto">
          <a:xfrm>
            <a:off x="5638800" y="1219200"/>
            <a:ext cx="19050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/>
              <a:t>  Enhance</a:t>
            </a:r>
            <a:endParaRPr lang="en-US"/>
          </a:p>
        </p:txBody>
      </p:sp>
      <p:sp>
        <p:nvSpPr>
          <p:cNvPr id="15403" name="Line 58"/>
          <p:cNvSpPr>
            <a:spLocks noChangeShapeType="1"/>
          </p:cNvSpPr>
          <p:nvPr/>
        </p:nvSpPr>
        <p:spPr bwMode="auto">
          <a:xfrm>
            <a:off x="5334000" y="1143000"/>
            <a:ext cx="0" cy="7620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" name="Oval 52"/>
          <p:cNvSpPr/>
          <p:nvPr/>
        </p:nvSpPr>
        <p:spPr bwMode="auto">
          <a:xfrm>
            <a:off x="1752600" y="4419600"/>
            <a:ext cx="914400" cy="609600"/>
          </a:xfrm>
          <a:prstGeom prst="ellipse">
            <a:avLst/>
          </a:prstGeom>
          <a:solidFill>
            <a:schemeClr val="accent4">
              <a:lumMod val="75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/>
          <a:lstStyle/>
          <a:p>
            <a:pPr>
              <a:defRPr/>
            </a:pPr>
            <a:r>
              <a:rPr lang="en-US" sz="1100" b="1" dirty="0">
                <a:solidFill>
                  <a:schemeClr val="bg1"/>
                </a:solidFill>
              </a:rPr>
              <a:t>  </a:t>
            </a:r>
            <a:r>
              <a:rPr lang="en-US" sz="1200" b="1" dirty="0">
                <a:solidFill>
                  <a:schemeClr val="bg1"/>
                </a:solidFill>
              </a:rPr>
              <a:t> </a:t>
            </a:r>
            <a:r>
              <a:rPr lang="en-US" sz="1400" b="1" dirty="0">
                <a:solidFill>
                  <a:schemeClr val="bg1"/>
                </a:solidFill>
              </a:rPr>
              <a:t>FH/</a:t>
            </a:r>
          </a:p>
          <a:p>
            <a:pPr>
              <a:defRPr/>
            </a:pPr>
            <a:r>
              <a:rPr lang="en-US" sz="1400" b="1" dirty="0">
                <a:solidFill>
                  <a:schemeClr val="bg1"/>
                </a:solidFill>
              </a:rPr>
              <a:t>  DAC</a:t>
            </a:r>
          </a:p>
        </p:txBody>
      </p:sp>
      <p:cxnSp>
        <p:nvCxnSpPr>
          <p:cNvPr id="4" name="Straight Arrow Connector 3"/>
          <p:cNvCxnSpPr>
            <a:stCxn id="53" idx="4"/>
          </p:cNvCxnSpPr>
          <p:nvPr/>
        </p:nvCxnSpPr>
        <p:spPr bwMode="auto">
          <a:xfrm flipH="1">
            <a:off x="1676400" y="5029200"/>
            <a:ext cx="533400" cy="60960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ysDash"/>
            <a:round/>
            <a:headEnd type="arrow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7" name="Straight Arrow Connector 6"/>
          <p:cNvCxnSpPr>
            <a:stCxn id="53" idx="7"/>
          </p:cNvCxnSpPr>
          <p:nvPr/>
        </p:nvCxnSpPr>
        <p:spPr bwMode="auto">
          <a:xfrm flipV="1">
            <a:off x="2533089" y="3810000"/>
            <a:ext cx="591111" cy="698874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6600"/>
            </a:solidFill>
            <a:prstDash val="sysDash"/>
            <a:round/>
            <a:headEnd type="arrow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9" name="Straight Arrow Connector 8"/>
          <p:cNvCxnSpPr/>
          <p:nvPr/>
        </p:nvCxnSpPr>
        <p:spPr bwMode="auto">
          <a:xfrm>
            <a:off x="1066800" y="4038600"/>
            <a:ext cx="0" cy="152400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ysDash"/>
            <a:round/>
            <a:headEnd type="arrow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2" name="Straight Arrow Connector 11"/>
          <p:cNvCxnSpPr/>
          <p:nvPr/>
        </p:nvCxnSpPr>
        <p:spPr bwMode="auto">
          <a:xfrm>
            <a:off x="2057400" y="3505200"/>
            <a:ext cx="914400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6600"/>
            </a:solidFill>
            <a:prstDash val="sysDash"/>
            <a:round/>
            <a:headEnd type="arrow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5" name="Straight Arrow Connector 24"/>
          <p:cNvCxnSpPr/>
          <p:nvPr/>
        </p:nvCxnSpPr>
        <p:spPr bwMode="auto">
          <a:xfrm>
            <a:off x="685800" y="1676400"/>
            <a:ext cx="0" cy="160020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0FE320"/>
            </a:solidFill>
            <a:prstDash val="sysDash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7" name="Straight Arrow Connector 26"/>
          <p:cNvCxnSpPr/>
          <p:nvPr/>
        </p:nvCxnSpPr>
        <p:spPr bwMode="auto">
          <a:xfrm>
            <a:off x="685800" y="1600200"/>
            <a:ext cx="685800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0FE320"/>
            </a:solidFill>
            <a:prstDash val="sysDash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15411" name="Rounded Rectangle 2"/>
          <p:cNvSpPr>
            <a:spLocks noChangeArrowheads="1"/>
          </p:cNvSpPr>
          <p:nvPr/>
        </p:nvSpPr>
        <p:spPr bwMode="auto">
          <a:xfrm>
            <a:off x="3048000" y="4038600"/>
            <a:ext cx="1828800" cy="304800"/>
          </a:xfrm>
          <a:prstGeom prst="roundRect">
            <a:avLst>
              <a:gd name="adj" fmla="val 16667"/>
            </a:avLst>
          </a:prstGeom>
          <a:solidFill>
            <a:srgbClr val="E37F02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n-US" sz="1000" b="1">
                <a:solidFill>
                  <a:srgbClr val="000000"/>
                </a:solidFill>
              </a:rPr>
              <a:t>Preliminary Impact Report</a:t>
            </a:r>
          </a:p>
        </p:txBody>
      </p:sp>
      <p:sp>
        <p:nvSpPr>
          <p:cNvPr id="15412" name="Line 30"/>
          <p:cNvSpPr>
            <a:spLocks noChangeShapeType="1"/>
          </p:cNvSpPr>
          <p:nvPr/>
        </p:nvSpPr>
        <p:spPr bwMode="auto">
          <a:xfrm>
            <a:off x="3962400" y="3810000"/>
            <a:ext cx="0" cy="2286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59504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650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66</Words>
  <Application>Microsoft Macintosh PowerPoint</Application>
  <PresentationFormat>On-screen Show (4:3)</PresentationFormat>
  <Paragraphs>33</Paragraphs>
  <Slides>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De Anza College 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 Anza College</dc:creator>
  <cp:lastModifiedBy>De Anza College</cp:lastModifiedBy>
  <cp:revision>3</cp:revision>
  <dcterms:created xsi:type="dcterms:W3CDTF">2012-04-18T19:26:47Z</dcterms:created>
  <dcterms:modified xsi:type="dcterms:W3CDTF">2012-09-17T16:02:55Z</dcterms:modified>
</cp:coreProperties>
</file>