
<file path=[Content_Types].xml><?xml version="1.0" encoding="utf-8"?>
<Types xmlns="http://schemas.openxmlformats.org/package/2006/content-types">
  <Override PartName="/ppt/tags/tag1.xml" ContentType="application/vnd.openxmlformats-officedocument.presentationml.tags+xml"/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Default Extension="rels" ContentType="application/vnd.openxmlformats-package.relationships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8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notesSlides/notesSlide6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9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notesSlides/notesSlide7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708" r:id="rId1"/>
  </p:sldMasterIdLst>
  <p:notesMasterIdLst>
    <p:notesMasterId r:id="rId15"/>
  </p:notesMasterIdLst>
  <p:sldIdLst>
    <p:sldId id="256" r:id="rId2"/>
    <p:sldId id="257" r:id="rId3"/>
    <p:sldId id="267" r:id="rId4"/>
    <p:sldId id="268" r:id="rId5"/>
    <p:sldId id="269" r:id="rId6"/>
    <p:sldId id="270" r:id="rId7"/>
    <p:sldId id="271" r:id="rId8"/>
    <p:sldId id="272" r:id="rId9"/>
    <p:sldId id="260" r:id="rId10"/>
    <p:sldId id="263" r:id="rId11"/>
    <p:sldId id="273" r:id="rId12"/>
    <p:sldId id="261" r:id="rId13"/>
    <p:sldId id="264" r:id="rId14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71605" autoAdjust="0"/>
  </p:normalViewPr>
  <p:slideViewPr>
    <p:cSldViewPr>
      <p:cViewPr varScale="1">
        <p:scale>
          <a:sx n="109" d="100"/>
          <a:sy n="109" d="100"/>
        </p:scale>
        <p:origin x="-24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tags" Target="tags/tag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848E26-FF8F-4EAB-960C-167571ED2973}" type="datetimeFigureOut">
              <a:rPr lang="en-US" smtClean="0"/>
              <a:pPr/>
              <a:t>2/17/11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342A47-4071-4BD1-915C-3583AFF699E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Read title,</a:t>
            </a:r>
            <a:r>
              <a:rPr lang="en-US" i="1" baseline="0" dirty="0" smtClean="0"/>
              <a:t> then say </a:t>
            </a:r>
            <a:r>
              <a:rPr lang="en-US" dirty="0" smtClean="0"/>
              <a:t>this if from ETS’s perspective, now.</a:t>
            </a:r>
          </a:p>
          <a:p>
            <a:pPr marL="228600" indent="-228600">
              <a:buAutoNum type="arabicPeriod"/>
            </a:pPr>
            <a:r>
              <a:rPr lang="en-US" dirty="0" smtClean="0"/>
              <a:t>And by ETS personnel I mean people like </a:t>
            </a:r>
            <a:r>
              <a:rPr lang="en-US" baseline="0" dirty="0" smtClean="0"/>
              <a:t>Jose </a:t>
            </a:r>
            <a:r>
              <a:rPr lang="en-US" baseline="0" dirty="0" err="1" smtClean="0"/>
              <a:t>Rueda</a:t>
            </a:r>
            <a:r>
              <a:rPr lang="en-US" baseline="0" dirty="0" smtClean="0"/>
              <a:t>, Tom </a:t>
            </a:r>
            <a:r>
              <a:rPr lang="en-US" baseline="0" dirty="0" err="1" smtClean="0"/>
              <a:t>Roza</a:t>
            </a:r>
            <a:r>
              <a:rPr lang="en-US" baseline="0" dirty="0" smtClean="0"/>
              <a:t>, and Sharon </a:t>
            </a:r>
            <a:r>
              <a:rPr lang="en-US" baseline="0" dirty="0" err="1" smtClean="0"/>
              <a:t>Luciw</a:t>
            </a:r>
            <a:r>
              <a:rPr lang="en-US" baseline="0" dirty="0" smtClean="0"/>
              <a:t>.  People at a high enough level that they have some ability and willingness to ask the caller some questions and get some idea of the relative costs and benefits of this particular project.</a:t>
            </a:r>
          </a:p>
          <a:p>
            <a:pPr marL="228600" indent="-228600">
              <a:buNone/>
            </a:pPr>
            <a:r>
              <a:rPr lang="en-US" baseline="0" dirty="0" smtClean="0"/>
              <a:t>3.   How can college administration decide if a project is “worthwhile” if they are not being shown all of the costs, such as an additional server and/or a permanent maintenance, support, and/or training burden for ETS?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42A47-4071-4BD1-915C-3583AFF699E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</a:t>
            </a:r>
            <a:r>
              <a:rPr lang="en-US" baseline="0" dirty="0" smtClean="0"/>
              <a:t> a point of interest, Fred Sherman has proposed that the District Review Authority be a committee composed of just 4 people: one rep. each from De Anza, Foothill, and the District, plus Fred.  There’s a lot to be said for having the prioritization group be small but well informed.  Frankly I wish we could duplicate that at the De Anza level.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42A47-4071-4BD1-915C-3583AFF699E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Our job is to figure out what should</a:t>
            </a:r>
            <a:r>
              <a:rPr lang="en-US" baseline="0" dirty="0" smtClean="0"/>
              <a:t> go in this box &amp; make a recommendation to College Council for possible adoption by College Council.  I think if College Council blesses it, we’re done.  (Anybody disagree?)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42A47-4071-4BD1-915C-3583AFF699E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42A47-4071-4BD1-915C-3583AFF699E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Other candidate groups for the</a:t>
            </a:r>
            <a:r>
              <a:rPr lang="en-US" baseline="0" dirty="0" smtClean="0"/>
              <a:t> question in bullet #2:</a:t>
            </a:r>
          </a:p>
          <a:p>
            <a:pPr>
              <a:buFont typeface="Arial" pitchFamily="34" charset="0"/>
              <a:buChar char="•"/>
            </a:pPr>
            <a:r>
              <a:rPr lang="en-US" baseline="0" dirty="0" smtClean="0"/>
              <a:t>Senior Staff</a:t>
            </a:r>
          </a:p>
          <a:p>
            <a:pPr>
              <a:buFont typeface="Arial" pitchFamily="34" charset="0"/>
              <a:buChar char="•"/>
            </a:pPr>
            <a:r>
              <a:rPr lang="en-US" baseline="0" dirty="0" smtClean="0"/>
              <a:t>College Council</a:t>
            </a:r>
          </a:p>
          <a:p>
            <a:pPr>
              <a:buFont typeface="Arial" pitchFamily="34" charset="0"/>
              <a:buChar char="•"/>
            </a:pPr>
            <a:r>
              <a:rPr lang="en-US" baseline="0" dirty="0" smtClean="0"/>
              <a:t>The Lab and Multimedia Classroom Equipment Upgrade Prioritization Committee</a:t>
            </a:r>
          </a:p>
          <a:p>
            <a:pPr>
              <a:buFont typeface="Arial" pitchFamily="34" charset="0"/>
              <a:buChar char="•"/>
            </a:pPr>
            <a:r>
              <a:rPr lang="en-US" baseline="0" dirty="0" smtClean="0"/>
              <a:t>The PBTs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42A47-4071-4BD1-915C-3583AFF699E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42A47-4071-4BD1-915C-3583AFF699E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42A47-4071-4BD1-915C-3583AFF699E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42A47-4071-4BD1-915C-3583AFF699E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42A47-4071-4BD1-915C-3583AFF699E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42A47-4071-4BD1-915C-3583AFF699E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D7BF7-D35D-4F94-86DB-46206827A8DE}" type="datetimeFigureOut">
              <a:rPr lang="en-US" smtClean="0"/>
              <a:pPr/>
              <a:t>2/17/11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CEBB87F-A979-4BBA-9133-119143B8409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D7BF7-D35D-4F94-86DB-46206827A8DE}" type="datetimeFigureOut">
              <a:rPr lang="en-US" smtClean="0"/>
              <a:pPr/>
              <a:t>2/17/11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BB87F-A979-4BBA-9133-119143B840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CCEBB87F-A979-4BBA-9133-119143B8409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D7BF7-D35D-4F94-86DB-46206827A8DE}" type="datetimeFigureOut">
              <a:rPr lang="en-US" smtClean="0"/>
              <a:pPr/>
              <a:t>2/17/11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D7BF7-D35D-4F94-86DB-46206827A8DE}" type="datetimeFigureOut">
              <a:rPr lang="en-US" smtClean="0"/>
              <a:pPr/>
              <a:t>2/17/11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CCEBB87F-A979-4BBA-9133-119143B8409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D7BF7-D35D-4F94-86DB-46206827A8DE}" type="datetimeFigureOut">
              <a:rPr lang="en-US" smtClean="0"/>
              <a:pPr/>
              <a:t>2/17/11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CEBB87F-A979-4BBA-9133-119143B8409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DBD7BF7-D35D-4F94-86DB-46206827A8DE}" type="datetimeFigureOut">
              <a:rPr lang="en-US" smtClean="0"/>
              <a:pPr/>
              <a:t>2/17/11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BB87F-A979-4BBA-9133-119143B8409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D7BF7-D35D-4F94-86DB-46206827A8DE}" type="datetimeFigureOut">
              <a:rPr lang="en-US" smtClean="0"/>
              <a:pPr/>
              <a:t>2/17/11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CCEBB87F-A979-4BBA-9133-119143B8409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D7BF7-D35D-4F94-86DB-46206827A8DE}" type="datetimeFigureOut">
              <a:rPr lang="en-US" smtClean="0"/>
              <a:pPr/>
              <a:t>2/17/11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CCEBB87F-A979-4BBA-9133-119143B840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D7BF7-D35D-4F94-86DB-46206827A8DE}" type="datetimeFigureOut">
              <a:rPr lang="en-US" smtClean="0"/>
              <a:pPr/>
              <a:t>2/17/11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CEBB87F-A979-4BBA-9133-119143B840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CEBB87F-A979-4BBA-9133-119143B8409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D7BF7-D35D-4F94-86DB-46206827A8DE}" type="datetimeFigureOut">
              <a:rPr lang="en-US" smtClean="0"/>
              <a:pPr/>
              <a:t>2/17/11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CCEBB87F-A979-4BBA-9133-119143B8409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DBD7BF7-D35D-4F94-86DB-46206827A8DE}" type="datetimeFigureOut">
              <a:rPr lang="en-US" smtClean="0"/>
              <a:pPr/>
              <a:t>2/17/11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DBD7BF7-D35D-4F94-86DB-46206827A8DE}" type="datetimeFigureOut">
              <a:rPr lang="en-US" smtClean="0"/>
              <a:pPr/>
              <a:t>2/17/11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CEBB87F-A979-4BBA-9133-119143B8409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cap="none" dirty="0" smtClean="0"/>
              <a:t>A Presentation Given to the Technology Task Force by Byron Lilly on February 16, 2011</a:t>
            </a:r>
            <a:endParaRPr lang="en-US" cap="non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Proposed Process for Requesting/Prioritizing New Technology Projects at De Anza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Outstanding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9755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Should we be concerned that we are proposing one process for prioritizing ETS’s labor time and a different process for allocating budget to projects?  What will happen if there are significant differences in the priorities established by these two groups?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Most likely, projects would need both budget and labor time in order to get completed.  Projects missing either would languish.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607552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Proposed New Project Prioritization Process</a:t>
            </a:r>
            <a:endParaRPr lang="en-US" dirty="0"/>
          </a:p>
        </p:txBody>
      </p:sp>
      <p:pic>
        <p:nvPicPr>
          <p:cNvPr id="4" name="Picture 3" descr="untitle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4600" y="914400"/>
            <a:ext cx="5791200" cy="5943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Forward a recommendation to College Council to accept and approve ETS’s proposal that “projects and project phases that have been started cannot be stopped midstream.”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In the interests of ETS efficiency, no </a:t>
            </a:r>
            <a:r>
              <a:rPr lang="en-US" u="sng" dirty="0" smtClean="0">
                <a:solidFill>
                  <a:schemeClr val="tx1"/>
                </a:solidFill>
              </a:rPr>
              <a:t>new</a:t>
            </a:r>
            <a:r>
              <a:rPr lang="en-US" dirty="0" smtClean="0">
                <a:solidFill>
                  <a:schemeClr val="tx1"/>
                </a:solidFill>
              </a:rPr>
              <a:t> projects could be started until all projects or project phases </a:t>
            </a:r>
            <a:r>
              <a:rPr lang="en-US" u="sng" dirty="0" smtClean="0">
                <a:solidFill>
                  <a:schemeClr val="tx1"/>
                </a:solidFill>
              </a:rPr>
              <a:t>that have been started </a:t>
            </a:r>
            <a:r>
              <a:rPr lang="en-US" dirty="0" smtClean="0">
                <a:solidFill>
                  <a:schemeClr val="tx1"/>
                </a:solidFill>
              </a:rPr>
              <a:t>are completed.”</a:t>
            </a:r>
          </a:p>
          <a:p>
            <a:r>
              <a:rPr lang="en-US" dirty="0" smtClean="0"/>
              <a:t>Forward to College Council a recommendation to adopt, on a provisional or pilot test basis, ETS’s proposed flowchart and prioritization methodology (the Excel spreadsheet.)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Develop and forward to College Council a recommended process to occupy the “De Anza College Review Authority” box in ETS’s prioritization flowchart.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607552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The Old Project Prioritization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676400"/>
            <a:ext cx="8503920" cy="442264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Many project requests are sent directly to ETS personnel</a:t>
            </a:r>
          </a:p>
          <a:p>
            <a:r>
              <a:rPr lang="en-US" dirty="0" smtClean="0"/>
              <a:t>Users frequently describe projects as “critical” and insist they must be completed in a short period of time</a:t>
            </a:r>
          </a:p>
          <a:p>
            <a:r>
              <a:rPr lang="en-US" dirty="0" smtClean="0"/>
              <a:t>Users frequently have not involved ETS personnel in the planning process, and additional resources, either initial or on-going or both, are identified after college administration have been persuaded by users that project is “critical” and “worthwhile.”</a:t>
            </a:r>
          </a:p>
          <a:p>
            <a:r>
              <a:rPr lang="en-US" dirty="0" smtClean="0"/>
              <a:t>Requestors (and ETS personnel) are often frustrated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607552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Proposed New Project Prioritization Process</a:t>
            </a:r>
            <a:endParaRPr lang="en-US" dirty="0"/>
          </a:p>
        </p:txBody>
      </p:sp>
      <p:pic>
        <p:nvPicPr>
          <p:cNvPr id="4" name="Picture 3" descr="untitle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4600" y="914400"/>
            <a:ext cx="5791200" cy="5943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607552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Proposed New Project Prioritization Process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96000" y="1646366"/>
            <a:ext cx="2667000" cy="830997"/>
          </a:xfrm>
          <a:prstGeom prst="rect">
            <a:avLst/>
          </a:prstGeom>
          <a:solidFill>
            <a:schemeClr val="bg1"/>
          </a:solidFill>
          <a:ln w="34925">
            <a:solidFill>
              <a:schemeClr val="tx1"/>
            </a:solidFill>
          </a:ln>
        </p:spPr>
        <p:txBody>
          <a:bodyPr wrap="square" lIns="274320" tIns="182880" rIns="274320" bIns="274320" rtlCol="0" anchor="ctr" anchorCtr="0">
            <a:spAutoFit/>
          </a:bodyPr>
          <a:lstStyle/>
          <a:p>
            <a:pPr algn="ctr"/>
            <a:r>
              <a:rPr lang="en-US" sz="2400" dirty="0" smtClean="0"/>
              <a:t>President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4114800" y="2941766"/>
            <a:ext cx="2667000" cy="830997"/>
          </a:xfrm>
          <a:prstGeom prst="rect">
            <a:avLst/>
          </a:prstGeom>
          <a:solidFill>
            <a:schemeClr val="bg1"/>
          </a:solidFill>
          <a:ln w="34925">
            <a:solidFill>
              <a:schemeClr val="tx1"/>
            </a:solidFill>
          </a:ln>
        </p:spPr>
        <p:txBody>
          <a:bodyPr wrap="square" lIns="274320" tIns="182880" rIns="274320" bIns="274320" rtlCol="0" anchor="ctr" anchorCtr="0">
            <a:spAutoFit/>
          </a:bodyPr>
          <a:lstStyle/>
          <a:p>
            <a:pPr algn="ctr"/>
            <a:r>
              <a:rPr lang="en-US" sz="2400" dirty="0" smtClean="0"/>
              <a:t>Senior Staff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2133600" y="4343400"/>
            <a:ext cx="2667000" cy="830997"/>
          </a:xfrm>
          <a:prstGeom prst="rect">
            <a:avLst/>
          </a:prstGeom>
          <a:solidFill>
            <a:schemeClr val="bg1"/>
          </a:solidFill>
          <a:ln w="34925">
            <a:solidFill>
              <a:schemeClr val="tx1"/>
            </a:solidFill>
          </a:ln>
        </p:spPr>
        <p:txBody>
          <a:bodyPr wrap="square" lIns="274320" tIns="182880" rIns="274320" bIns="274320" rtlCol="0" anchor="ctr" anchorCtr="0">
            <a:spAutoFit/>
          </a:bodyPr>
          <a:lstStyle/>
          <a:p>
            <a:pPr algn="ctr"/>
            <a:r>
              <a:rPr lang="en-US" sz="2400" dirty="0" smtClean="0"/>
              <a:t>College Council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5715000"/>
            <a:ext cx="2667000" cy="738664"/>
          </a:xfrm>
          <a:prstGeom prst="rect">
            <a:avLst/>
          </a:prstGeom>
          <a:solidFill>
            <a:schemeClr val="bg1"/>
          </a:solidFill>
          <a:ln w="34925">
            <a:solidFill>
              <a:schemeClr val="tx1"/>
            </a:solidFill>
          </a:ln>
        </p:spPr>
        <p:txBody>
          <a:bodyPr wrap="square" lIns="182880" tIns="182880" rIns="182880" bIns="182880" rtlCol="0" anchor="ctr" anchorCtr="0">
            <a:spAutoFit/>
          </a:bodyPr>
          <a:lstStyle/>
          <a:p>
            <a:pPr algn="ctr"/>
            <a:r>
              <a:rPr lang="en-US" sz="2400" dirty="0" smtClean="0"/>
              <a:t>Tech Task Force</a:t>
            </a:r>
            <a:endParaRPr lang="en-US" sz="2400" dirty="0"/>
          </a:p>
        </p:txBody>
      </p:sp>
      <p:sp>
        <p:nvSpPr>
          <p:cNvPr id="8" name="Bent Arrow 7"/>
          <p:cNvSpPr/>
          <p:nvPr/>
        </p:nvSpPr>
        <p:spPr>
          <a:xfrm rot="16200000" flipV="1">
            <a:off x="2857500" y="5372100"/>
            <a:ext cx="876300" cy="647700"/>
          </a:xfrm>
          <a:prstGeom prst="bentArrow">
            <a:avLst>
              <a:gd name="adj1" fmla="val 25259"/>
              <a:gd name="adj2" fmla="val 25000"/>
              <a:gd name="adj3" fmla="val 25000"/>
              <a:gd name="adj4" fmla="val 3862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Bent Arrow 8"/>
          <p:cNvSpPr/>
          <p:nvPr/>
        </p:nvSpPr>
        <p:spPr>
          <a:xfrm rot="16200000" flipV="1">
            <a:off x="4762500" y="4000500"/>
            <a:ext cx="876300" cy="647700"/>
          </a:xfrm>
          <a:prstGeom prst="bentArrow">
            <a:avLst>
              <a:gd name="adj1" fmla="val 25259"/>
              <a:gd name="adj2" fmla="val 25000"/>
              <a:gd name="adj3" fmla="val 25000"/>
              <a:gd name="adj4" fmla="val 3862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Bent Arrow 9"/>
          <p:cNvSpPr/>
          <p:nvPr/>
        </p:nvSpPr>
        <p:spPr>
          <a:xfrm rot="16200000" flipV="1">
            <a:off x="6743700" y="2628900"/>
            <a:ext cx="876300" cy="647700"/>
          </a:xfrm>
          <a:prstGeom prst="bentArrow">
            <a:avLst>
              <a:gd name="adj1" fmla="val 25259"/>
              <a:gd name="adj2" fmla="val 25000"/>
              <a:gd name="adj3" fmla="val 25000"/>
              <a:gd name="adj4" fmla="val 3862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of the Outstanding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Will </a:t>
            </a:r>
            <a:r>
              <a:rPr lang="en-US" dirty="0" smtClean="0">
                <a:solidFill>
                  <a:srgbClr val="FFFF00"/>
                </a:solidFill>
              </a:rPr>
              <a:t>all</a:t>
            </a:r>
            <a:r>
              <a:rPr lang="en-US" dirty="0" smtClean="0"/>
              <a:t> projects that require ETS labor time go through this process, or will some projects be </a:t>
            </a:r>
            <a:r>
              <a:rPr lang="en-US" dirty="0" smtClean="0">
                <a:solidFill>
                  <a:srgbClr val="FFFF00"/>
                </a:solidFill>
              </a:rPr>
              <a:t>excluded</a:t>
            </a:r>
            <a:r>
              <a:rPr lang="en-US" dirty="0" smtClean="0"/>
              <a:t> and have their own process?</a:t>
            </a:r>
          </a:p>
          <a:p>
            <a:r>
              <a:rPr lang="en-US" dirty="0" smtClean="0"/>
              <a:t>What will the role of the following groups be vis-à-vis this process?: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The Campus Technology Prioritization Committee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The Campus Budget Committee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607552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Measure C Prioritization Process 1: </a:t>
            </a:r>
            <a:r>
              <a:rPr lang="en-US" dirty="0" smtClean="0">
                <a:solidFill>
                  <a:schemeClr val="tx1"/>
                </a:solidFill>
              </a:rPr>
              <a:t>Replacement</a:t>
            </a:r>
            <a:r>
              <a:rPr lang="en-US" dirty="0" smtClean="0"/>
              <a:t> Equipment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96000" y="1646366"/>
            <a:ext cx="2667000" cy="830997"/>
          </a:xfrm>
          <a:prstGeom prst="rect">
            <a:avLst/>
          </a:prstGeom>
          <a:solidFill>
            <a:schemeClr val="bg1"/>
          </a:solidFill>
          <a:ln w="34925">
            <a:solidFill>
              <a:schemeClr val="tx1"/>
            </a:solidFill>
          </a:ln>
        </p:spPr>
        <p:txBody>
          <a:bodyPr wrap="square" lIns="274320" tIns="182880" rIns="274320" bIns="274320" rtlCol="0" anchor="ctr" anchorCtr="0">
            <a:spAutoFit/>
          </a:bodyPr>
          <a:lstStyle/>
          <a:p>
            <a:pPr algn="ctr"/>
            <a:r>
              <a:rPr lang="en-US" sz="2400" dirty="0" smtClean="0"/>
              <a:t>President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886200" y="2743200"/>
            <a:ext cx="2667000" cy="1569660"/>
          </a:xfrm>
          <a:prstGeom prst="rect">
            <a:avLst/>
          </a:prstGeom>
          <a:solidFill>
            <a:schemeClr val="bg1"/>
          </a:solidFill>
          <a:ln w="34925">
            <a:solidFill>
              <a:schemeClr val="tx1"/>
            </a:solidFill>
          </a:ln>
        </p:spPr>
        <p:txBody>
          <a:bodyPr wrap="square" lIns="274320" tIns="182880" rIns="274320" bIns="274320" rtlCol="0" anchor="ctr" anchorCtr="0">
            <a:spAutoFit/>
          </a:bodyPr>
          <a:lstStyle/>
          <a:p>
            <a:pPr algn="ctr"/>
            <a:r>
              <a:rPr lang="en-US" sz="2400" dirty="0" smtClean="0"/>
              <a:t>Campus Tech Prioritization Committee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447800" y="4495800"/>
            <a:ext cx="2667000" cy="738664"/>
          </a:xfrm>
          <a:prstGeom prst="rect">
            <a:avLst/>
          </a:prstGeom>
          <a:solidFill>
            <a:schemeClr val="bg1"/>
          </a:solidFill>
          <a:ln w="34925">
            <a:solidFill>
              <a:schemeClr val="tx1"/>
            </a:solidFill>
          </a:ln>
        </p:spPr>
        <p:txBody>
          <a:bodyPr wrap="square" lIns="182880" tIns="182880" rIns="182880" bIns="182880" rtlCol="0" anchor="ctr" anchorCtr="0">
            <a:spAutoFit/>
          </a:bodyPr>
          <a:lstStyle/>
          <a:p>
            <a:pPr algn="ctr"/>
            <a:r>
              <a:rPr lang="en-US" sz="2400" dirty="0" smtClean="0"/>
              <a:t>Vice Presidents</a:t>
            </a:r>
            <a:endParaRPr lang="en-US" sz="2400" dirty="0"/>
          </a:p>
        </p:txBody>
      </p:sp>
      <p:sp>
        <p:nvSpPr>
          <p:cNvPr id="8" name="Bent Arrow 7"/>
          <p:cNvSpPr/>
          <p:nvPr/>
        </p:nvSpPr>
        <p:spPr>
          <a:xfrm rot="16200000" flipV="1">
            <a:off x="4514850" y="4171950"/>
            <a:ext cx="495300" cy="990600"/>
          </a:xfrm>
          <a:prstGeom prst="bentArrow">
            <a:avLst>
              <a:gd name="adj1" fmla="val 25259"/>
              <a:gd name="adj2" fmla="val 25000"/>
              <a:gd name="adj3" fmla="val 25000"/>
              <a:gd name="adj4" fmla="val 3862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Bent Arrow 8"/>
          <p:cNvSpPr/>
          <p:nvPr/>
        </p:nvSpPr>
        <p:spPr>
          <a:xfrm rot="16200000" flipV="1">
            <a:off x="6743700" y="2705100"/>
            <a:ext cx="876300" cy="647700"/>
          </a:xfrm>
          <a:prstGeom prst="bentArrow">
            <a:avLst>
              <a:gd name="adj1" fmla="val 25259"/>
              <a:gd name="adj2" fmla="val 25000"/>
              <a:gd name="adj3" fmla="val 25000"/>
              <a:gd name="adj4" fmla="val 3862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5454134"/>
            <a:ext cx="2667000" cy="1107996"/>
          </a:xfrm>
          <a:prstGeom prst="rect">
            <a:avLst/>
          </a:prstGeom>
          <a:solidFill>
            <a:schemeClr val="bg1"/>
          </a:solidFill>
          <a:ln w="34925">
            <a:solidFill>
              <a:schemeClr val="tx1"/>
            </a:solidFill>
          </a:ln>
        </p:spPr>
        <p:txBody>
          <a:bodyPr wrap="square" lIns="182880" tIns="182880" rIns="182880" bIns="182880" rtlCol="0" anchor="ctr" anchorCtr="0">
            <a:spAutoFit/>
          </a:bodyPr>
          <a:lstStyle/>
          <a:p>
            <a:pPr algn="ctr"/>
            <a:r>
              <a:rPr lang="en-US" sz="2400" dirty="0" smtClean="0"/>
              <a:t>Deans and Managers</a:t>
            </a:r>
            <a:endParaRPr lang="en-US" sz="2400" dirty="0"/>
          </a:p>
        </p:txBody>
      </p:sp>
      <p:sp>
        <p:nvSpPr>
          <p:cNvPr id="12" name="Bent Arrow 11"/>
          <p:cNvSpPr/>
          <p:nvPr/>
        </p:nvSpPr>
        <p:spPr>
          <a:xfrm rot="16200000" flipV="1">
            <a:off x="2762250" y="5314950"/>
            <a:ext cx="723900" cy="762000"/>
          </a:xfrm>
          <a:prstGeom prst="bentArrow">
            <a:avLst>
              <a:gd name="adj1" fmla="val 25259"/>
              <a:gd name="adj2" fmla="val 25000"/>
              <a:gd name="adj3" fmla="val 25000"/>
              <a:gd name="adj4" fmla="val 3862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607552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Measure C Prioritization Process 2:</a:t>
            </a:r>
            <a:br>
              <a:rPr lang="en-US" dirty="0" smtClean="0"/>
            </a:br>
            <a:r>
              <a:rPr lang="en-US" dirty="0" smtClean="0">
                <a:solidFill>
                  <a:schemeClr val="tx1"/>
                </a:solidFill>
              </a:rPr>
              <a:t>New</a:t>
            </a:r>
            <a:r>
              <a:rPr lang="en-US" dirty="0" smtClean="0"/>
              <a:t> Equipment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96000" y="1646366"/>
            <a:ext cx="2667000" cy="830997"/>
          </a:xfrm>
          <a:prstGeom prst="rect">
            <a:avLst/>
          </a:prstGeom>
          <a:solidFill>
            <a:schemeClr val="bg1"/>
          </a:solidFill>
          <a:ln w="34925">
            <a:solidFill>
              <a:schemeClr val="tx1"/>
            </a:solidFill>
          </a:ln>
        </p:spPr>
        <p:txBody>
          <a:bodyPr wrap="square" lIns="274320" tIns="182880" rIns="274320" bIns="274320" rtlCol="0" anchor="ctr" anchorCtr="0">
            <a:spAutoFit/>
          </a:bodyPr>
          <a:lstStyle/>
          <a:p>
            <a:pPr algn="ctr"/>
            <a:r>
              <a:rPr lang="en-US" sz="2400" dirty="0" smtClean="0"/>
              <a:t>President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4038600" y="2971800"/>
            <a:ext cx="2667000" cy="830997"/>
          </a:xfrm>
          <a:prstGeom prst="rect">
            <a:avLst/>
          </a:prstGeom>
          <a:solidFill>
            <a:schemeClr val="bg1"/>
          </a:solidFill>
          <a:ln w="34925">
            <a:solidFill>
              <a:schemeClr val="tx1"/>
            </a:solidFill>
          </a:ln>
        </p:spPr>
        <p:txBody>
          <a:bodyPr wrap="square" lIns="274320" tIns="182880" rIns="274320" bIns="274320" rtlCol="0" anchor="ctr" anchorCtr="0">
            <a:spAutoFit/>
          </a:bodyPr>
          <a:lstStyle/>
          <a:p>
            <a:pPr algn="ctr"/>
            <a:r>
              <a:rPr lang="en-US" sz="2400" dirty="0" smtClean="0"/>
              <a:t>College Council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2133600" y="3974069"/>
            <a:ext cx="2667000" cy="1569660"/>
          </a:xfrm>
          <a:prstGeom prst="rect">
            <a:avLst/>
          </a:prstGeom>
          <a:solidFill>
            <a:schemeClr val="bg1"/>
          </a:solidFill>
          <a:ln w="34925">
            <a:solidFill>
              <a:schemeClr val="tx1"/>
            </a:solidFill>
          </a:ln>
        </p:spPr>
        <p:txBody>
          <a:bodyPr wrap="square" lIns="274320" tIns="182880" rIns="274320" bIns="274320" rtlCol="0" anchor="ctr" anchorCtr="0">
            <a:spAutoFit/>
          </a:bodyPr>
          <a:lstStyle/>
          <a:p>
            <a:pPr algn="ctr"/>
            <a:r>
              <a:rPr lang="en-US" sz="2400" dirty="0" smtClean="0"/>
              <a:t>Campus Budget &amp; TTF Committees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5345668"/>
            <a:ext cx="2667000" cy="1477328"/>
          </a:xfrm>
          <a:prstGeom prst="rect">
            <a:avLst/>
          </a:prstGeom>
          <a:solidFill>
            <a:schemeClr val="bg1"/>
          </a:solidFill>
          <a:ln w="34925">
            <a:solidFill>
              <a:schemeClr val="tx1"/>
            </a:solidFill>
          </a:ln>
        </p:spPr>
        <p:txBody>
          <a:bodyPr wrap="square" lIns="182880" tIns="182880" rIns="182880" bIns="182880" rtlCol="0" anchor="ctr" anchorCtr="0">
            <a:spAutoFit/>
          </a:bodyPr>
          <a:lstStyle/>
          <a:p>
            <a:pPr algn="ctr"/>
            <a:r>
              <a:rPr lang="en-US" sz="2400" dirty="0" smtClean="0"/>
              <a:t>Deans &amp; Mgrs submit to VPs and PBTs</a:t>
            </a:r>
            <a:endParaRPr lang="en-US" sz="2400" dirty="0"/>
          </a:p>
        </p:txBody>
      </p:sp>
      <p:sp>
        <p:nvSpPr>
          <p:cNvPr id="8" name="Bent Arrow 7"/>
          <p:cNvSpPr/>
          <p:nvPr/>
        </p:nvSpPr>
        <p:spPr>
          <a:xfrm rot="16200000" flipV="1">
            <a:off x="3219450" y="5391150"/>
            <a:ext cx="495300" cy="990600"/>
          </a:xfrm>
          <a:prstGeom prst="bentArrow">
            <a:avLst>
              <a:gd name="adj1" fmla="val 25259"/>
              <a:gd name="adj2" fmla="val 25000"/>
              <a:gd name="adj3" fmla="val 25000"/>
              <a:gd name="adj4" fmla="val 3862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Bent Arrow 8"/>
          <p:cNvSpPr/>
          <p:nvPr/>
        </p:nvSpPr>
        <p:spPr>
          <a:xfrm rot="16200000" flipV="1">
            <a:off x="5105400" y="3657600"/>
            <a:ext cx="609600" cy="1066800"/>
          </a:xfrm>
          <a:prstGeom prst="bentArrow">
            <a:avLst>
              <a:gd name="adj1" fmla="val 25259"/>
              <a:gd name="adj2" fmla="val 25000"/>
              <a:gd name="adj3" fmla="val 25000"/>
              <a:gd name="adj4" fmla="val 3862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Bent Arrow 9"/>
          <p:cNvSpPr/>
          <p:nvPr/>
        </p:nvSpPr>
        <p:spPr>
          <a:xfrm rot="16200000" flipV="1">
            <a:off x="6743700" y="2628900"/>
            <a:ext cx="876300" cy="647700"/>
          </a:xfrm>
          <a:prstGeom prst="bentArrow">
            <a:avLst>
              <a:gd name="adj1" fmla="val 25259"/>
              <a:gd name="adj2" fmla="val 25000"/>
              <a:gd name="adj3" fmla="val 25000"/>
              <a:gd name="adj4" fmla="val 3862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10200" y="5257800"/>
            <a:ext cx="2667000" cy="830997"/>
          </a:xfrm>
          <a:prstGeom prst="rect">
            <a:avLst/>
          </a:prstGeom>
          <a:solidFill>
            <a:schemeClr val="bg1"/>
          </a:solidFill>
          <a:ln w="34925">
            <a:solidFill>
              <a:schemeClr val="tx1"/>
            </a:solidFill>
          </a:ln>
        </p:spPr>
        <p:txBody>
          <a:bodyPr wrap="square" lIns="274320" tIns="182880" rIns="274320" bIns="274320" rtlCol="0" anchor="ctr" anchorCtr="0">
            <a:spAutoFit/>
          </a:bodyPr>
          <a:lstStyle/>
          <a:p>
            <a:pPr algn="ctr"/>
            <a:r>
              <a:rPr lang="en-US" sz="2400" dirty="0" smtClean="0"/>
              <a:t>Senior Staff</a:t>
            </a:r>
            <a:endParaRPr lang="en-US" sz="2400" dirty="0"/>
          </a:p>
        </p:txBody>
      </p:sp>
      <p:sp>
        <p:nvSpPr>
          <p:cNvPr id="12" name="Bent Arrow 11"/>
          <p:cNvSpPr/>
          <p:nvPr/>
        </p:nvSpPr>
        <p:spPr>
          <a:xfrm flipV="1">
            <a:off x="4419600" y="5562600"/>
            <a:ext cx="781050" cy="514350"/>
          </a:xfrm>
          <a:prstGeom prst="bentArrow">
            <a:avLst>
              <a:gd name="adj1" fmla="val 25259"/>
              <a:gd name="adj2" fmla="val 25000"/>
              <a:gd name="adj3" fmla="val 25000"/>
              <a:gd name="adj4" fmla="val 3862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Bent Arrow 12"/>
          <p:cNvSpPr/>
          <p:nvPr/>
        </p:nvSpPr>
        <p:spPr>
          <a:xfrm rot="10800000" flipV="1">
            <a:off x="4876800" y="4648200"/>
            <a:ext cx="781050" cy="514350"/>
          </a:xfrm>
          <a:prstGeom prst="bentArrow">
            <a:avLst>
              <a:gd name="adj1" fmla="val 25259"/>
              <a:gd name="adj2" fmla="val 25000"/>
              <a:gd name="adj3" fmla="val 25000"/>
              <a:gd name="adj4" fmla="val 3862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531352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Things Fred and/or Letha Have Suggested Would </a:t>
            </a:r>
            <a:r>
              <a:rPr lang="en-US" dirty="0" smtClean="0">
                <a:solidFill>
                  <a:schemeClr val="tx1"/>
                </a:solidFill>
              </a:rPr>
              <a:t>Not</a:t>
            </a:r>
            <a:r>
              <a:rPr lang="en-US" dirty="0" smtClean="0"/>
              <a:t> Be Prioritized by TTF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Measure C work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Banner functionality improvements that are within the original project scope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Projects that take less than 40 ETS man-hours to complete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Routine break/fixes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Outstanding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Is it sufficient for the prioritization process to continue to bucket projects into one of three </a:t>
            </a:r>
            <a:r>
              <a:rPr lang="en-US" i="1" dirty="0" smtClean="0"/>
              <a:t>priority levels</a:t>
            </a:r>
            <a:r>
              <a:rPr lang="en-US" dirty="0" smtClean="0"/>
              <a:t>, or do we need to produce a </a:t>
            </a:r>
            <a:r>
              <a:rPr lang="en-US" i="1" dirty="0" smtClean="0"/>
              <a:t>numbered ranking </a:t>
            </a:r>
            <a:r>
              <a:rPr lang="en-US" dirty="0" smtClean="0"/>
              <a:t>of the projects?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Fred said Monday (2/14/11) that “just the C’s will probably take my group 5 years to complete.”  That suggests to me that we need to cut the C’s finer.</a:t>
            </a:r>
          </a:p>
          <a:p>
            <a:r>
              <a:rPr lang="en-US" dirty="0" smtClean="0"/>
              <a:t>Who will negotiate with ETS on such issues as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How many phases to break a given project into?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What the committed completion date of each project phase is?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Changes in the prioritization levels and committed completion dates of the various projects over time?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Proposed Process for Requesting/Prioritizing New Technology Projects at De Anza&amp;quot;&quot;/&gt;&lt;property id=&quot;20307&quot; value=&quot;256&quot;/&gt;&lt;/object&gt;&lt;object type=&quot;3&quot; unique_id=&quot;10026&quot;&gt;&lt;property id=&quot;20148&quot; value=&quot;5&quot;/&gt;&lt;property id=&quot;20300&quot; value=&quot;Slide 2 - &amp;quot;The Old Project Prioritization Process&amp;quot;&quot;/&gt;&lt;property id=&quot;20307&quot; value=&quot;257&quot;/&gt;&lt;/object&gt;&lt;object type=&quot;3&quot; unique_id=&quot;10057&quot;&gt;&lt;property id=&quot;20148&quot; value=&quot;5&quot;/&gt;&lt;property id=&quot;20300&quot; value=&quot;Slide 9 - &amp;quot;Additional Outstanding Issues&amp;quot;&quot;/&gt;&lt;property id=&quot;20307&quot; value=&quot;260&quot;/&gt;&lt;/object&gt;&lt;object type=&quot;3&quot; unique_id=&quot;10058&quot;&gt;&lt;property id=&quot;20148&quot; value=&quot;5&quot;/&gt;&lt;property id=&quot;20300&quot; value=&quot;Slide 12 - &amp;quot;Next Steps&amp;quot;&quot;/&gt;&lt;property id=&quot;20307&quot; value=&quot;261&quot;/&gt;&lt;/object&gt;&lt;object type=&quot;3&quot; unique_id=&quot;10321&quot;&gt;&lt;property id=&quot;20148&quot; value=&quot;5&quot;/&gt;&lt;property id=&quot;20300&quot; value=&quot;Slide 10 - &amp;quot;Additional Outstanding Issues&amp;quot;&quot;/&gt;&lt;property id=&quot;20307&quot; value=&quot;263&quot;/&gt;&lt;/object&gt;&lt;object type=&quot;3&quot; unique_id=&quot;10472&quot;&gt;&lt;property id=&quot;20148&quot; value=&quot;5&quot;/&gt;&lt;property id=&quot;20300&quot; value=&quot;Slide 13 - &amp;quot;Next Steps&amp;quot;&quot;/&gt;&lt;property id=&quot;20307&quot; value=&quot;264&quot;/&gt;&lt;/object&gt;&lt;object type=&quot;3&quot; unique_id=&quot;10915&quot;&gt;&lt;property id=&quot;20148&quot; value=&quot;5&quot;/&gt;&lt;property id=&quot;20300&quot; value=&quot;Slide 3 - &amp;quot;Proposed New Project Prioritization Process&amp;quot;&quot;/&gt;&lt;property id=&quot;20307&quot; value=&quot;267&quot;/&gt;&lt;/object&gt;&lt;object type=&quot;3&quot; unique_id=&quot;11168&quot;&gt;&lt;property id=&quot;20148&quot; value=&quot;5&quot;/&gt;&lt;property id=&quot;20300&quot; value=&quot;Slide 4 - &amp;quot;Proposed New Project Prioritization Process&amp;quot;&quot;/&gt;&lt;property id=&quot;20307&quot; value=&quot;268&quot;/&gt;&lt;/object&gt;&lt;object type=&quot;3&quot; unique_id=&quot;11265&quot;&gt;&lt;property id=&quot;20148&quot; value=&quot;5&quot;/&gt;&lt;property id=&quot;20300&quot; value=&quot;Slide 5 - &amp;quot;Some of the Outstanding Issues&amp;quot;&quot;/&gt;&lt;property id=&quot;20307&quot; value=&quot;269&quot;/&gt;&lt;/object&gt;&lt;object type=&quot;3&quot; unique_id=&quot;11357&quot;&gt;&lt;property id=&quot;20148&quot; value=&quot;5&quot;/&gt;&lt;property id=&quot;20300&quot; value=&quot;Slide 6 - &amp;quot;Measure C Prioritization Process 1: Replacement Equipment&amp;quot;&quot;/&gt;&lt;property id=&quot;20307&quot; value=&quot;270&quot;/&gt;&lt;/object&gt;&lt;object type=&quot;3&quot; unique_id=&quot;11428&quot;&gt;&lt;property id=&quot;20148&quot; value=&quot;5&quot;/&gt;&lt;property id=&quot;20300&quot; value=&quot;Slide 7 - &amp;quot;Measure C Prioritization Process 2:&amp;#x0D;&amp;#x0A;New Equipment&amp;quot;&quot;/&gt;&lt;property id=&quot;20307&quot; value=&quot;271&quot;/&gt;&lt;/object&gt;&lt;object type=&quot;3&quot; unique_id=&quot;11564&quot;&gt;&lt;property id=&quot;20148&quot; value=&quot;5&quot;/&gt;&lt;property id=&quot;20300&quot; value=&quot;Slide 8 - &amp;quot;Things Fred and/or Letha Have Suggested Would Not Be Prioritized by TTF&amp;quot;&quot;/&gt;&lt;property id=&quot;20307&quot; value=&quot;272&quot;/&gt;&lt;/object&gt;&lt;object type=&quot;3&quot; unique_id=&quot;11773&quot;&gt;&lt;property id=&quot;20148&quot; value=&quot;5&quot;/&gt;&lt;property id=&quot;20300&quot; value=&quot;Slide 11 - &amp;quot;Proposed New Project Prioritization Process&amp;quot;&quot;/&gt;&lt;property id=&quot;20307&quot; value=&quot;273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193</TotalTime>
  <Words>847</Words>
  <Application>Microsoft Macintosh PowerPoint</Application>
  <PresentationFormat>On-screen Show (4:3)</PresentationFormat>
  <Paragraphs>71</Paragraphs>
  <Slides>13</Slides>
  <Notes>10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Civic</vt:lpstr>
      <vt:lpstr>Proposed Process for Requesting/Prioritizing New Technology Projects at De Anza</vt:lpstr>
      <vt:lpstr>The Old Project Prioritization Process</vt:lpstr>
      <vt:lpstr>Proposed New Project Prioritization Process</vt:lpstr>
      <vt:lpstr>Proposed New Project Prioritization Process</vt:lpstr>
      <vt:lpstr>Some of the Outstanding Issues</vt:lpstr>
      <vt:lpstr>Measure C Prioritization Process 1: Replacement Equipment</vt:lpstr>
      <vt:lpstr>Measure C Prioritization Process 2: New Equipment</vt:lpstr>
      <vt:lpstr>Things Fred and/or Letha Have Suggested Would Not Be Prioritized by TTF</vt:lpstr>
      <vt:lpstr>Additional Outstanding Issues</vt:lpstr>
      <vt:lpstr>Additional Outstanding Issues</vt:lpstr>
      <vt:lpstr>Proposed New Project Prioritization Process</vt:lpstr>
      <vt:lpstr>Next Steps</vt:lpstr>
      <vt:lpstr>Next Steps</vt:lpstr>
    </vt:vector>
  </TitlesOfParts>
  <Company>FHDA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 Task Force Update</dc:title>
  <dc:creator>lillyb</dc:creator>
  <cp:lastModifiedBy>Pippa</cp:lastModifiedBy>
  <cp:revision>101</cp:revision>
  <dcterms:created xsi:type="dcterms:W3CDTF">2011-02-17T20:01:01Z</dcterms:created>
  <dcterms:modified xsi:type="dcterms:W3CDTF">2011-02-17T20:02:39Z</dcterms:modified>
</cp:coreProperties>
</file>