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82" r:id="rId2"/>
    <p:sldId id="269" r:id="rId3"/>
    <p:sldId id="270" r:id="rId4"/>
    <p:sldId id="294" r:id="rId5"/>
    <p:sldId id="274" r:id="rId6"/>
    <p:sldId id="275" r:id="rId7"/>
    <p:sldId id="278" r:id="rId8"/>
    <p:sldId id="277" r:id="rId9"/>
    <p:sldId id="276" r:id="rId10"/>
    <p:sldId id="284" r:id="rId11"/>
    <p:sldId id="285" r:id="rId12"/>
    <p:sldId id="286" r:id="rId13"/>
    <p:sldId id="281" r:id="rId14"/>
    <p:sldId id="258" r:id="rId15"/>
    <p:sldId id="295" r:id="rId16"/>
    <p:sldId id="287" r:id="rId17"/>
    <p:sldId id="288" r:id="rId18"/>
    <p:sldId id="292" r:id="rId19"/>
    <p:sldId id="291" r:id="rId20"/>
    <p:sldId id="289" r:id="rId21"/>
    <p:sldId id="290" r:id="rId22"/>
    <p:sldId id="261" r:id="rId23"/>
    <p:sldId id="283" r:id="rId24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8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CDE6F0-BDDA-4033-8A4B-52A9ACCE3739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465FC60-D0B7-42CA-B30C-927B81C0AB40}">
      <dgm:prSet phldrT="[Text]"/>
      <dgm:spPr>
        <a:noFill/>
        <a:ln w="57150">
          <a:solidFill>
            <a:schemeClr val="tx1"/>
          </a:solidFill>
        </a:ln>
      </dgm:spPr>
      <dgm:t>
        <a:bodyPr/>
        <a:lstStyle/>
        <a:p>
          <a:r>
            <a:rPr lang="en-US" b="1" dirty="0"/>
            <a:t>Civic Capacity for Equity and Social Justice in the areas of...</a:t>
          </a:r>
        </a:p>
      </dgm:t>
    </dgm:pt>
    <dgm:pt modelId="{BC011575-CEF2-460A-AE52-A96B6D434C79}" type="parTrans" cxnId="{0F601E86-1298-42CF-BE9F-3F6FF7487979}">
      <dgm:prSet/>
      <dgm:spPr/>
      <dgm:t>
        <a:bodyPr/>
        <a:lstStyle/>
        <a:p>
          <a:endParaRPr lang="en-US"/>
        </a:p>
      </dgm:t>
    </dgm:pt>
    <dgm:pt modelId="{A232C390-B76C-469D-A0D4-116794FFD84B}" type="sibTrans" cxnId="{0F601E86-1298-42CF-BE9F-3F6FF7487979}">
      <dgm:prSet/>
      <dgm:spPr/>
      <dgm:t>
        <a:bodyPr/>
        <a:lstStyle/>
        <a:p>
          <a:endParaRPr lang="en-US"/>
        </a:p>
      </dgm:t>
    </dgm:pt>
    <dgm:pt modelId="{CAD71873-7D24-45F2-BD8C-DEE823F0B0F1}">
      <dgm:prSet phldrT="[Text]" custT="1"/>
      <dgm:spPr>
        <a:noFill/>
        <a:ln w="57150">
          <a:solidFill>
            <a:srgbClr val="FFFF00"/>
          </a:solidFill>
        </a:ln>
      </dgm:spPr>
      <dgm:t>
        <a:bodyPr/>
        <a:lstStyle/>
        <a:p>
          <a:r>
            <a:rPr lang="en-US" sz="2800" dirty="0"/>
            <a:t>Environmental </a:t>
          </a:r>
          <a:r>
            <a:rPr lang="en-US" sz="2800" dirty="0" smtClean="0"/>
            <a:t>Awareness</a:t>
          </a:r>
          <a:endParaRPr lang="en-US" sz="2800" dirty="0"/>
        </a:p>
        <a:p>
          <a:endParaRPr lang="en-US" sz="1200" dirty="0"/>
        </a:p>
      </dgm:t>
    </dgm:pt>
    <dgm:pt modelId="{51DA5636-1D96-4F83-82B5-4F07D1835959}" type="parTrans" cxnId="{A969EC24-F42D-43EC-A798-6D667E67D880}">
      <dgm:prSet/>
      <dgm:spPr/>
      <dgm:t>
        <a:bodyPr/>
        <a:lstStyle/>
        <a:p>
          <a:endParaRPr lang="en-US"/>
        </a:p>
      </dgm:t>
    </dgm:pt>
    <dgm:pt modelId="{33B84ED8-E381-4AE2-9A51-8C31D83DF5C8}" type="sibTrans" cxnId="{A969EC24-F42D-43EC-A798-6D667E67D880}">
      <dgm:prSet/>
      <dgm:spPr/>
      <dgm:t>
        <a:bodyPr/>
        <a:lstStyle/>
        <a:p>
          <a:endParaRPr lang="en-US"/>
        </a:p>
      </dgm:t>
    </dgm:pt>
    <dgm:pt modelId="{B5705F04-2841-443D-B57E-9CE2F5035174}">
      <dgm:prSet phldrT="[Text]" custT="1"/>
      <dgm:spPr>
        <a:noFill/>
        <a:ln w="57150">
          <a:solidFill>
            <a:srgbClr val="7030A0"/>
          </a:solidFill>
        </a:ln>
      </dgm:spPr>
      <dgm:t>
        <a:bodyPr/>
        <a:lstStyle/>
        <a:p>
          <a:r>
            <a:rPr lang="en-US" sz="2800" dirty="0"/>
            <a:t>Social Awareness: </a:t>
          </a:r>
        </a:p>
      </dgm:t>
    </dgm:pt>
    <dgm:pt modelId="{BAAFDA39-B79E-49E1-8F35-54BFA80E52CF}" type="parTrans" cxnId="{DFC185BA-610B-4C46-9FFB-C9F79FD8AA2F}">
      <dgm:prSet/>
      <dgm:spPr/>
      <dgm:t>
        <a:bodyPr/>
        <a:lstStyle/>
        <a:p>
          <a:endParaRPr lang="en-US"/>
        </a:p>
      </dgm:t>
    </dgm:pt>
    <dgm:pt modelId="{E71E6419-A76D-4EFF-A31C-64796349B1E1}" type="sibTrans" cxnId="{DFC185BA-610B-4C46-9FFB-C9F79FD8AA2F}">
      <dgm:prSet/>
      <dgm:spPr/>
      <dgm:t>
        <a:bodyPr/>
        <a:lstStyle/>
        <a:p>
          <a:endParaRPr lang="en-US"/>
        </a:p>
      </dgm:t>
    </dgm:pt>
    <dgm:pt modelId="{698AE330-47C7-469A-A419-3879EBE9CFC2}">
      <dgm:prSet custT="1"/>
      <dgm:spPr>
        <a:noFill/>
        <a:ln w="57150">
          <a:solidFill>
            <a:srgbClr val="FFC000"/>
          </a:solidFill>
        </a:ln>
      </dgm:spPr>
      <dgm:t>
        <a:bodyPr/>
        <a:lstStyle/>
        <a:p>
          <a:r>
            <a:rPr lang="en-US" sz="2800" dirty="0"/>
            <a:t>Global </a:t>
          </a:r>
          <a:r>
            <a:rPr lang="en-US" sz="2800" dirty="0" smtClean="0"/>
            <a:t>Aware-</a:t>
          </a:r>
          <a:r>
            <a:rPr lang="en-US" sz="2800" dirty="0" err="1" smtClean="0"/>
            <a:t>ness</a:t>
          </a:r>
          <a:endParaRPr lang="en-US" sz="2800" dirty="0"/>
        </a:p>
      </dgm:t>
    </dgm:pt>
    <dgm:pt modelId="{4A9EFFFE-48C1-4184-A3DF-67E708018FD1}" type="parTrans" cxnId="{D925B7D1-26AA-43A4-9545-7899FBFFBD7D}">
      <dgm:prSet/>
      <dgm:spPr/>
      <dgm:t>
        <a:bodyPr/>
        <a:lstStyle/>
        <a:p>
          <a:endParaRPr lang="en-US"/>
        </a:p>
      </dgm:t>
    </dgm:pt>
    <dgm:pt modelId="{57288E09-2298-42CA-8D72-F988AF96B16A}" type="sibTrans" cxnId="{D925B7D1-26AA-43A4-9545-7899FBFFBD7D}">
      <dgm:prSet/>
      <dgm:spPr/>
      <dgm:t>
        <a:bodyPr/>
        <a:lstStyle/>
        <a:p>
          <a:endParaRPr lang="en-US"/>
        </a:p>
      </dgm:t>
    </dgm:pt>
    <dgm:pt modelId="{4DEC01A5-B1B3-4629-9F01-ACF69F4EEC19}">
      <dgm:prSet custT="1"/>
      <dgm:spPr>
        <a:noFill/>
        <a:ln w="57150">
          <a:solidFill>
            <a:srgbClr val="00B050"/>
          </a:solidFill>
        </a:ln>
      </dgm:spPr>
      <dgm:t>
        <a:bodyPr/>
        <a:lstStyle/>
        <a:p>
          <a:r>
            <a:rPr lang="en-US" sz="2800" dirty="0"/>
            <a:t> Cultural </a:t>
          </a:r>
          <a:r>
            <a:rPr lang="en-US" sz="2800" dirty="0" smtClean="0"/>
            <a:t>Aware-</a:t>
          </a:r>
          <a:r>
            <a:rPr lang="en-US" sz="2800" dirty="0" err="1" smtClean="0"/>
            <a:t>ness</a:t>
          </a:r>
          <a:endParaRPr lang="en-US" sz="2800" dirty="0"/>
        </a:p>
      </dgm:t>
    </dgm:pt>
    <dgm:pt modelId="{7A439FCA-0561-4165-A659-2EAAC7831DDF}" type="parTrans" cxnId="{08EF4F2B-6C84-49E3-A389-FC07E08EEF58}">
      <dgm:prSet/>
      <dgm:spPr/>
      <dgm:t>
        <a:bodyPr/>
        <a:lstStyle/>
        <a:p>
          <a:endParaRPr lang="en-US"/>
        </a:p>
      </dgm:t>
    </dgm:pt>
    <dgm:pt modelId="{056DA9C6-9658-436D-B433-9DF2CB5298C8}" type="sibTrans" cxnId="{08EF4F2B-6C84-49E3-A389-FC07E08EEF58}">
      <dgm:prSet/>
      <dgm:spPr/>
      <dgm:t>
        <a:bodyPr/>
        <a:lstStyle/>
        <a:p>
          <a:endParaRPr lang="en-US"/>
        </a:p>
      </dgm:t>
    </dgm:pt>
    <dgm:pt modelId="{81E2C53D-CE7A-4B96-9D6F-EB15E80232B9}" type="pres">
      <dgm:prSet presAssocID="{34CDE6F0-BDDA-4033-8A4B-52A9ACCE373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559235-C8E1-4F75-997E-F013A668F092}" type="pres">
      <dgm:prSet presAssocID="{34CDE6F0-BDDA-4033-8A4B-52A9ACCE3739}" presName="radial" presStyleCnt="0">
        <dgm:presLayoutVars>
          <dgm:animLvl val="ctr"/>
        </dgm:presLayoutVars>
      </dgm:prSet>
      <dgm:spPr/>
    </dgm:pt>
    <dgm:pt modelId="{A5C1EF18-92BD-447E-BDFB-C50B7B155E5C}" type="pres">
      <dgm:prSet presAssocID="{3465FC60-D0B7-42CA-B30C-927B81C0AB40}" presName="centerShape" presStyleLbl="vennNode1" presStyleIdx="0" presStyleCnt="5" custScaleX="73528" custScaleY="76770" custLinFactNeighborX="-288" custLinFactNeighborY="865"/>
      <dgm:spPr/>
      <dgm:t>
        <a:bodyPr/>
        <a:lstStyle/>
        <a:p>
          <a:endParaRPr lang="en-US"/>
        </a:p>
      </dgm:t>
    </dgm:pt>
    <dgm:pt modelId="{5AD88454-8A99-4153-A788-40BF76733C09}" type="pres">
      <dgm:prSet presAssocID="{CAD71873-7D24-45F2-BD8C-DEE823F0B0F1}" presName="node" presStyleLbl="vennNode1" presStyleIdx="1" presStyleCnt="5" custScaleX="2188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C284DB-679A-412A-9599-65D41F5ED4E8}" type="pres">
      <dgm:prSet presAssocID="{698AE330-47C7-469A-A419-3879EBE9CFC2}" presName="node" presStyleLbl="vennNode1" presStyleIdx="2" presStyleCnt="5" custScaleX="128273" custScaleY="195637" custRadScaleRad="1089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9DBB90-03E7-4095-9BF9-8B2D9AC09ADA}" type="pres">
      <dgm:prSet presAssocID="{B5705F04-2841-443D-B57E-9CE2F5035174}" presName="node" presStyleLbl="vennNode1" presStyleIdx="3" presStyleCnt="5" custScaleX="205874" custRadScaleRad="100031" custRadScaleInc="5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4C89E8-5AAE-4E44-A183-3041CEC1A32B}" type="pres">
      <dgm:prSet presAssocID="{4DEC01A5-B1B3-4629-9F01-ACF69F4EEC19}" presName="node" presStyleLbl="vennNode1" presStyleIdx="4" presStyleCnt="5" custScaleX="129509" custScaleY="192225" custRadScaleRad="1098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9FFE9F-4C70-4B84-812C-975B277953D4}" type="presOf" srcId="{3465FC60-D0B7-42CA-B30C-927B81C0AB40}" destId="{A5C1EF18-92BD-447E-BDFB-C50B7B155E5C}" srcOrd="0" destOrd="0" presId="urn:microsoft.com/office/officeart/2005/8/layout/radial3"/>
    <dgm:cxn modelId="{D925B7D1-26AA-43A4-9545-7899FBFFBD7D}" srcId="{3465FC60-D0B7-42CA-B30C-927B81C0AB40}" destId="{698AE330-47C7-469A-A419-3879EBE9CFC2}" srcOrd="1" destOrd="0" parTransId="{4A9EFFFE-48C1-4184-A3DF-67E708018FD1}" sibTransId="{57288E09-2298-42CA-8D72-F988AF96B16A}"/>
    <dgm:cxn modelId="{22013540-52B0-4042-9390-10C500B90990}" type="presOf" srcId="{4DEC01A5-B1B3-4629-9F01-ACF69F4EEC19}" destId="{2B4C89E8-5AAE-4E44-A183-3041CEC1A32B}" srcOrd="0" destOrd="0" presId="urn:microsoft.com/office/officeart/2005/8/layout/radial3"/>
    <dgm:cxn modelId="{08EF4F2B-6C84-49E3-A389-FC07E08EEF58}" srcId="{3465FC60-D0B7-42CA-B30C-927B81C0AB40}" destId="{4DEC01A5-B1B3-4629-9F01-ACF69F4EEC19}" srcOrd="3" destOrd="0" parTransId="{7A439FCA-0561-4165-A659-2EAAC7831DDF}" sibTransId="{056DA9C6-9658-436D-B433-9DF2CB5298C8}"/>
    <dgm:cxn modelId="{A5285EF4-9AE3-4CCB-9B3D-E60884C1DF42}" type="presOf" srcId="{34CDE6F0-BDDA-4033-8A4B-52A9ACCE3739}" destId="{81E2C53D-CE7A-4B96-9D6F-EB15E80232B9}" srcOrd="0" destOrd="0" presId="urn:microsoft.com/office/officeart/2005/8/layout/radial3"/>
    <dgm:cxn modelId="{A99D6B76-B3FC-490F-B703-EA98D0E48A2A}" type="presOf" srcId="{698AE330-47C7-469A-A419-3879EBE9CFC2}" destId="{1FC284DB-679A-412A-9599-65D41F5ED4E8}" srcOrd="0" destOrd="0" presId="urn:microsoft.com/office/officeart/2005/8/layout/radial3"/>
    <dgm:cxn modelId="{542AE77B-7C54-492C-A6A4-0CE259619BE8}" type="presOf" srcId="{CAD71873-7D24-45F2-BD8C-DEE823F0B0F1}" destId="{5AD88454-8A99-4153-A788-40BF76733C09}" srcOrd="0" destOrd="0" presId="urn:microsoft.com/office/officeart/2005/8/layout/radial3"/>
    <dgm:cxn modelId="{0F601E86-1298-42CF-BE9F-3F6FF7487979}" srcId="{34CDE6F0-BDDA-4033-8A4B-52A9ACCE3739}" destId="{3465FC60-D0B7-42CA-B30C-927B81C0AB40}" srcOrd="0" destOrd="0" parTransId="{BC011575-CEF2-460A-AE52-A96B6D434C79}" sibTransId="{A232C390-B76C-469D-A0D4-116794FFD84B}"/>
    <dgm:cxn modelId="{A969EC24-F42D-43EC-A798-6D667E67D880}" srcId="{3465FC60-D0B7-42CA-B30C-927B81C0AB40}" destId="{CAD71873-7D24-45F2-BD8C-DEE823F0B0F1}" srcOrd="0" destOrd="0" parTransId="{51DA5636-1D96-4F83-82B5-4F07D1835959}" sibTransId="{33B84ED8-E381-4AE2-9A51-8C31D83DF5C8}"/>
    <dgm:cxn modelId="{DFC185BA-610B-4C46-9FFB-C9F79FD8AA2F}" srcId="{3465FC60-D0B7-42CA-B30C-927B81C0AB40}" destId="{B5705F04-2841-443D-B57E-9CE2F5035174}" srcOrd="2" destOrd="0" parTransId="{BAAFDA39-B79E-49E1-8F35-54BFA80E52CF}" sibTransId="{E71E6419-A76D-4EFF-A31C-64796349B1E1}"/>
    <dgm:cxn modelId="{581DF274-545D-4D5E-84C1-6C771408F37C}" type="presOf" srcId="{B5705F04-2841-443D-B57E-9CE2F5035174}" destId="{7A9DBB90-03E7-4095-9BF9-8B2D9AC09ADA}" srcOrd="0" destOrd="0" presId="urn:microsoft.com/office/officeart/2005/8/layout/radial3"/>
    <dgm:cxn modelId="{144EBAC6-99FE-4387-B500-635401B0DC7A}" type="presParOf" srcId="{81E2C53D-CE7A-4B96-9D6F-EB15E80232B9}" destId="{38559235-C8E1-4F75-997E-F013A668F092}" srcOrd="0" destOrd="0" presId="urn:microsoft.com/office/officeart/2005/8/layout/radial3"/>
    <dgm:cxn modelId="{4690E242-EB1C-412B-9B5A-8C409DC328D8}" type="presParOf" srcId="{38559235-C8E1-4F75-997E-F013A668F092}" destId="{A5C1EF18-92BD-447E-BDFB-C50B7B155E5C}" srcOrd="0" destOrd="0" presId="urn:microsoft.com/office/officeart/2005/8/layout/radial3"/>
    <dgm:cxn modelId="{F1530CBA-5D03-4C36-952B-1DFBC2E61B9E}" type="presParOf" srcId="{38559235-C8E1-4F75-997E-F013A668F092}" destId="{5AD88454-8A99-4153-A788-40BF76733C09}" srcOrd="1" destOrd="0" presId="urn:microsoft.com/office/officeart/2005/8/layout/radial3"/>
    <dgm:cxn modelId="{849E34B0-67F6-4866-B732-6751851252B3}" type="presParOf" srcId="{38559235-C8E1-4F75-997E-F013A668F092}" destId="{1FC284DB-679A-412A-9599-65D41F5ED4E8}" srcOrd="2" destOrd="0" presId="urn:microsoft.com/office/officeart/2005/8/layout/radial3"/>
    <dgm:cxn modelId="{7504768F-64ED-4AFD-9B0A-198C7EF08C56}" type="presParOf" srcId="{38559235-C8E1-4F75-997E-F013A668F092}" destId="{7A9DBB90-03E7-4095-9BF9-8B2D9AC09ADA}" srcOrd="3" destOrd="0" presId="urn:microsoft.com/office/officeart/2005/8/layout/radial3"/>
    <dgm:cxn modelId="{34B88918-1196-4887-AB7D-EE97E3215C26}" type="presParOf" srcId="{38559235-C8E1-4F75-997E-F013A668F092}" destId="{2B4C89E8-5AAE-4E44-A183-3041CEC1A32B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CDE6F0-BDDA-4033-8A4B-52A9ACCE3739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465FC60-D0B7-42CA-B30C-927B81C0AB40}">
      <dgm:prSet phldrT="[Text]"/>
      <dgm:spPr>
        <a:ln w="57150">
          <a:solidFill>
            <a:schemeClr val="tx1"/>
          </a:solidFill>
        </a:ln>
      </dgm:spPr>
      <dgm:t>
        <a:bodyPr/>
        <a:lstStyle/>
        <a:p>
          <a:r>
            <a:rPr lang="en-US"/>
            <a:t>Civic Capacity for Equity and Social Justice in the areas of...</a:t>
          </a:r>
        </a:p>
      </dgm:t>
    </dgm:pt>
    <dgm:pt modelId="{BC011575-CEF2-460A-AE52-A96B6D434C79}" type="parTrans" cxnId="{0F601E86-1298-42CF-BE9F-3F6FF7487979}">
      <dgm:prSet/>
      <dgm:spPr/>
      <dgm:t>
        <a:bodyPr/>
        <a:lstStyle/>
        <a:p>
          <a:endParaRPr lang="en-US"/>
        </a:p>
      </dgm:t>
    </dgm:pt>
    <dgm:pt modelId="{A232C390-B76C-469D-A0D4-116794FFD84B}" type="sibTrans" cxnId="{0F601E86-1298-42CF-BE9F-3F6FF7487979}">
      <dgm:prSet/>
      <dgm:spPr/>
      <dgm:t>
        <a:bodyPr/>
        <a:lstStyle/>
        <a:p>
          <a:endParaRPr lang="en-US"/>
        </a:p>
      </dgm:t>
    </dgm:pt>
    <dgm:pt modelId="{CAD71873-7D24-45F2-BD8C-DEE823F0B0F1}">
      <dgm:prSet phldrT="[Text]" custT="1"/>
      <dgm:spPr>
        <a:ln w="57150">
          <a:solidFill>
            <a:srgbClr val="FFFF00"/>
          </a:solidFill>
        </a:ln>
      </dgm:spPr>
      <dgm:t>
        <a:bodyPr/>
        <a:lstStyle/>
        <a:p>
          <a:r>
            <a:rPr lang="en-US" sz="1200"/>
            <a:t>Environmental Awareness: </a:t>
          </a:r>
        </a:p>
        <a:p>
          <a:r>
            <a:rPr lang="en-US" sz="1200"/>
            <a:t>How do we understand the significance of environmental sustainability? How does environmental sustainability relate to my discipline or work area?</a:t>
          </a:r>
        </a:p>
      </dgm:t>
    </dgm:pt>
    <dgm:pt modelId="{51DA5636-1D96-4F83-82B5-4F07D1835959}" type="parTrans" cxnId="{A969EC24-F42D-43EC-A798-6D667E67D880}">
      <dgm:prSet/>
      <dgm:spPr/>
      <dgm:t>
        <a:bodyPr/>
        <a:lstStyle/>
        <a:p>
          <a:endParaRPr lang="en-US"/>
        </a:p>
      </dgm:t>
    </dgm:pt>
    <dgm:pt modelId="{33B84ED8-E381-4AE2-9A51-8C31D83DF5C8}" type="sibTrans" cxnId="{A969EC24-F42D-43EC-A798-6D667E67D880}">
      <dgm:prSet/>
      <dgm:spPr/>
      <dgm:t>
        <a:bodyPr/>
        <a:lstStyle/>
        <a:p>
          <a:endParaRPr lang="en-US"/>
        </a:p>
      </dgm:t>
    </dgm:pt>
    <dgm:pt modelId="{B5705F04-2841-443D-B57E-9CE2F5035174}">
      <dgm:prSet phldrT="[Text]" custT="1"/>
      <dgm:spPr>
        <a:ln w="57150">
          <a:solidFill>
            <a:srgbClr val="7030A0"/>
          </a:solidFill>
        </a:ln>
      </dgm:spPr>
      <dgm:t>
        <a:bodyPr/>
        <a:lstStyle/>
        <a:p>
          <a:r>
            <a:rPr lang="en-US" sz="1100"/>
            <a:t>Social Awareness: </a:t>
          </a:r>
        </a:p>
        <a:p>
          <a:r>
            <a:rPr lang="en-US" sz="1100"/>
            <a:t>How do we understand the problems different communities face?  How do we understand ways these problems impact and are impacted by our disciplines and/or our work? </a:t>
          </a:r>
        </a:p>
      </dgm:t>
    </dgm:pt>
    <dgm:pt modelId="{BAAFDA39-B79E-49E1-8F35-54BFA80E52CF}" type="parTrans" cxnId="{DFC185BA-610B-4C46-9FFB-C9F79FD8AA2F}">
      <dgm:prSet/>
      <dgm:spPr/>
      <dgm:t>
        <a:bodyPr/>
        <a:lstStyle/>
        <a:p>
          <a:endParaRPr lang="en-US"/>
        </a:p>
      </dgm:t>
    </dgm:pt>
    <dgm:pt modelId="{E71E6419-A76D-4EFF-A31C-64796349B1E1}" type="sibTrans" cxnId="{DFC185BA-610B-4C46-9FFB-C9F79FD8AA2F}">
      <dgm:prSet/>
      <dgm:spPr/>
      <dgm:t>
        <a:bodyPr/>
        <a:lstStyle/>
        <a:p>
          <a:endParaRPr lang="en-US"/>
        </a:p>
      </dgm:t>
    </dgm:pt>
    <dgm:pt modelId="{698AE330-47C7-469A-A419-3879EBE9CFC2}">
      <dgm:prSet custT="1"/>
      <dgm:spPr>
        <a:ln w="57150">
          <a:solidFill>
            <a:srgbClr val="FFC000"/>
          </a:solidFill>
        </a:ln>
      </dgm:spPr>
      <dgm:t>
        <a:bodyPr/>
        <a:lstStyle/>
        <a:p>
          <a:r>
            <a:rPr lang="en-US" sz="1200"/>
            <a:t>Global Awareness: How do we understand the ways our disciplines or work areas impact and are impacted by global processes? How do we recognize our roles as local, national, and global citizens?</a:t>
          </a:r>
        </a:p>
      </dgm:t>
    </dgm:pt>
    <dgm:pt modelId="{4A9EFFFE-48C1-4184-A3DF-67E708018FD1}" type="parTrans" cxnId="{D925B7D1-26AA-43A4-9545-7899FBFFBD7D}">
      <dgm:prSet/>
      <dgm:spPr/>
      <dgm:t>
        <a:bodyPr/>
        <a:lstStyle/>
        <a:p>
          <a:endParaRPr lang="en-US"/>
        </a:p>
      </dgm:t>
    </dgm:pt>
    <dgm:pt modelId="{57288E09-2298-42CA-8D72-F988AF96B16A}" type="sibTrans" cxnId="{D925B7D1-26AA-43A4-9545-7899FBFFBD7D}">
      <dgm:prSet/>
      <dgm:spPr/>
      <dgm:t>
        <a:bodyPr/>
        <a:lstStyle/>
        <a:p>
          <a:endParaRPr lang="en-US"/>
        </a:p>
      </dgm:t>
    </dgm:pt>
    <dgm:pt modelId="{4DEC01A5-B1B3-4629-9F01-ACF69F4EEC19}">
      <dgm:prSet custT="1"/>
      <dgm:spPr>
        <a:ln w="57150">
          <a:solidFill>
            <a:srgbClr val="00B050"/>
          </a:solidFill>
        </a:ln>
      </dgm:spPr>
      <dgm:t>
        <a:bodyPr/>
        <a:lstStyle/>
        <a:p>
          <a:r>
            <a:rPr lang="en-US" sz="1200"/>
            <a:t> Cultural Awareness: </a:t>
          </a:r>
        </a:p>
        <a:p>
          <a:r>
            <a:rPr lang="en-US" sz="1200"/>
            <a:t>In what ways do we respect social and cultural diversity intrapersonally, interpersonally, and institutionally? How does culture shape our pedagogy? </a:t>
          </a:r>
        </a:p>
      </dgm:t>
    </dgm:pt>
    <dgm:pt modelId="{7A439FCA-0561-4165-A659-2EAAC7831DDF}" type="parTrans" cxnId="{08EF4F2B-6C84-49E3-A389-FC07E08EEF58}">
      <dgm:prSet/>
      <dgm:spPr/>
      <dgm:t>
        <a:bodyPr/>
        <a:lstStyle/>
        <a:p>
          <a:endParaRPr lang="en-US"/>
        </a:p>
      </dgm:t>
    </dgm:pt>
    <dgm:pt modelId="{056DA9C6-9658-436D-B433-9DF2CB5298C8}" type="sibTrans" cxnId="{08EF4F2B-6C84-49E3-A389-FC07E08EEF58}">
      <dgm:prSet/>
      <dgm:spPr/>
      <dgm:t>
        <a:bodyPr/>
        <a:lstStyle/>
        <a:p>
          <a:endParaRPr lang="en-US"/>
        </a:p>
      </dgm:t>
    </dgm:pt>
    <dgm:pt modelId="{81E2C53D-CE7A-4B96-9D6F-EB15E80232B9}" type="pres">
      <dgm:prSet presAssocID="{34CDE6F0-BDDA-4033-8A4B-52A9ACCE373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559235-C8E1-4F75-997E-F013A668F092}" type="pres">
      <dgm:prSet presAssocID="{34CDE6F0-BDDA-4033-8A4B-52A9ACCE3739}" presName="radial" presStyleCnt="0">
        <dgm:presLayoutVars>
          <dgm:animLvl val="ctr"/>
        </dgm:presLayoutVars>
      </dgm:prSet>
      <dgm:spPr/>
    </dgm:pt>
    <dgm:pt modelId="{A5C1EF18-92BD-447E-BDFB-C50B7B155E5C}" type="pres">
      <dgm:prSet presAssocID="{3465FC60-D0B7-42CA-B30C-927B81C0AB40}" presName="centerShape" presStyleLbl="vennNode1" presStyleIdx="0" presStyleCnt="5" custScaleX="67290" custScaleY="67655" custLinFactNeighborX="-288" custLinFactNeighborY="865"/>
      <dgm:spPr/>
      <dgm:t>
        <a:bodyPr/>
        <a:lstStyle/>
        <a:p>
          <a:endParaRPr lang="en-US"/>
        </a:p>
      </dgm:t>
    </dgm:pt>
    <dgm:pt modelId="{5AD88454-8A99-4153-A788-40BF76733C09}" type="pres">
      <dgm:prSet presAssocID="{CAD71873-7D24-45F2-BD8C-DEE823F0B0F1}" presName="node" presStyleLbl="vennNode1" presStyleIdx="1" presStyleCnt="5" custScaleX="2058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C284DB-679A-412A-9599-65D41F5ED4E8}" type="pres">
      <dgm:prSet presAssocID="{698AE330-47C7-469A-A419-3879EBE9CFC2}" presName="node" presStyleLbl="vennNode1" presStyleIdx="2" presStyleCnt="5" custScaleX="128273" custScaleY="1956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9DBB90-03E7-4095-9BF9-8B2D9AC09ADA}" type="pres">
      <dgm:prSet presAssocID="{B5705F04-2841-443D-B57E-9CE2F5035174}" presName="node" presStyleLbl="vennNode1" presStyleIdx="3" presStyleCnt="5" custScaleX="205874" custRadScaleRad="100031" custRadScaleInc="5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4C89E8-5AAE-4E44-A183-3041CEC1A32B}" type="pres">
      <dgm:prSet presAssocID="{4DEC01A5-B1B3-4629-9F01-ACF69F4EEC19}" presName="node" presStyleLbl="vennNode1" presStyleIdx="4" presStyleCnt="5" custScaleX="123937" custScaleY="1922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11ED81-D2A3-4BB9-A498-30AE4631512B}" type="presOf" srcId="{B5705F04-2841-443D-B57E-9CE2F5035174}" destId="{7A9DBB90-03E7-4095-9BF9-8B2D9AC09ADA}" srcOrd="0" destOrd="0" presId="urn:microsoft.com/office/officeart/2005/8/layout/radial3"/>
    <dgm:cxn modelId="{08EF4F2B-6C84-49E3-A389-FC07E08EEF58}" srcId="{3465FC60-D0B7-42CA-B30C-927B81C0AB40}" destId="{4DEC01A5-B1B3-4629-9F01-ACF69F4EEC19}" srcOrd="3" destOrd="0" parTransId="{7A439FCA-0561-4165-A659-2EAAC7831DDF}" sibTransId="{056DA9C6-9658-436D-B433-9DF2CB5298C8}"/>
    <dgm:cxn modelId="{A969EC24-F42D-43EC-A798-6D667E67D880}" srcId="{3465FC60-D0B7-42CA-B30C-927B81C0AB40}" destId="{CAD71873-7D24-45F2-BD8C-DEE823F0B0F1}" srcOrd="0" destOrd="0" parTransId="{51DA5636-1D96-4F83-82B5-4F07D1835959}" sibTransId="{33B84ED8-E381-4AE2-9A51-8C31D83DF5C8}"/>
    <dgm:cxn modelId="{E5CCBD1C-3865-4E8C-8916-FB0D3B68F987}" type="presOf" srcId="{698AE330-47C7-469A-A419-3879EBE9CFC2}" destId="{1FC284DB-679A-412A-9599-65D41F5ED4E8}" srcOrd="0" destOrd="0" presId="urn:microsoft.com/office/officeart/2005/8/layout/radial3"/>
    <dgm:cxn modelId="{A64E82AF-7B8E-4F8F-8505-F3DFA7A07E0F}" type="presOf" srcId="{3465FC60-D0B7-42CA-B30C-927B81C0AB40}" destId="{A5C1EF18-92BD-447E-BDFB-C50B7B155E5C}" srcOrd="0" destOrd="0" presId="urn:microsoft.com/office/officeart/2005/8/layout/radial3"/>
    <dgm:cxn modelId="{D925B7D1-26AA-43A4-9545-7899FBFFBD7D}" srcId="{3465FC60-D0B7-42CA-B30C-927B81C0AB40}" destId="{698AE330-47C7-469A-A419-3879EBE9CFC2}" srcOrd="1" destOrd="0" parTransId="{4A9EFFFE-48C1-4184-A3DF-67E708018FD1}" sibTransId="{57288E09-2298-42CA-8D72-F988AF96B16A}"/>
    <dgm:cxn modelId="{1692EBA9-E430-407F-9837-AF6D6806F389}" type="presOf" srcId="{34CDE6F0-BDDA-4033-8A4B-52A9ACCE3739}" destId="{81E2C53D-CE7A-4B96-9D6F-EB15E80232B9}" srcOrd="0" destOrd="0" presId="urn:microsoft.com/office/officeart/2005/8/layout/radial3"/>
    <dgm:cxn modelId="{DFC185BA-610B-4C46-9FFB-C9F79FD8AA2F}" srcId="{3465FC60-D0B7-42CA-B30C-927B81C0AB40}" destId="{B5705F04-2841-443D-B57E-9CE2F5035174}" srcOrd="2" destOrd="0" parTransId="{BAAFDA39-B79E-49E1-8F35-54BFA80E52CF}" sibTransId="{E71E6419-A76D-4EFF-A31C-64796349B1E1}"/>
    <dgm:cxn modelId="{0F601E86-1298-42CF-BE9F-3F6FF7487979}" srcId="{34CDE6F0-BDDA-4033-8A4B-52A9ACCE3739}" destId="{3465FC60-D0B7-42CA-B30C-927B81C0AB40}" srcOrd="0" destOrd="0" parTransId="{BC011575-CEF2-460A-AE52-A96B6D434C79}" sibTransId="{A232C390-B76C-469D-A0D4-116794FFD84B}"/>
    <dgm:cxn modelId="{3519ED14-255F-4F80-956C-AB526757C99E}" type="presOf" srcId="{CAD71873-7D24-45F2-BD8C-DEE823F0B0F1}" destId="{5AD88454-8A99-4153-A788-40BF76733C09}" srcOrd="0" destOrd="0" presId="urn:microsoft.com/office/officeart/2005/8/layout/radial3"/>
    <dgm:cxn modelId="{A31EC9A4-1092-45FB-8B45-143CFD3DB67D}" type="presOf" srcId="{4DEC01A5-B1B3-4629-9F01-ACF69F4EEC19}" destId="{2B4C89E8-5AAE-4E44-A183-3041CEC1A32B}" srcOrd="0" destOrd="0" presId="urn:microsoft.com/office/officeart/2005/8/layout/radial3"/>
    <dgm:cxn modelId="{42A0F962-05AB-4BB7-BEAC-3E473EFEEF61}" type="presParOf" srcId="{81E2C53D-CE7A-4B96-9D6F-EB15E80232B9}" destId="{38559235-C8E1-4F75-997E-F013A668F092}" srcOrd="0" destOrd="0" presId="urn:microsoft.com/office/officeart/2005/8/layout/radial3"/>
    <dgm:cxn modelId="{495D5784-7E9D-425D-842E-FE8FBF7FDAB7}" type="presParOf" srcId="{38559235-C8E1-4F75-997E-F013A668F092}" destId="{A5C1EF18-92BD-447E-BDFB-C50B7B155E5C}" srcOrd="0" destOrd="0" presId="urn:microsoft.com/office/officeart/2005/8/layout/radial3"/>
    <dgm:cxn modelId="{25CC72E3-31C3-4C4B-9DFB-8F1FE7D1B9E7}" type="presParOf" srcId="{38559235-C8E1-4F75-997E-F013A668F092}" destId="{5AD88454-8A99-4153-A788-40BF76733C09}" srcOrd="1" destOrd="0" presId="urn:microsoft.com/office/officeart/2005/8/layout/radial3"/>
    <dgm:cxn modelId="{4CEF122B-012C-4192-BAA2-A611F2410ADC}" type="presParOf" srcId="{38559235-C8E1-4F75-997E-F013A668F092}" destId="{1FC284DB-679A-412A-9599-65D41F5ED4E8}" srcOrd="2" destOrd="0" presId="urn:microsoft.com/office/officeart/2005/8/layout/radial3"/>
    <dgm:cxn modelId="{AE13B687-03A6-4FCE-8B88-68DDABCAA943}" type="presParOf" srcId="{38559235-C8E1-4F75-997E-F013A668F092}" destId="{7A9DBB90-03E7-4095-9BF9-8B2D9AC09ADA}" srcOrd="3" destOrd="0" presId="urn:microsoft.com/office/officeart/2005/8/layout/radial3"/>
    <dgm:cxn modelId="{F85C2C4F-CDEC-4BC4-91A4-0A22282564CF}" type="presParOf" srcId="{38559235-C8E1-4F75-997E-F013A668F092}" destId="{2B4C89E8-5AAE-4E44-A183-3041CEC1A32B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C1EF18-92BD-447E-BDFB-C50B7B155E5C}">
      <dsp:nvSpPr>
        <dsp:cNvPr id="0" name=""/>
        <dsp:cNvSpPr/>
      </dsp:nvSpPr>
      <dsp:spPr>
        <a:xfrm>
          <a:off x="2485173" y="1676395"/>
          <a:ext cx="2330866" cy="2433638"/>
        </a:xfrm>
        <a:prstGeom prst="ellipse">
          <a:avLst/>
        </a:prstGeom>
        <a:noFill/>
        <a:ln w="571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/>
            <a:t>Civic Capacity for Equity and Social Justice in the areas of...</a:t>
          </a:r>
        </a:p>
      </dsp:txBody>
      <dsp:txXfrm>
        <a:off x="2826520" y="2032793"/>
        <a:ext cx="1648172" cy="1720842"/>
      </dsp:txXfrm>
    </dsp:sp>
    <dsp:sp modelId="{5AD88454-8A99-4153-A788-40BF76733C09}">
      <dsp:nvSpPr>
        <dsp:cNvPr id="0" name=""/>
        <dsp:cNvSpPr/>
      </dsp:nvSpPr>
      <dsp:spPr>
        <a:xfrm>
          <a:off x="1927749" y="565"/>
          <a:ext cx="3469496" cy="1585019"/>
        </a:xfrm>
        <a:prstGeom prst="ellipse">
          <a:avLst/>
        </a:prstGeom>
        <a:noFill/>
        <a:ln w="5715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/>
            <a:t>Environmental </a:t>
          </a:r>
          <a:r>
            <a:rPr lang="en-US" sz="2800" kern="1200" dirty="0" smtClean="0"/>
            <a:t>Awareness</a:t>
          </a:r>
          <a:endParaRPr lang="en-US" sz="2800" kern="1200" dirty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2435845" y="232686"/>
        <a:ext cx="2453304" cy="1120777"/>
      </dsp:txXfrm>
    </dsp:sp>
    <dsp:sp modelId="{1FC284DB-679A-412A-9599-65D41F5ED4E8}">
      <dsp:nvSpPr>
        <dsp:cNvPr id="0" name=""/>
        <dsp:cNvSpPr/>
      </dsp:nvSpPr>
      <dsp:spPr>
        <a:xfrm>
          <a:off x="4895999" y="1307057"/>
          <a:ext cx="2033152" cy="3100884"/>
        </a:xfrm>
        <a:prstGeom prst="ellipse">
          <a:avLst/>
        </a:prstGeom>
        <a:noFill/>
        <a:ln w="5715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/>
            <a:t>Global </a:t>
          </a:r>
          <a:r>
            <a:rPr lang="en-US" sz="2800" kern="1200" dirty="0" smtClean="0"/>
            <a:t>Aware-</a:t>
          </a:r>
          <a:r>
            <a:rPr lang="en-US" sz="2800" kern="1200" dirty="0" err="1" smtClean="0"/>
            <a:t>ness</a:t>
          </a:r>
          <a:endParaRPr lang="en-US" sz="2800" kern="1200" dirty="0"/>
        </a:p>
      </dsp:txBody>
      <dsp:txXfrm>
        <a:off x="5193747" y="1761171"/>
        <a:ext cx="1437656" cy="2192656"/>
      </dsp:txXfrm>
    </dsp:sp>
    <dsp:sp modelId="{7A9DBB90-03E7-4095-9BF9-8B2D9AC09ADA}">
      <dsp:nvSpPr>
        <dsp:cNvPr id="0" name=""/>
        <dsp:cNvSpPr/>
      </dsp:nvSpPr>
      <dsp:spPr>
        <a:xfrm>
          <a:off x="2012890" y="4129975"/>
          <a:ext cx="3263143" cy="1585019"/>
        </a:xfrm>
        <a:prstGeom prst="ellipse">
          <a:avLst/>
        </a:prstGeom>
        <a:noFill/>
        <a:ln w="5715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/>
            <a:t>Social Awareness: </a:t>
          </a:r>
        </a:p>
      </dsp:txBody>
      <dsp:txXfrm>
        <a:off x="2490766" y="4362096"/>
        <a:ext cx="2307391" cy="1120777"/>
      </dsp:txXfrm>
    </dsp:sp>
    <dsp:sp modelId="{2B4C89E8-5AAE-4E44-A183-3041CEC1A32B}">
      <dsp:nvSpPr>
        <dsp:cNvPr id="0" name=""/>
        <dsp:cNvSpPr/>
      </dsp:nvSpPr>
      <dsp:spPr>
        <a:xfrm>
          <a:off x="369181" y="1334098"/>
          <a:ext cx="2052742" cy="3046803"/>
        </a:xfrm>
        <a:prstGeom prst="ellipse">
          <a:avLst/>
        </a:prstGeom>
        <a:noFill/>
        <a:ln w="5715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/>
            <a:t> Cultural </a:t>
          </a:r>
          <a:r>
            <a:rPr lang="en-US" sz="2800" kern="1200" dirty="0" smtClean="0"/>
            <a:t>Aware-</a:t>
          </a:r>
          <a:r>
            <a:rPr lang="en-US" sz="2800" kern="1200" dirty="0" err="1" smtClean="0"/>
            <a:t>ness</a:t>
          </a:r>
          <a:endParaRPr lang="en-US" sz="2800" kern="1200" dirty="0"/>
        </a:p>
      </dsp:txBody>
      <dsp:txXfrm>
        <a:off x="669798" y="1780292"/>
        <a:ext cx="1451508" cy="21544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C1EF18-92BD-447E-BDFB-C50B7B155E5C}">
      <dsp:nvSpPr>
        <dsp:cNvPr id="0" name=""/>
        <dsp:cNvSpPr/>
      </dsp:nvSpPr>
      <dsp:spPr>
        <a:xfrm>
          <a:off x="2274885" y="1696443"/>
          <a:ext cx="1987356" cy="199813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571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Civic Capacity for Equity and Social Justice in the areas of...</a:t>
          </a:r>
        </a:p>
      </dsp:txBody>
      <dsp:txXfrm>
        <a:off x="2565927" y="1989063"/>
        <a:ext cx="1405272" cy="1412896"/>
      </dsp:txXfrm>
    </dsp:sp>
    <dsp:sp modelId="{5AD88454-8A99-4153-A788-40BF76733C09}">
      <dsp:nvSpPr>
        <dsp:cNvPr id="0" name=""/>
        <dsp:cNvSpPr/>
      </dsp:nvSpPr>
      <dsp:spPr>
        <a:xfrm>
          <a:off x="1759561" y="527"/>
          <a:ext cx="3040161" cy="147670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5715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/>
            <a:t>Environmental Awareness: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/>
            <a:t>How do we understand the significance of environmental sustainability? How does environmental sustainability relate to my discipline or work area?</a:t>
          </a:r>
        </a:p>
      </dsp:txBody>
      <dsp:txXfrm>
        <a:off x="2204782" y="216786"/>
        <a:ext cx="2149719" cy="1044191"/>
      </dsp:txXfrm>
    </dsp:sp>
    <dsp:sp modelId="{1FC284DB-679A-412A-9599-65D41F5ED4E8}">
      <dsp:nvSpPr>
        <dsp:cNvPr id="0" name=""/>
        <dsp:cNvSpPr/>
      </dsp:nvSpPr>
      <dsp:spPr>
        <a:xfrm>
          <a:off x="4255887" y="1217742"/>
          <a:ext cx="1894220" cy="288899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5715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/>
            <a:t>Global Awareness: How do we understand the ways our disciplines or work areas impact and are impacted by global processes? How do we recognize our roles as local, national, and global citizens?</a:t>
          </a:r>
        </a:p>
      </dsp:txBody>
      <dsp:txXfrm>
        <a:off x="4533289" y="1640825"/>
        <a:ext cx="1339416" cy="2042824"/>
      </dsp:txXfrm>
    </dsp:sp>
    <dsp:sp modelId="{7A9DBB90-03E7-4095-9BF9-8B2D9AC09ADA}">
      <dsp:nvSpPr>
        <dsp:cNvPr id="0" name=""/>
        <dsp:cNvSpPr/>
      </dsp:nvSpPr>
      <dsp:spPr>
        <a:xfrm>
          <a:off x="1742758" y="3847760"/>
          <a:ext cx="3040161" cy="147670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5715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Social Awareness: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How do we understand the problems different communities face?  How do we understand ways these problems impact and are impacted by our disciplines and/or our work? </a:t>
          </a:r>
        </a:p>
      </dsp:txBody>
      <dsp:txXfrm>
        <a:off x="2187979" y="4064019"/>
        <a:ext cx="2149719" cy="1044191"/>
      </dsp:txXfrm>
    </dsp:sp>
    <dsp:sp modelId="{2B4C89E8-5AAE-4E44-A183-3041CEC1A32B}">
      <dsp:nvSpPr>
        <dsp:cNvPr id="0" name=""/>
        <dsp:cNvSpPr/>
      </dsp:nvSpPr>
      <dsp:spPr>
        <a:xfrm>
          <a:off x="441192" y="1242934"/>
          <a:ext cx="1830189" cy="28386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5715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/>
            <a:t> Cultural Awareness: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/>
            <a:t>In what ways do we respect social and cultural diversity intrapersonally, interpersonally, and institutionally? How does culture shape our pedagogy? </a:t>
          </a:r>
        </a:p>
      </dsp:txBody>
      <dsp:txXfrm>
        <a:off x="709217" y="1658638"/>
        <a:ext cx="1294139" cy="20071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658BF-DE14-4F85-A70D-C4658E33826A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F3728-0918-4E27-98B4-BCA9F4D7ED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0970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4AB1D-5655-4F72-BD31-99AC618BEF57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832C1E-CBF5-4222-9012-6950225CF5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50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91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7462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7462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7462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7462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3822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320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184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6C5363E7-32BE-47E1-8FA0-2EC6C766EE76}" type="slidenum">
              <a:rPr lang="en-US" smtClean="0">
                <a:latin typeface="Calibri" pitchFamily="34" charset="0"/>
              </a:rPr>
              <a:pPr eaLnBrk="1" hangingPunct="1"/>
              <a:t>2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CFB32-E8C6-47F2-9911-AEB7590C8FF3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CFB32-E8C6-47F2-9911-AEB7590C8FF3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5348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91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1CB9C2FD-DBD4-4777-8DFF-5E50D4C9D1E0}" type="slidenum">
              <a:rPr lang="en-US" smtClean="0">
                <a:latin typeface="Calibri" pitchFamily="34" charset="0"/>
              </a:rPr>
              <a:pPr eaLnBrk="1" hangingPunct="1"/>
              <a:t>3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DE454856-42E1-462B-A05C-BA3A663B3F8F}" type="slidenum">
              <a:rPr lang="en-US" smtClean="0">
                <a:latin typeface="Calibri" pitchFamily="34" charset="0"/>
              </a:rPr>
              <a:pPr eaLnBrk="1" hangingPunct="1"/>
              <a:t>4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DE454856-42E1-462B-A05C-BA3A663B3F8F}" type="slidenum">
              <a:rPr lang="en-US" smtClean="0">
                <a:latin typeface="Calibri" pitchFamily="34" charset="0"/>
              </a:rPr>
              <a:pPr eaLnBrk="1" hangingPunct="1"/>
              <a:t>5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76B3CBA-B4B0-4EFE-BCA5-BBC20C6DD0C5}" type="slidenum">
              <a:rPr lang="en-US" smtClean="0">
                <a:latin typeface="Calibri" pitchFamily="34" charset="0"/>
              </a:rPr>
              <a:pPr eaLnBrk="1" hangingPunct="1"/>
              <a:t>6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948D1F0-8C87-420E-A58B-CE88A36F8CAE}" type="slidenum">
              <a:rPr lang="en-US" smtClean="0">
                <a:latin typeface="Calibri" pitchFamily="34" charset="0"/>
              </a:rPr>
              <a:pPr eaLnBrk="1" hangingPunct="1"/>
              <a:t>7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416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84C702E3-38D9-4E34-A96D-D44591A9E03D}" type="slidenum">
              <a:rPr lang="en-US" smtClean="0">
                <a:latin typeface="Calibri" pitchFamily="34" charset="0"/>
              </a:rPr>
              <a:pPr eaLnBrk="1" hangingPunct="1"/>
              <a:t>9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E9B8-F9F2-4C3B-B038-F93DDED52DC6}" type="datetime1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851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E7BE-BE08-4995-BC02-161C7FAF7C7D}" type="datetime1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142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6FA58-BE47-4D77-BB4C-7E3DA4A07E72}" type="datetime1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427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7EE5-F283-4C0E-A256-71A2E4AE954C}" type="datetime1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122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ED5F-CF43-4585-A208-82ACBEF64DFD}" type="datetime1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76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309D-6472-4678-9740-CF031D386400}" type="datetime1">
              <a:rPr lang="en-US" smtClean="0"/>
              <a:pPr/>
              <a:t>9/17/2013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543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43ECE-39AB-4141-AA1F-C6888A26E439}" type="datetime1">
              <a:rPr lang="en-US" smtClean="0"/>
              <a:pPr/>
              <a:t>9/17/2013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20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7B71A-CA4B-4C94-84C2-5CD3FDA8EF88}" type="datetime1">
              <a:rPr lang="en-US" smtClean="0"/>
              <a:pPr/>
              <a:t>9/17/2013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20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DCAF-1986-4923-BD07-C0FDE4E46D7F}" type="datetime1">
              <a:rPr lang="en-US" smtClean="0"/>
              <a:pPr/>
              <a:t>9/17/2013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5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6516-06C7-4C31-9001-703E43768B58}" type="datetime1">
              <a:rPr lang="en-US" smtClean="0"/>
              <a:pPr/>
              <a:t>9/17/2013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371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35B0-6D5F-45FA-A7E9-A4A074AB9B88}" type="datetime1">
              <a:rPr lang="en-US" smtClean="0"/>
              <a:pPr/>
              <a:t>9/17/2013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93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BF7-B4F1-4706-A075-7B54369DA29F}" type="datetime1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85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eanza.edu/about/icc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search.fhda.edu/documents/2012ARCCBoardPresentationv3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877207" y="414458"/>
            <a:ext cx="7035800" cy="5749925"/>
            <a:chOff x="106756200" y="105629169"/>
            <a:chExt cx="7035800" cy="5749166"/>
          </a:xfrm>
        </p:grpSpPr>
        <p:sp>
          <p:nvSpPr>
            <p:cNvPr id="3" name="AutoShape 3"/>
            <p:cNvSpPr>
              <a:spLocks noChangeArrowheads="1" noChangeShapeType="1"/>
            </p:cNvSpPr>
            <p:nvPr/>
          </p:nvSpPr>
          <p:spPr bwMode="auto">
            <a:xfrm>
              <a:off x="106756200" y="105629169"/>
              <a:ext cx="6858000" cy="5715570"/>
            </a:xfrm>
            <a:prstGeom prst="roundRect">
              <a:avLst>
                <a:gd name="adj" fmla="val 3472"/>
              </a:avLst>
            </a:prstGeom>
            <a:solidFill>
              <a:srgbClr val="8A002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AutoShape 4"/>
            <p:cNvSpPr>
              <a:spLocks noChangeArrowheads="1" noChangeShapeType="1"/>
            </p:cNvSpPr>
            <p:nvPr/>
          </p:nvSpPr>
          <p:spPr bwMode="auto">
            <a:xfrm>
              <a:off x="106984800" y="105727427"/>
              <a:ext cx="2264410" cy="5597567"/>
            </a:xfrm>
            <a:prstGeom prst="roundRect">
              <a:avLst>
                <a:gd name="adj" fmla="val 12347"/>
              </a:avLst>
            </a:prstGeom>
            <a:solidFill>
              <a:srgbClr val="FFD7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in">
                  <a:solidFill>
                    <a:srgbClr val="FFFF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AutoShape 5"/>
            <p:cNvSpPr>
              <a:spLocks noChangeArrowheads="1" noChangeShapeType="1"/>
            </p:cNvSpPr>
            <p:nvPr/>
          </p:nvSpPr>
          <p:spPr bwMode="auto">
            <a:xfrm>
              <a:off x="107070525" y="106603727"/>
              <a:ext cx="6721475" cy="4774608"/>
            </a:xfrm>
            <a:prstGeom prst="roundRect">
              <a:avLst>
                <a:gd name="adj" fmla="val 3935"/>
              </a:avLst>
            </a:prstGeom>
            <a:solidFill>
              <a:srgbClr val="FFFFFF"/>
            </a:solidFill>
            <a:ln w="19050" algn="in">
              <a:solidFill>
                <a:srgbClr val="9900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984800" y="105778233"/>
              <a:ext cx="1657350" cy="690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</p:pic>
        <p:sp>
          <p:nvSpPr>
            <p:cNvPr id="6" name="Oval 7"/>
            <p:cNvSpPr>
              <a:spLocks noChangeArrowheads="1"/>
            </p:cNvSpPr>
            <p:nvPr/>
          </p:nvSpPr>
          <p:spPr bwMode="auto">
            <a:xfrm>
              <a:off x="109842300" y="105651240"/>
              <a:ext cx="2686050" cy="1028699"/>
            </a:xfrm>
            <a:prstGeom prst="ellipse">
              <a:avLst/>
            </a:prstGeom>
            <a:noFill/>
            <a:ln w="9525" algn="in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We’re on the Web!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sng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www.deanza.edu/slo/</a:t>
              </a: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107076039" y="106641847"/>
              <a:ext cx="6651554" cy="800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700" b="1" i="0" u="none" strike="noStrike" cap="none" normalizeH="0" baseline="0" dirty="0" smtClean="0">
                  <a:ln>
                    <a:noFill/>
                  </a:ln>
                  <a:solidFill>
                    <a:srgbClr val="990033"/>
                  </a:solidFill>
                  <a:effectLst/>
                  <a:latin typeface="Bodoni MT Condensed" pitchFamily="18" charset="0"/>
                  <a:cs typeface="Arial" pitchFamily="34" charset="0"/>
                </a:rPr>
                <a:t>Welcome to the 3rd Annual</a:t>
              </a:r>
              <a:endParaRPr kumimoji="0" lang="en-US" sz="5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 Box 9"/>
            <p:cNvSpPr txBox="1">
              <a:spLocks noChangeArrowheads="1"/>
            </p:cNvSpPr>
            <p:nvPr/>
          </p:nvSpPr>
          <p:spPr bwMode="auto">
            <a:xfrm>
              <a:off x="108064300" y="107410196"/>
              <a:ext cx="5372100" cy="800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700" b="1" i="0" u="none" strike="noStrike" cap="none" normalizeH="0" baseline="0" dirty="0" smtClean="0">
                  <a:ln>
                    <a:noFill/>
                  </a:ln>
                  <a:solidFill>
                    <a:srgbClr val="990033"/>
                  </a:solidFill>
                  <a:effectLst/>
                  <a:latin typeface="Bodoni MT Condensed" pitchFamily="18" charset="0"/>
                  <a:cs typeface="Arial" pitchFamily="34" charset="0"/>
                </a:rPr>
                <a:t>SLO Convocation</a:t>
              </a:r>
              <a:endParaRPr kumimoji="0" lang="en-US" sz="5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AutoShape 10"/>
            <p:cNvSpPr>
              <a:spLocks noChangeAspect="1" noChangeArrowheads="1"/>
            </p:cNvSpPr>
            <p:nvPr/>
          </p:nvSpPr>
          <p:spPr bwMode="auto">
            <a:xfrm>
              <a:off x="107237463" y="107314610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AutoShape 11"/>
            <p:cNvSpPr>
              <a:spLocks noChangeAspect="1" noChangeArrowheads="1"/>
            </p:cNvSpPr>
            <p:nvPr/>
          </p:nvSpPr>
          <p:spPr bwMode="auto">
            <a:xfrm rot="20969187">
              <a:off x="112382300" y="110088738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AutoShape 12"/>
            <p:cNvSpPr>
              <a:spLocks noChangeAspect="1" noChangeArrowheads="1"/>
            </p:cNvSpPr>
            <p:nvPr/>
          </p:nvSpPr>
          <p:spPr bwMode="auto">
            <a:xfrm>
              <a:off x="107360787" y="110045883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358470" y="3140112"/>
            <a:ext cx="592483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Welcome from the SLO </a:t>
            </a:r>
            <a:r>
              <a:rPr lang="en-US" sz="2400" b="1" dirty="0" smtClean="0"/>
              <a:t>Team:</a:t>
            </a:r>
            <a:endParaRPr lang="en-US" sz="2400" b="1" dirty="0"/>
          </a:p>
          <a:p>
            <a:r>
              <a:rPr lang="en-US" sz="2400" b="1" dirty="0"/>
              <a:t> </a:t>
            </a:r>
            <a:r>
              <a:rPr lang="en-US" sz="2400" b="1" dirty="0" smtClean="0"/>
              <a:t>Randy </a:t>
            </a:r>
            <a:r>
              <a:rPr lang="en-US" sz="2400" b="1" dirty="0"/>
              <a:t>Bryant, Jim Haynes, </a:t>
            </a:r>
            <a:r>
              <a:rPr lang="en-US" sz="2400" b="1" dirty="0" err="1"/>
              <a:t>Anu</a:t>
            </a:r>
            <a:r>
              <a:rPr lang="en-US" sz="2400" b="1" dirty="0"/>
              <a:t> </a:t>
            </a:r>
            <a:r>
              <a:rPr lang="en-US" sz="2400" b="1" dirty="0" err="1"/>
              <a:t>Khanna</a:t>
            </a:r>
            <a:r>
              <a:rPr lang="en-US" sz="2400" b="1" dirty="0"/>
              <a:t>, </a:t>
            </a:r>
            <a:r>
              <a:rPr lang="en-US" sz="2400" b="1" dirty="0" smtClean="0"/>
              <a:t>	Coleen </a:t>
            </a:r>
            <a:r>
              <a:rPr lang="en-US" sz="2400" b="1" dirty="0"/>
              <a:t>Lee-Wheat,  Mary </a:t>
            </a:r>
            <a:r>
              <a:rPr lang="en-US" sz="2400" b="1" dirty="0" err="1"/>
              <a:t>Pape</a:t>
            </a:r>
            <a:r>
              <a:rPr lang="en-US" sz="2400" b="1" dirty="0"/>
              <a:t>,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	</a:t>
            </a:r>
            <a:r>
              <a:rPr lang="en-US" sz="2400" b="1" dirty="0" err="1" smtClean="0"/>
              <a:t>Toño</a:t>
            </a:r>
            <a:r>
              <a:rPr lang="en-US" sz="2400" b="1" dirty="0" smtClean="0"/>
              <a:t> </a:t>
            </a:r>
            <a:r>
              <a:rPr lang="en-US" sz="2400" b="1" dirty="0"/>
              <a:t>Ramirez 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/>
              <a:t>Assisted by</a:t>
            </a:r>
            <a:r>
              <a:rPr lang="en-US" sz="2400" b="1" dirty="0" smtClean="0"/>
              <a:t>:</a:t>
            </a:r>
            <a:endParaRPr lang="en-US" sz="2400" b="1" dirty="0"/>
          </a:p>
          <a:p>
            <a:r>
              <a:rPr lang="en-US" sz="2400" b="1" dirty="0"/>
              <a:t>C</a:t>
            </a:r>
            <a:r>
              <a:rPr lang="en-US" sz="2400" b="1" dirty="0" smtClean="0"/>
              <a:t>ynthia </a:t>
            </a:r>
            <a:r>
              <a:rPr lang="en-US" sz="2400" b="1" dirty="0"/>
              <a:t>K</a:t>
            </a:r>
            <a:r>
              <a:rPr lang="en-US" sz="2400" b="1" dirty="0" smtClean="0"/>
              <a:t>aufman</a:t>
            </a:r>
            <a:r>
              <a:rPr lang="en-US" sz="2400" b="1" dirty="0"/>
              <a:t>, </a:t>
            </a:r>
            <a:r>
              <a:rPr lang="en-US" sz="2400" b="1" dirty="0" smtClean="0"/>
              <a:t>Veronica Neal, Jackie Reza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1</a:t>
            </a:fld>
            <a:endParaRPr lang="en-US"/>
          </a:p>
        </p:txBody>
      </p:sp>
      <p:grpSp>
        <p:nvGrpSpPr>
          <p:cNvPr id="14" name="Group 2"/>
          <p:cNvGrpSpPr>
            <a:grpSpLocks/>
          </p:cNvGrpSpPr>
          <p:nvPr/>
        </p:nvGrpSpPr>
        <p:grpSpPr bwMode="auto">
          <a:xfrm>
            <a:off x="6502989" y="4292738"/>
            <a:ext cx="1006475" cy="996950"/>
            <a:chOff x="10770" y="5445"/>
            <a:chExt cx="1584" cy="1569"/>
          </a:xfrm>
        </p:grpSpPr>
        <p:sp>
          <p:nvSpPr>
            <p:cNvPr id="15" name="AutoShape 3"/>
            <p:cNvSpPr>
              <a:spLocks noChangeAspect="1" noChangeArrowheads="1"/>
            </p:cNvSpPr>
            <p:nvPr/>
          </p:nvSpPr>
          <p:spPr bwMode="auto">
            <a:xfrm>
              <a:off x="10770" y="5445"/>
              <a:ext cx="1584" cy="1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Freeform 4"/>
            <p:cNvSpPr>
              <a:spLocks/>
            </p:cNvSpPr>
            <p:nvPr/>
          </p:nvSpPr>
          <p:spPr bwMode="auto">
            <a:xfrm>
              <a:off x="10770" y="6167"/>
              <a:ext cx="1010" cy="678"/>
            </a:xfrm>
            <a:custGeom>
              <a:avLst/>
              <a:gdLst>
                <a:gd name="T0" fmla="*/ 897 w 1028"/>
                <a:gd name="T1" fmla="*/ 205 h 690"/>
                <a:gd name="T2" fmla="*/ 888 w 1028"/>
                <a:gd name="T3" fmla="*/ 171 h 690"/>
                <a:gd name="T4" fmla="*/ 876 w 1028"/>
                <a:gd name="T5" fmla="*/ 140 h 690"/>
                <a:gd name="T6" fmla="*/ 857 w 1028"/>
                <a:gd name="T7" fmla="*/ 113 h 690"/>
                <a:gd name="T8" fmla="*/ 838 w 1028"/>
                <a:gd name="T9" fmla="*/ 88 h 690"/>
                <a:gd name="T10" fmla="*/ 811 w 1028"/>
                <a:gd name="T11" fmla="*/ 69 h 690"/>
                <a:gd name="T12" fmla="*/ 783 w 1028"/>
                <a:gd name="T13" fmla="*/ 54 h 690"/>
                <a:gd name="T14" fmla="*/ 752 w 1028"/>
                <a:gd name="T15" fmla="*/ 45 h 690"/>
                <a:gd name="T16" fmla="*/ 719 w 1028"/>
                <a:gd name="T17" fmla="*/ 41 h 690"/>
                <a:gd name="T18" fmla="*/ 705 w 1028"/>
                <a:gd name="T19" fmla="*/ 41 h 690"/>
                <a:gd name="T20" fmla="*/ 692 w 1028"/>
                <a:gd name="T21" fmla="*/ 42 h 690"/>
                <a:gd name="T22" fmla="*/ 680 w 1028"/>
                <a:gd name="T23" fmla="*/ 45 h 690"/>
                <a:gd name="T24" fmla="*/ 668 w 1028"/>
                <a:gd name="T25" fmla="*/ 50 h 690"/>
                <a:gd name="T26" fmla="*/ 656 w 1028"/>
                <a:gd name="T27" fmla="*/ 54 h 690"/>
                <a:gd name="T28" fmla="*/ 643 w 1028"/>
                <a:gd name="T29" fmla="*/ 59 h 690"/>
                <a:gd name="T30" fmla="*/ 632 w 1028"/>
                <a:gd name="T31" fmla="*/ 64 h 690"/>
                <a:gd name="T32" fmla="*/ 621 w 1028"/>
                <a:gd name="T33" fmla="*/ 70 h 690"/>
                <a:gd name="T34" fmla="*/ 656 w 1028"/>
                <a:gd name="T35" fmla="*/ 117 h 690"/>
                <a:gd name="T36" fmla="*/ 661 w 1028"/>
                <a:gd name="T37" fmla="*/ 113 h 690"/>
                <a:gd name="T38" fmla="*/ 670 w 1028"/>
                <a:gd name="T39" fmla="*/ 108 h 690"/>
                <a:gd name="T40" fmla="*/ 678 w 1028"/>
                <a:gd name="T41" fmla="*/ 107 h 690"/>
                <a:gd name="T42" fmla="*/ 687 w 1028"/>
                <a:gd name="T43" fmla="*/ 104 h 690"/>
                <a:gd name="T44" fmla="*/ 695 w 1028"/>
                <a:gd name="T45" fmla="*/ 102 h 690"/>
                <a:gd name="T46" fmla="*/ 702 w 1028"/>
                <a:gd name="T47" fmla="*/ 99 h 690"/>
                <a:gd name="T48" fmla="*/ 711 w 1028"/>
                <a:gd name="T49" fmla="*/ 98 h 690"/>
                <a:gd name="T50" fmla="*/ 719 w 1028"/>
                <a:gd name="T51" fmla="*/ 98 h 690"/>
                <a:gd name="T52" fmla="*/ 739 w 1028"/>
                <a:gd name="T53" fmla="*/ 99 h 690"/>
                <a:gd name="T54" fmla="*/ 760 w 1028"/>
                <a:gd name="T55" fmla="*/ 107 h 690"/>
                <a:gd name="T56" fmla="*/ 778 w 1028"/>
                <a:gd name="T57" fmla="*/ 114 h 690"/>
                <a:gd name="T58" fmla="*/ 795 w 1028"/>
                <a:gd name="T59" fmla="*/ 126 h 690"/>
                <a:gd name="T60" fmla="*/ 809 w 1028"/>
                <a:gd name="T61" fmla="*/ 140 h 690"/>
                <a:gd name="T62" fmla="*/ 821 w 1028"/>
                <a:gd name="T63" fmla="*/ 156 h 690"/>
                <a:gd name="T64" fmla="*/ 832 w 1028"/>
                <a:gd name="T65" fmla="*/ 175 h 690"/>
                <a:gd name="T66" fmla="*/ 838 w 1028"/>
                <a:gd name="T67" fmla="*/ 197 h 690"/>
                <a:gd name="T68" fmla="*/ 613 w 1028"/>
                <a:gd name="T69" fmla="*/ 164 h 690"/>
                <a:gd name="T70" fmla="*/ 621 w 1028"/>
                <a:gd name="T71" fmla="*/ 151 h 690"/>
                <a:gd name="T72" fmla="*/ 632 w 1028"/>
                <a:gd name="T73" fmla="*/ 137 h 690"/>
                <a:gd name="T74" fmla="*/ 642 w 1028"/>
                <a:gd name="T75" fmla="*/ 127 h 690"/>
                <a:gd name="T76" fmla="*/ 654 w 1028"/>
                <a:gd name="T77" fmla="*/ 118 h 690"/>
                <a:gd name="T78" fmla="*/ 613 w 1028"/>
                <a:gd name="T79" fmla="*/ 79 h 690"/>
                <a:gd name="T80" fmla="*/ 595 w 1028"/>
                <a:gd name="T81" fmla="*/ 94 h 690"/>
                <a:gd name="T82" fmla="*/ 578 w 1028"/>
                <a:gd name="T83" fmla="*/ 113 h 690"/>
                <a:gd name="T84" fmla="*/ 566 w 1028"/>
                <a:gd name="T85" fmla="*/ 132 h 690"/>
                <a:gd name="T86" fmla="*/ 554 w 1028"/>
                <a:gd name="T87" fmla="*/ 155 h 690"/>
                <a:gd name="T88" fmla="*/ 177 w 1028"/>
                <a:gd name="T89" fmla="*/ 0 h 690"/>
                <a:gd name="T90" fmla="*/ 0 w 1028"/>
                <a:gd name="T91" fmla="*/ 525 h 690"/>
                <a:gd name="T92" fmla="*/ 994 w 1028"/>
                <a:gd name="T93" fmla="*/ 690 h 690"/>
                <a:gd name="T94" fmla="*/ 1028 w 1028"/>
                <a:gd name="T95" fmla="*/ 227 h 690"/>
                <a:gd name="T96" fmla="*/ 897 w 1028"/>
                <a:gd name="T97" fmla="*/ 205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28" h="690">
                  <a:moveTo>
                    <a:pt x="897" y="205"/>
                  </a:moveTo>
                  <a:lnTo>
                    <a:pt x="888" y="171"/>
                  </a:lnTo>
                  <a:lnTo>
                    <a:pt x="876" y="140"/>
                  </a:lnTo>
                  <a:lnTo>
                    <a:pt x="857" y="113"/>
                  </a:lnTo>
                  <a:lnTo>
                    <a:pt x="838" y="88"/>
                  </a:lnTo>
                  <a:lnTo>
                    <a:pt x="811" y="69"/>
                  </a:lnTo>
                  <a:lnTo>
                    <a:pt x="783" y="54"/>
                  </a:lnTo>
                  <a:lnTo>
                    <a:pt x="752" y="45"/>
                  </a:lnTo>
                  <a:lnTo>
                    <a:pt x="719" y="41"/>
                  </a:lnTo>
                  <a:lnTo>
                    <a:pt x="705" y="41"/>
                  </a:lnTo>
                  <a:lnTo>
                    <a:pt x="692" y="42"/>
                  </a:lnTo>
                  <a:lnTo>
                    <a:pt x="680" y="45"/>
                  </a:lnTo>
                  <a:lnTo>
                    <a:pt x="668" y="50"/>
                  </a:lnTo>
                  <a:lnTo>
                    <a:pt x="656" y="54"/>
                  </a:lnTo>
                  <a:lnTo>
                    <a:pt x="643" y="59"/>
                  </a:lnTo>
                  <a:lnTo>
                    <a:pt x="632" y="64"/>
                  </a:lnTo>
                  <a:lnTo>
                    <a:pt x="621" y="70"/>
                  </a:lnTo>
                  <a:lnTo>
                    <a:pt x="656" y="117"/>
                  </a:lnTo>
                  <a:lnTo>
                    <a:pt x="661" y="113"/>
                  </a:lnTo>
                  <a:lnTo>
                    <a:pt x="670" y="108"/>
                  </a:lnTo>
                  <a:lnTo>
                    <a:pt x="678" y="107"/>
                  </a:lnTo>
                  <a:lnTo>
                    <a:pt x="687" y="104"/>
                  </a:lnTo>
                  <a:lnTo>
                    <a:pt x="695" y="102"/>
                  </a:lnTo>
                  <a:lnTo>
                    <a:pt x="702" y="99"/>
                  </a:lnTo>
                  <a:lnTo>
                    <a:pt x="711" y="98"/>
                  </a:lnTo>
                  <a:lnTo>
                    <a:pt x="719" y="98"/>
                  </a:lnTo>
                  <a:lnTo>
                    <a:pt x="739" y="99"/>
                  </a:lnTo>
                  <a:lnTo>
                    <a:pt x="760" y="107"/>
                  </a:lnTo>
                  <a:lnTo>
                    <a:pt x="778" y="114"/>
                  </a:lnTo>
                  <a:lnTo>
                    <a:pt x="795" y="126"/>
                  </a:lnTo>
                  <a:lnTo>
                    <a:pt x="809" y="140"/>
                  </a:lnTo>
                  <a:lnTo>
                    <a:pt x="821" y="156"/>
                  </a:lnTo>
                  <a:lnTo>
                    <a:pt x="832" y="175"/>
                  </a:lnTo>
                  <a:lnTo>
                    <a:pt x="838" y="197"/>
                  </a:lnTo>
                  <a:lnTo>
                    <a:pt x="613" y="164"/>
                  </a:lnTo>
                  <a:lnTo>
                    <a:pt x="621" y="151"/>
                  </a:lnTo>
                  <a:lnTo>
                    <a:pt x="632" y="137"/>
                  </a:lnTo>
                  <a:lnTo>
                    <a:pt x="642" y="127"/>
                  </a:lnTo>
                  <a:lnTo>
                    <a:pt x="654" y="118"/>
                  </a:lnTo>
                  <a:lnTo>
                    <a:pt x="613" y="79"/>
                  </a:lnTo>
                  <a:lnTo>
                    <a:pt x="595" y="94"/>
                  </a:lnTo>
                  <a:lnTo>
                    <a:pt x="578" y="113"/>
                  </a:lnTo>
                  <a:lnTo>
                    <a:pt x="566" y="132"/>
                  </a:lnTo>
                  <a:lnTo>
                    <a:pt x="554" y="155"/>
                  </a:lnTo>
                  <a:lnTo>
                    <a:pt x="177" y="0"/>
                  </a:lnTo>
                  <a:lnTo>
                    <a:pt x="0" y="525"/>
                  </a:lnTo>
                  <a:lnTo>
                    <a:pt x="994" y="690"/>
                  </a:lnTo>
                  <a:lnTo>
                    <a:pt x="1028" y="227"/>
                  </a:lnTo>
                  <a:lnTo>
                    <a:pt x="897" y="205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"/>
            <p:cNvSpPr>
              <a:spLocks/>
            </p:cNvSpPr>
            <p:nvPr/>
          </p:nvSpPr>
          <p:spPr bwMode="auto">
            <a:xfrm>
              <a:off x="11290" y="6227"/>
              <a:ext cx="29" cy="32"/>
            </a:xfrm>
            <a:custGeom>
              <a:avLst/>
              <a:gdLst>
                <a:gd name="T0" fmla="*/ 30 w 30"/>
                <a:gd name="T1" fmla="*/ 32 h 33"/>
                <a:gd name="T2" fmla="*/ 5 w 30"/>
                <a:gd name="T3" fmla="*/ 0 h 33"/>
                <a:gd name="T4" fmla="*/ 4 w 30"/>
                <a:gd name="T5" fmla="*/ 2 h 33"/>
                <a:gd name="T6" fmla="*/ 3 w 30"/>
                <a:gd name="T7" fmla="*/ 3 h 33"/>
                <a:gd name="T8" fmla="*/ 1 w 30"/>
                <a:gd name="T9" fmla="*/ 4 h 33"/>
                <a:gd name="T10" fmla="*/ 0 w 30"/>
                <a:gd name="T11" fmla="*/ 6 h 33"/>
                <a:gd name="T12" fmla="*/ 29 w 30"/>
                <a:gd name="T13" fmla="*/ 33 h 33"/>
                <a:gd name="T14" fmla="*/ 29 w 30"/>
                <a:gd name="T15" fmla="*/ 33 h 33"/>
                <a:gd name="T16" fmla="*/ 30 w 30"/>
                <a:gd name="T17" fmla="*/ 32 h 33"/>
                <a:gd name="T18" fmla="*/ 30 w 30"/>
                <a:gd name="T19" fmla="*/ 32 h 33"/>
                <a:gd name="T20" fmla="*/ 30 w 30"/>
                <a:gd name="T21" fmla="*/ 32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33">
                  <a:moveTo>
                    <a:pt x="30" y="32"/>
                  </a:moveTo>
                  <a:lnTo>
                    <a:pt x="5" y="0"/>
                  </a:lnTo>
                  <a:lnTo>
                    <a:pt x="4" y="2"/>
                  </a:lnTo>
                  <a:lnTo>
                    <a:pt x="3" y="3"/>
                  </a:lnTo>
                  <a:lnTo>
                    <a:pt x="1" y="4"/>
                  </a:lnTo>
                  <a:lnTo>
                    <a:pt x="0" y="6"/>
                  </a:lnTo>
                  <a:lnTo>
                    <a:pt x="29" y="33"/>
                  </a:lnTo>
                  <a:lnTo>
                    <a:pt x="30" y="32"/>
                  </a:lnTo>
                  <a:close/>
                </a:path>
              </a:pathLst>
            </a:custGeom>
            <a:solidFill>
              <a:srgbClr val="A0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"/>
            <p:cNvSpPr>
              <a:spLocks/>
            </p:cNvSpPr>
            <p:nvPr/>
          </p:nvSpPr>
          <p:spPr bwMode="auto">
            <a:xfrm>
              <a:off x="11326" y="5657"/>
              <a:ext cx="997" cy="1185"/>
            </a:xfrm>
            <a:custGeom>
              <a:avLst/>
              <a:gdLst>
                <a:gd name="T0" fmla="*/ 979 w 1014"/>
                <a:gd name="T1" fmla="*/ 1016 h 1206"/>
                <a:gd name="T2" fmla="*/ 723 w 1014"/>
                <a:gd name="T3" fmla="*/ 908 h 1206"/>
                <a:gd name="T4" fmla="*/ 633 w 1014"/>
                <a:gd name="T5" fmla="*/ 473 h 1206"/>
                <a:gd name="T6" fmla="*/ 707 w 1014"/>
                <a:gd name="T7" fmla="*/ 459 h 1206"/>
                <a:gd name="T8" fmla="*/ 821 w 1014"/>
                <a:gd name="T9" fmla="*/ 403 h 1206"/>
                <a:gd name="T10" fmla="*/ 897 w 1014"/>
                <a:gd name="T11" fmla="*/ 287 h 1206"/>
                <a:gd name="T12" fmla="*/ 905 w 1014"/>
                <a:gd name="T13" fmla="*/ 150 h 1206"/>
                <a:gd name="T14" fmla="*/ 905 w 1014"/>
                <a:gd name="T15" fmla="*/ 98 h 1206"/>
                <a:gd name="T16" fmla="*/ 920 w 1014"/>
                <a:gd name="T17" fmla="*/ 44 h 1206"/>
                <a:gd name="T18" fmla="*/ 871 w 1014"/>
                <a:gd name="T19" fmla="*/ 0 h 1206"/>
                <a:gd name="T20" fmla="*/ 827 w 1014"/>
                <a:gd name="T21" fmla="*/ 12 h 1206"/>
                <a:gd name="T22" fmla="*/ 806 w 1014"/>
                <a:gd name="T23" fmla="*/ 72 h 1206"/>
                <a:gd name="T24" fmla="*/ 845 w 1014"/>
                <a:gd name="T25" fmla="*/ 114 h 1206"/>
                <a:gd name="T26" fmla="*/ 865 w 1014"/>
                <a:gd name="T27" fmla="*/ 156 h 1206"/>
                <a:gd name="T28" fmla="*/ 858 w 1014"/>
                <a:gd name="T29" fmla="*/ 276 h 1206"/>
                <a:gd name="T30" fmla="*/ 794 w 1014"/>
                <a:gd name="T31" fmla="*/ 375 h 1206"/>
                <a:gd name="T32" fmla="*/ 688 w 1014"/>
                <a:gd name="T33" fmla="*/ 423 h 1206"/>
                <a:gd name="T34" fmla="*/ 585 w 1014"/>
                <a:gd name="T35" fmla="*/ 388 h 1206"/>
                <a:gd name="T36" fmla="*/ 485 w 1014"/>
                <a:gd name="T37" fmla="*/ 341 h 1206"/>
                <a:gd name="T38" fmla="*/ 401 w 1014"/>
                <a:gd name="T39" fmla="*/ 351 h 1206"/>
                <a:gd name="T40" fmla="*/ 357 w 1014"/>
                <a:gd name="T41" fmla="*/ 378 h 1206"/>
                <a:gd name="T42" fmla="*/ 300 w 1014"/>
                <a:gd name="T43" fmla="*/ 381 h 1206"/>
                <a:gd name="T44" fmla="*/ 183 w 1014"/>
                <a:gd name="T45" fmla="*/ 361 h 1206"/>
                <a:gd name="T46" fmla="*/ 90 w 1014"/>
                <a:gd name="T47" fmla="*/ 403 h 1206"/>
                <a:gd name="T48" fmla="*/ 47 w 1014"/>
                <a:gd name="T49" fmla="*/ 476 h 1206"/>
                <a:gd name="T50" fmla="*/ 31 w 1014"/>
                <a:gd name="T51" fmla="*/ 527 h 1206"/>
                <a:gd name="T52" fmla="*/ 0 w 1014"/>
                <a:gd name="T53" fmla="*/ 567 h 1206"/>
                <a:gd name="T54" fmla="*/ 28 w 1014"/>
                <a:gd name="T55" fmla="*/ 628 h 1206"/>
                <a:gd name="T56" fmla="*/ 71 w 1014"/>
                <a:gd name="T57" fmla="*/ 635 h 1206"/>
                <a:gd name="T58" fmla="*/ 116 w 1014"/>
                <a:gd name="T59" fmla="*/ 589 h 1206"/>
                <a:gd name="T60" fmla="*/ 93 w 1014"/>
                <a:gd name="T61" fmla="*/ 531 h 1206"/>
                <a:gd name="T62" fmla="*/ 86 w 1014"/>
                <a:gd name="T63" fmla="*/ 486 h 1206"/>
                <a:gd name="T64" fmla="*/ 118 w 1014"/>
                <a:gd name="T65" fmla="*/ 432 h 1206"/>
                <a:gd name="T66" fmla="*/ 187 w 1014"/>
                <a:gd name="T67" fmla="*/ 401 h 1206"/>
                <a:gd name="T68" fmla="*/ 281 w 1014"/>
                <a:gd name="T69" fmla="*/ 417 h 1206"/>
                <a:gd name="T70" fmla="*/ 296 w 1014"/>
                <a:gd name="T71" fmla="*/ 485 h 1206"/>
                <a:gd name="T72" fmla="*/ 386 w 1014"/>
                <a:gd name="T73" fmla="*/ 980 h 1206"/>
                <a:gd name="T74" fmla="*/ 487 w 1014"/>
                <a:gd name="T75" fmla="*/ 1092 h 1206"/>
                <a:gd name="T76" fmla="*/ 452 w 1014"/>
                <a:gd name="T77" fmla="*/ 1128 h 1206"/>
                <a:gd name="T78" fmla="*/ 415 w 1014"/>
                <a:gd name="T79" fmla="*/ 1131 h 1206"/>
                <a:gd name="T80" fmla="*/ 352 w 1014"/>
                <a:gd name="T81" fmla="*/ 1114 h 1206"/>
                <a:gd name="T82" fmla="*/ 260 w 1014"/>
                <a:gd name="T83" fmla="*/ 1066 h 1206"/>
                <a:gd name="T84" fmla="*/ 238 w 1014"/>
                <a:gd name="T85" fmla="*/ 1200 h 1206"/>
                <a:gd name="T86" fmla="*/ 265 w 1014"/>
                <a:gd name="T87" fmla="*/ 1203 h 1206"/>
                <a:gd name="T88" fmla="*/ 273 w 1014"/>
                <a:gd name="T89" fmla="*/ 1182 h 1206"/>
                <a:gd name="T90" fmla="*/ 313 w 1014"/>
                <a:gd name="T91" fmla="*/ 1140 h 1206"/>
                <a:gd name="T92" fmla="*/ 383 w 1014"/>
                <a:gd name="T93" fmla="*/ 1166 h 1206"/>
                <a:gd name="T94" fmla="*/ 439 w 1014"/>
                <a:gd name="T95" fmla="*/ 1172 h 1206"/>
                <a:gd name="T96" fmla="*/ 484 w 1014"/>
                <a:gd name="T97" fmla="*/ 1159 h 1206"/>
                <a:gd name="T98" fmla="*/ 530 w 1014"/>
                <a:gd name="T99" fmla="*/ 1085 h 1206"/>
                <a:gd name="T100" fmla="*/ 526 w 1014"/>
                <a:gd name="T101" fmla="*/ 974 h 1206"/>
                <a:gd name="T102" fmla="*/ 1014 w 1014"/>
                <a:gd name="T103" fmla="*/ 1034 h 1206"/>
                <a:gd name="T104" fmla="*/ 1008 w 1014"/>
                <a:gd name="T105" fmla="*/ 1014 h 1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014" h="1206">
                  <a:moveTo>
                    <a:pt x="1001" y="1010"/>
                  </a:moveTo>
                  <a:lnTo>
                    <a:pt x="992" y="1010"/>
                  </a:lnTo>
                  <a:lnTo>
                    <a:pt x="985" y="1011"/>
                  </a:lnTo>
                  <a:lnTo>
                    <a:pt x="979" y="1016"/>
                  </a:lnTo>
                  <a:lnTo>
                    <a:pt x="976" y="1023"/>
                  </a:lnTo>
                  <a:lnTo>
                    <a:pt x="947" y="1120"/>
                  </a:lnTo>
                  <a:lnTo>
                    <a:pt x="691" y="915"/>
                  </a:lnTo>
                  <a:lnTo>
                    <a:pt x="723" y="908"/>
                  </a:lnTo>
                  <a:lnTo>
                    <a:pt x="633" y="475"/>
                  </a:lnTo>
                  <a:lnTo>
                    <a:pt x="633" y="473"/>
                  </a:lnTo>
                  <a:lnTo>
                    <a:pt x="632" y="472"/>
                  </a:lnTo>
                  <a:lnTo>
                    <a:pt x="671" y="466"/>
                  </a:lnTo>
                  <a:lnTo>
                    <a:pt x="707" y="459"/>
                  </a:lnTo>
                  <a:lnTo>
                    <a:pt x="740" y="449"/>
                  </a:lnTo>
                  <a:lnTo>
                    <a:pt x="771" y="436"/>
                  </a:lnTo>
                  <a:lnTo>
                    <a:pt x="798" y="422"/>
                  </a:lnTo>
                  <a:lnTo>
                    <a:pt x="821" y="403"/>
                  </a:lnTo>
                  <a:lnTo>
                    <a:pt x="843" y="383"/>
                  </a:lnTo>
                  <a:lnTo>
                    <a:pt x="862" y="359"/>
                  </a:lnTo>
                  <a:lnTo>
                    <a:pt x="882" y="323"/>
                  </a:lnTo>
                  <a:lnTo>
                    <a:pt x="897" y="287"/>
                  </a:lnTo>
                  <a:lnTo>
                    <a:pt x="904" y="250"/>
                  </a:lnTo>
                  <a:lnTo>
                    <a:pt x="908" y="214"/>
                  </a:lnTo>
                  <a:lnTo>
                    <a:pt x="907" y="181"/>
                  </a:lnTo>
                  <a:lnTo>
                    <a:pt x="905" y="150"/>
                  </a:lnTo>
                  <a:lnTo>
                    <a:pt x="901" y="124"/>
                  </a:lnTo>
                  <a:lnTo>
                    <a:pt x="897" y="106"/>
                  </a:lnTo>
                  <a:lnTo>
                    <a:pt x="901" y="103"/>
                  </a:lnTo>
                  <a:lnTo>
                    <a:pt x="905" y="98"/>
                  </a:lnTo>
                  <a:lnTo>
                    <a:pt x="910" y="94"/>
                  </a:lnTo>
                  <a:lnTo>
                    <a:pt x="913" y="88"/>
                  </a:lnTo>
                  <a:lnTo>
                    <a:pt x="921" y="67"/>
                  </a:lnTo>
                  <a:lnTo>
                    <a:pt x="920" y="44"/>
                  </a:lnTo>
                  <a:lnTo>
                    <a:pt x="910" y="25"/>
                  </a:lnTo>
                  <a:lnTo>
                    <a:pt x="892" y="9"/>
                  </a:lnTo>
                  <a:lnTo>
                    <a:pt x="882" y="3"/>
                  </a:lnTo>
                  <a:lnTo>
                    <a:pt x="871" y="0"/>
                  </a:lnTo>
                  <a:lnTo>
                    <a:pt x="859" y="0"/>
                  </a:lnTo>
                  <a:lnTo>
                    <a:pt x="848" y="2"/>
                  </a:lnTo>
                  <a:lnTo>
                    <a:pt x="837" y="6"/>
                  </a:lnTo>
                  <a:lnTo>
                    <a:pt x="827" y="12"/>
                  </a:lnTo>
                  <a:lnTo>
                    <a:pt x="819" y="19"/>
                  </a:lnTo>
                  <a:lnTo>
                    <a:pt x="811" y="29"/>
                  </a:lnTo>
                  <a:lnTo>
                    <a:pt x="804" y="51"/>
                  </a:lnTo>
                  <a:lnTo>
                    <a:pt x="806" y="72"/>
                  </a:lnTo>
                  <a:lnTo>
                    <a:pt x="814" y="93"/>
                  </a:lnTo>
                  <a:lnTo>
                    <a:pt x="832" y="109"/>
                  </a:lnTo>
                  <a:lnTo>
                    <a:pt x="839" y="111"/>
                  </a:lnTo>
                  <a:lnTo>
                    <a:pt x="845" y="114"/>
                  </a:lnTo>
                  <a:lnTo>
                    <a:pt x="852" y="116"/>
                  </a:lnTo>
                  <a:lnTo>
                    <a:pt x="858" y="117"/>
                  </a:lnTo>
                  <a:lnTo>
                    <a:pt x="861" y="134"/>
                  </a:lnTo>
                  <a:lnTo>
                    <a:pt x="865" y="156"/>
                  </a:lnTo>
                  <a:lnTo>
                    <a:pt x="866" y="182"/>
                  </a:lnTo>
                  <a:lnTo>
                    <a:pt x="868" y="212"/>
                  </a:lnTo>
                  <a:lnTo>
                    <a:pt x="865" y="243"/>
                  </a:lnTo>
                  <a:lnTo>
                    <a:pt x="858" y="276"/>
                  </a:lnTo>
                  <a:lnTo>
                    <a:pt x="848" y="308"/>
                  </a:lnTo>
                  <a:lnTo>
                    <a:pt x="830" y="338"/>
                  </a:lnTo>
                  <a:lnTo>
                    <a:pt x="814" y="358"/>
                  </a:lnTo>
                  <a:lnTo>
                    <a:pt x="794" y="375"/>
                  </a:lnTo>
                  <a:lnTo>
                    <a:pt x="772" y="391"/>
                  </a:lnTo>
                  <a:lnTo>
                    <a:pt x="746" y="404"/>
                  </a:lnTo>
                  <a:lnTo>
                    <a:pt x="719" y="414"/>
                  </a:lnTo>
                  <a:lnTo>
                    <a:pt x="688" y="423"/>
                  </a:lnTo>
                  <a:lnTo>
                    <a:pt x="655" y="430"/>
                  </a:lnTo>
                  <a:lnTo>
                    <a:pt x="619" y="434"/>
                  </a:lnTo>
                  <a:lnTo>
                    <a:pt x="604" y="410"/>
                  </a:lnTo>
                  <a:lnTo>
                    <a:pt x="585" y="388"/>
                  </a:lnTo>
                  <a:lnTo>
                    <a:pt x="564" y="371"/>
                  </a:lnTo>
                  <a:lnTo>
                    <a:pt x="541" y="357"/>
                  </a:lnTo>
                  <a:lnTo>
                    <a:pt x="514" y="347"/>
                  </a:lnTo>
                  <a:lnTo>
                    <a:pt x="485" y="341"/>
                  </a:lnTo>
                  <a:lnTo>
                    <a:pt x="457" y="339"/>
                  </a:lnTo>
                  <a:lnTo>
                    <a:pt x="428" y="342"/>
                  </a:lnTo>
                  <a:lnTo>
                    <a:pt x="415" y="347"/>
                  </a:lnTo>
                  <a:lnTo>
                    <a:pt x="401" y="351"/>
                  </a:lnTo>
                  <a:lnTo>
                    <a:pt x="390" y="357"/>
                  </a:lnTo>
                  <a:lnTo>
                    <a:pt x="378" y="362"/>
                  </a:lnTo>
                  <a:lnTo>
                    <a:pt x="367" y="370"/>
                  </a:lnTo>
                  <a:lnTo>
                    <a:pt x="357" y="378"/>
                  </a:lnTo>
                  <a:lnTo>
                    <a:pt x="346" y="387"/>
                  </a:lnTo>
                  <a:lnTo>
                    <a:pt x="336" y="397"/>
                  </a:lnTo>
                  <a:lnTo>
                    <a:pt x="322" y="390"/>
                  </a:lnTo>
                  <a:lnTo>
                    <a:pt x="300" y="381"/>
                  </a:lnTo>
                  <a:lnTo>
                    <a:pt x="275" y="372"/>
                  </a:lnTo>
                  <a:lnTo>
                    <a:pt x="247" y="365"/>
                  </a:lnTo>
                  <a:lnTo>
                    <a:pt x="216" y="361"/>
                  </a:lnTo>
                  <a:lnTo>
                    <a:pt x="183" y="361"/>
                  </a:lnTo>
                  <a:lnTo>
                    <a:pt x="151" y="367"/>
                  </a:lnTo>
                  <a:lnTo>
                    <a:pt x="121" y="380"/>
                  </a:lnTo>
                  <a:lnTo>
                    <a:pt x="105" y="390"/>
                  </a:lnTo>
                  <a:lnTo>
                    <a:pt x="90" y="403"/>
                  </a:lnTo>
                  <a:lnTo>
                    <a:pt x="77" y="419"/>
                  </a:lnTo>
                  <a:lnTo>
                    <a:pt x="65" y="436"/>
                  </a:lnTo>
                  <a:lnTo>
                    <a:pt x="55" y="455"/>
                  </a:lnTo>
                  <a:lnTo>
                    <a:pt x="47" y="476"/>
                  </a:lnTo>
                  <a:lnTo>
                    <a:pt x="41" y="499"/>
                  </a:lnTo>
                  <a:lnTo>
                    <a:pt x="35" y="524"/>
                  </a:lnTo>
                  <a:lnTo>
                    <a:pt x="32" y="525"/>
                  </a:lnTo>
                  <a:lnTo>
                    <a:pt x="31" y="527"/>
                  </a:lnTo>
                  <a:lnTo>
                    <a:pt x="28" y="528"/>
                  </a:lnTo>
                  <a:lnTo>
                    <a:pt x="25" y="530"/>
                  </a:lnTo>
                  <a:lnTo>
                    <a:pt x="9" y="547"/>
                  </a:lnTo>
                  <a:lnTo>
                    <a:pt x="0" y="567"/>
                  </a:lnTo>
                  <a:lnTo>
                    <a:pt x="2" y="590"/>
                  </a:lnTo>
                  <a:lnTo>
                    <a:pt x="10" y="612"/>
                  </a:lnTo>
                  <a:lnTo>
                    <a:pt x="18" y="621"/>
                  </a:lnTo>
                  <a:lnTo>
                    <a:pt x="28" y="628"/>
                  </a:lnTo>
                  <a:lnTo>
                    <a:pt x="38" y="634"/>
                  </a:lnTo>
                  <a:lnTo>
                    <a:pt x="48" y="636"/>
                  </a:lnTo>
                  <a:lnTo>
                    <a:pt x="60" y="636"/>
                  </a:lnTo>
                  <a:lnTo>
                    <a:pt x="71" y="635"/>
                  </a:lnTo>
                  <a:lnTo>
                    <a:pt x="83" y="632"/>
                  </a:lnTo>
                  <a:lnTo>
                    <a:pt x="93" y="626"/>
                  </a:lnTo>
                  <a:lnTo>
                    <a:pt x="109" y="609"/>
                  </a:lnTo>
                  <a:lnTo>
                    <a:pt x="116" y="589"/>
                  </a:lnTo>
                  <a:lnTo>
                    <a:pt x="116" y="566"/>
                  </a:lnTo>
                  <a:lnTo>
                    <a:pt x="107" y="544"/>
                  </a:lnTo>
                  <a:lnTo>
                    <a:pt x="100" y="537"/>
                  </a:lnTo>
                  <a:lnTo>
                    <a:pt x="93" y="531"/>
                  </a:lnTo>
                  <a:lnTo>
                    <a:pt x="84" y="525"/>
                  </a:lnTo>
                  <a:lnTo>
                    <a:pt x="76" y="522"/>
                  </a:lnTo>
                  <a:lnTo>
                    <a:pt x="80" y="504"/>
                  </a:lnTo>
                  <a:lnTo>
                    <a:pt x="86" y="486"/>
                  </a:lnTo>
                  <a:lnTo>
                    <a:pt x="92" y="471"/>
                  </a:lnTo>
                  <a:lnTo>
                    <a:pt x="99" y="456"/>
                  </a:lnTo>
                  <a:lnTo>
                    <a:pt x="107" y="443"/>
                  </a:lnTo>
                  <a:lnTo>
                    <a:pt x="118" y="432"/>
                  </a:lnTo>
                  <a:lnTo>
                    <a:pt x="128" y="422"/>
                  </a:lnTo>
                  <a:lnTo>
                    <a:pt x="139" y="414"/>
                  </a:lnTo>
                  <a:lnTo>
                    <a:pt x="163" y="406"/>
                  </a:lnTo>
                  <a:lnTo>
                    <a:pt x="187" y="401"/>
                  </a:lnTo>
                  <a:lnTo>
                    <a:pt x="212" y="401"/>
                  </a:lnTo>
                  <a:lnTo>
                    <a:pt x="236" y="404"/>
                  </a:lnTo>
                  <a:lnTo>
                    <a:pt x="260" y="410"/>
                  </a:lnTo>
                  <a:lnTo>
                    <a:pt x="281" y="417"/>
                  </a:lnTo>
                  <a:lnTo>
                    <a:pt x="299" y="423"/>
                  </a:lnTo>
                  <a:lnTo>
                    <a:pt x="313" y="430"/>
                  </a:lnTo>
                  <a:lnTo>
                    <a:pt x="302" y="458"/>
                  </a:lnTo>
                  <a:lnTo>
                    <a:pt x="296" y="485"/>
                  </a:lnTo>
                  <a:lnTo>
                    <a:pt x="294" y="515"/>
                  </a:lnTo>
                  <a:lnTo>
                    <a:pt x="297" y="546"/>
                  </a:lnTo>
                  <a:lnTo>
                    <a:pt x="296" y="546"/>
                  </a:lnTo>
                  <a:lnTo>
                    <a:pt x="386" y="980"/>
                  </a:lnTo>
                  <a:lnTo>
                    <a:pt x="483" y="958"/>
                  </a:lnTo>
                  <a:lnTo>
                    <a:pt x="490" y="1003"/>
                  </a:lnTo>
                  <a:lnTo>
                    <a:pt x="493" y="1049"/>
                  </a:lnTo>
                  <a:lnTo>
                    <a:pt x="487" y="1092"/>
                  </a:lnTo>
                  <a:lnTo>
                    <a:pt x="468" y="1121"/>
                  </a:lnTo>
                  <a:lnTo>
                    <a:pt x="464" y="1124"/>
                  </a:lnTo>
                  <a:lnTo>
                    <a:pt x="458" y="1127"/>
                  </a:lnTo>
                  <a:lnTo>
                    <a:pt x="452" y="1128"/>
                  </a:lnTo>
                  <a:lnTo>
                    <a:pt x="445" y="1131"/>
                  </a:lnTo>
                  <a:lnTo>
                    <a:pt x="436" y="1131"/>
                  </a:lnTo>
                  <a:lnTo>
                    <a:pt x="426" y="1131"/>
                  </a:lnTo>
                  <a:lnTo>
                    <a:pt x="415" y="1131"/>
                  </a:lnTo>
                  <a:lnTo>
                    <a:pt x="401" y="1128"/>
                  </a:lnTo>
                  <a:lnTo>
                    <a:pt x="387" y="1125"/>
                  </a:lnTo>
                  <a:lnTo>
                    <a:pt x="371" y="1120"/>
                  </a:lnTo>
                  <a:lnTo>
                    <a:pt x="352" y="1114"/>
                  </a:lnTo>
                  <a:lnTo>
                    <a:pt x="332" y="1105"/>
                  </a:lnTo>
                  <a:lnTo>
                    <a:pt x="310" y="1095"/>
                  </a:lnTo>
                  <a:lnTo>
                    <a:pt x="286" y="1082"/>
                  </a:lnTo>
                  <a:lnTo>
                    <a:pt x="260" y="1066"/>
                  </a:lnTo>
                  <a:lnTo>
                    <a:pt x="231" y="1049"/>
                  </a:lnTo>
                  <a:lnTo>
                    <a:pt x="187" y="1022"/>
                  </a:lnTo>
                  <a:lnTo>
                    <a:pt x="233" y="1193"/>
                  </a:lnTo>
                  <a:lnTo>
                    <a:pt x="238" y="1200"/>
                  </a:lnTo>
                  <a:lnTo>
                    <a:pt x="244" y="1205"/>
                  </a:lnTo>
                  <a:lnTo>
                    <a:pt x="251" y="1206"/>
                  </a:lnTo>
                  <a:lnTo>
                    <a:pt x="258" y="1206"/>
                  </a:lnTo>
                  <a:lnTo>
                    <a:pt x="265" y="1203"/>
                  </a:lnTo>
                  <a:lnTo>
                    <a:pt x="271" y="1197"/>
                  </a:lnTo>
                  <a:lnTo>
                    <a:pt x="273" y="1190"/>
                  </a:lnTo>
                  <a:lnTo>
                    <a:pt x="273" y="1182"/>
                  </a:lnTo>
                  <a:lnTo>
                    <a:pt x="252" y="1108"/>
                  </a:lnTo>
                  <a:lnTo>
                    <a:pt x="274" y="1120"/>
                  </a:lnTo>
                  <a:lnTo>
                    <a:pt x="294" y="1131"/>
                  </a:lnTo>
                  <a:lnTo>
                    <a:pt x="313" y="1140"/>
                  </a:lnTo>
                  <a:lnTo>
                    <a:pt x="332" y="1148"/>
                  </a:lnTo>
                  <a:lnTo>
                    <a:pt x="351" y="1156"/>
                  </a:lnTo>
                  <a:lnTo>
                    <a:pt x="367" y="1161"/>
                  </a:lnTo>
                  <a:lnTo>
                    <a:pt x="383" y="1166"/>
                  </a:lnTo>
                  <a:lnTo>
                    <a:pt x="399" y="1169"/>
                  </a:lnTo>
                  <a:lnTo>
                    <a:pt x="413" y="1172"/>
                  </a:lnTo>
                  <a:lnTo>
                    <a:pt x="428" y="1172"/>
                  </a:lnTo>
                  <a:lnTo>
                    <a:pt x="439" y="1172"/>
                  </a:lnTo>
                  <a:lnTo>
                    <a:pt x="452" y="1170"/>
                  </a:lnTo>
                  <a:lnTo>
                    <a:pt x="464" y="1167"/>
                  </a:lnTo>
                  <a:lnTo>
                    <a:pt x="474" y="1164"/>
                  </a:lnTo>
                  <a:lnTo>
                    <a:pt x="484" y="1159"/>
                  </a:lnTo>
                  <a:lnTo>
                    <a:pt x="493" y="1153"/>
                  </a:lnTo>
                  <a:lnTo>
                    <a:pt x="510" y="1134"/>
                  </a:lnTo>
                  <a:lnTo>
                    <a:pt x="523" y="1111"/>
                  </a:lnTo>
                  <a:lnTo>
                    <a:pt x="530" y="1085"/>
                  </a:lnTo>
                  <a:lnTo>
                    <a:pt x="533" y="1056"/>
                  </a:lnTo>
                  <a:lnTo>
                    <a:pt x="533" y="1029"/>
                  </a:lnTo>
                  <a:lnTo>
                    <a:pt x="530" y="1000"/>
                  </a:lnTo>
                  <a:lnTo>
                    <a:pt x="526" y="974"/>
                  </a:lnTo>
                  <a:lnTo>
                    <a:pt x="522" y="951"/>
                  </a:lnTo>
                  <a:lnTo>
                    <a:pt x="640" y="925"/>
                  </a:lnTo>
                  <a:lnTo>
                    <a:pt x="969" y="1189"/>
                  </a:lnTo>
                  <a:lnTo>
                    <a:pt x="1014" y="1034"/>
                  </a:lnTo>
                  <a:lnTo>
                    <a:pt x="1014" y="1027"/>
                  </a:lnTo>
                  <a:lnTo>
                    <a:pt x="1013" y="1020"/>
                  </a:lnTo>
                  <a:lnTo>
                    <a:pt x="1008" y="1014"/>
                  </a:lnTo>
                  <a:lnTo>
                    <a:pt x="1001" y="10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7"/>
            <p:cNvSpPr>
              <a:spLocks/>
            </p:cNvSpPr>
            <p:nvPr/>
          </p:nvSpPr>
          <p:spPr bwMode="auto">
            <a:xfrm>
              <a:off x="11858" y="5449"/>
              <a:ext cx="30" cy="67"/>
            </a:xfrm>
            <a:custGeom>
              <a:avLst/>
              <a:gdLst>
                <a:gd name="T0" fmla="*/ 0 w 31"/>
                <a:gd name="T1" fmla="*/ 65 h 68"/>
                <a:gd name="T2" fmla="*/ 5 w 31"/>
                <a:gd name="T3" fmla="*/ 0 h 68"/>
                <a:gd name="T4" fmla="*/ 31 w 31"/>
                <a:gd name="T5" fmla="*/ 2 h 68"/>
                <a:gd name="T6" fmla="*/ 26 w 31"/>
                <a:gd name="T7" fmla="*/ 68 h 68"/>
                <a:gd name="T8" fmla="*/ 0 w 31"/>
                <a:gd name="T9" fmla="*/ 65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8">
                  <a:moveTo>
                    <a:pt x="0" y="65"/>
                  </a:moveTo>
                  <a:lnTo>
                    <a:pt x="5" y="0"/>
                  </a:lnTo>
                  <a:lnTo>
                    <a:pt x="31" y="2"/>
                  </a:lnTo>
                  <a:lnTo>
                    <a:pt x="26" y="68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"/>
            <p:cNvSpPr>
              <a:spLocks/>
            </p:cNvSpPr>
            <p:nvPr/>
          </p:nvSpPr>
          <p:spPr bwMode="auto">
            <a:xfrm>
              <a:off x="11920" y="5490"/>
              <a:ext cx="60" cy="68"/>
            </a:xfrm>
            <a:custGeom>
              <a:avLst/>
              <a:gdLst>
                <a:gd name="T0" fmla="*/ 0 w 61"/>
                <a:gd name="T1" fmla="*/ 54 h 69"/>
                <a:gd name="T2" fmla="*/ 41 w 61"/>
                <a:gd name="T3" fmla="*/ 0 h 69"/>
                <a:gd name="T4" fmla="*/ 61 w 61"/>
                <a:gd name="T5" fmla="*/ 16 h 69"/>
                <a:gd name="T6" fmla="*/ 21 w 61"/>
                <a:gd name="T7" fmla="*/ 69 h 69"/>
                <a:gd name="T8" fmla="*/ 0 w 61"/>
                <a:gd name="T9" fmla="*/ 54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69">
                  <a:moveTo>
                    <a:pt x="0" y="54"/>
                  </a:moveTo>
                  <a:lnTo>
                    <a:pt x="41" y="0"/>
                  </a:lnTo>
                  <a:lnTo>
                    <a:pt x="61" y="16"/>
                  </a:lnTo>
                  <a:lnTo>
                    <a:pt x="21" y="69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9"/>
            <p:cNvSpPr>
              <a:spLocks/>
            </p:cNvSpPr>
            <p:nvPr/>
          </p:nvSpPr>
          <p:spPr bwMode="auto">
            <a:xfrm>
              <a:off x="11977" y="5560"/>
              <a:ext cx="69" cy="54"/>
            </a:xfrm>
            <a:custGeom>
              <a:avLst/>
              <a:gdLst>
                <a:gd name="T0" fmla="*/ 0 w 71"/>
                <a:gd name="T1" fmla="*/ 33 h 55"/>
                <a:gd name="T2" fmla="*/ 58 w 71"/>
                <a:gd name="T3" fmla="*/ 0 h 55"/>
                <a:gd name="T4" fmla="*/ 71 w 71"/>
                <a:gd name="T5" fmla="*/ 21 h 55"/>
                <a:gd name="T6" fmla="*/ 13 w 71"/>
                <a:gd name="T7" fmla="*/ 55 h 55"/>
                <a:gd name="T8" fmla="*/ 0 w 71"/>
                <a:gd name="T9" fmla="*/ 33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55">
                  <a:moveTo>
                    <a:pt x="0" y="33"/>
                  </a:moveTo>
                  <a:lnTo>
                    <a:pt x="58" y="0"/>
                  </a:lnTo>
                  <a:lnTo>
                    <a:pt x="71" y="21"/>
                  </a:lnTo>
                  <a:lnTo>
                    <a:pt x="13" y="55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0"/>
            <p:cNvSpPr>
              <a:spLocks/>
            </p:cNvSpPr>
            <p:nvPr/>
          </p:nvSpPr>
          <p:spPr bwMode="auto">
            <a:xfrm>
              <a:off x="11850" y="5625"/>
              <a:ext cx="38" cy="37"/>
            </a:xfrm>
            <a:custGeom>
              <a:avLst/>
              <a:gdLst>
                <a:gd name="T0" fmla="*/ 8 w 39"/>
                <a:gd name="T1" fmla="*/ 5 h 38"/>
                <a:gd name="T2" fmla="*/ 2 w 39"/>
                <a:gd name="T3" fmla="*/ 10 h 38"/>
                <a:gd name="T4" fmla="*/ 0 w 39"/>
                <a:gd name="T5" fmla="*/ 17 h 38"/>
                <a:gd name="T6" fmla="*/ 0 w 39"/>
                <a:gd name="T7" fmla="*/ 25 h 38"/>
                <a:gd name="T8" fmla="*/ 5 w 39"/>
                <a:gd name="T9" fmla="*/ 32 h 38"/>
                <a:gd name="T10" fmla="*/ 10 w 39"/>
                <a:gd name="T11" fmla="*/ 36 h 38"/>
                <a:gd name="T12" fmla="*/ 18 w 39"/>
                <a:gd name="T13" fmla="*/ 38 h 38"/>
                <a:gd name="T14" fmla="*/ 25 w 39"/>
                <a:gd name="T15" fmla="*/ 38 h 38"/>
                <a:gd name="T16" fmla="*/ 32 w 39"/>
                <a:gd name="T17" fmla="*/ 33 h 38"/>
                <a:gd name="T18" fmla="*/ 36 w 39"/>
                <a:gd name="T19" fmla="*/ 28 h 38"/>
                <a:gd name="T20" fmla="*/ 39 w 39"/>
                <a:gd name="T21" fmla="*/ 20 h 38"/>
                <a:gd name="T22" fmla="*/ 38 w 39"/>
                <a:gd name="T23" fmla="*/ 13 h 38"/>
                <a:gd name="T24" fmla="*/ 34 w 39"/>
                <a:gd name="T25" fmla="*/ 6 h 38"/>
                <a:gd name="T26" fmla="*/ 28 w 39"/>
                <a:gd name="T27" fmla="*/ 2 h 38"/>
                <a:gd name="T28" fmla="*/ 21 w 39"/>
                <a:gd name="T29" fmla="*/ 0 h 38"/>
                <a:gd name="T30" fmla="*/ 13 w 39"/>
                <a:gd name="T31" fmla="*/ 0 h 38"/>
                <a:gd name="T32" fmla="*/ 8 w 39"/>
                <a:gd name="T33" fmla="*/ 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9" h="38">
                  <a:moveTo>
                    <a:pt x="8" y="5"/>
                  </a:moveTo>
                  <a:lnTo>
                    <a:pt x="2" y="10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5" y="32"/>
                  </a:lnTo>
                  <a:lnTo>
                    <a:pt x="10" y="36"/>
                  </a:lnTo>
                  <a:lnTo>
                    <a:pt x="18" y="38"/>
                  </a:lnTo>
                  <a:lnTo>
                    <a:pt x="25" y="38"/>
                  </a:lnTo>
                  <a:lnTo>
                    <a:pt x="32" y="33"/>
                  </a:lnTo>
                  <a:lnTo>
                    <a:pt x="36" y="28"/>
                  </a:lnTo>
                  <a:lnTo>
                    <a:pt x="39" y="20"/>
                  </a:lnTo>
                  <a:lnTo>
                    <a:pt x="38" y="13"/>
                  </a:lnTo>
                  <a:lnTo>
                    <a:pt x="34" y="6"/>
                  </a:lnTo>
                  <a:lnTo>
                    <a:pt x="28" y="2"/>
                  </a:lnTo>
                  <a:lnTo>
                    <a:pt x="21" y="0"/>
                  </a:lnTo>
                  <a:lnTo>
                    <a:pt x="13" y="0"/>
                  </a:lnTo>
                  <a:lnTo>
                    <a:pt x="8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1"/>
            <p:cNvSpPr>
              <a:spLocks/>
            </p:cNvSpPr>
            <p:nvPr/>
          </p:nvSpPr>
          <p:spPr bwMode="auto">
            <a:xfrm>
              <a:off x="11579" y="5637"/>
              <a:ext cx="358" cy="321"/>
            </a:xfrm>
            <a:custGeom>
              <a:avLst/>
              <a:gdLst>
                <a:gd name="T0" fmla="*/ 340 w 365"/>
                <a:gd name="T1" fmla="*/ 49 h 327"/>
                <a:gd name="T2" fmla="*/ 295 w 365"/>
                <a:gd name="T3" fmla="*/ 55 h 327"/>
                <a:gd name="T4" fmla="*/ 273 w 365"/>
                <a:gd name="T5" fmla="*/ 34 h 327"/>
                <a:gd name="T6" fmla="*/ 247 w 365"/>
                <a:gd name="T7" fmla="*/ 17 h 327"/>
                <a:gd name="T8" fmla="*/ 218 w 365"/>
                <a:gd name="T9" fmla="*/ 7 h 327"/>
                <a:gd name="T10" fmla="*/ 205 w 365"/>
                <a:gd name="T11" fmla="*/ 75 h 327"/>
                <a:gd name="T12" fmla="*/ 214 w 365"/>
                <a:gd name="T13" fmla="*/ 76 h 327"/>
                <a:gd name="T14" fmla="*/ 221 w 365"/>
                <a:gd name="T15" fmla="*/ 83 h 327"/>
                <a:gd name="T16" fmla="*/ 227 w 365"/>
                <a:gd name="T17" fmla="*/ 101 h 327"/>
                <a:gd name="T18" fmla="*/ 218 w 365"/>
                <a:gd name="T19" fmla="*/ 117 h 327"/>
                <a:gd name="T20" fmla="*/ 201 w 365"/>
                <a:gd name="T21" fmla="*/ 122 h 327"/>
                <a:gd name="T22" fmla="*/ 185 w 365"/>
                <a:gd name="T23" fmla="*/ 114 h 327"/>
                <a:gd name="T24" fmla="*/ 179 w 365"/>
                <a:gd name="T25" fmla="*/ 96 h 327"/>
                <a:gd name="T26" fmla="*/ 186 w 365"/>
                <a:gd name="T27" fmla="*/ 80 h 327"/>
                <a:gd name="T28" fmla="*/ 195 w 365"/>
                <a:gd name="T29" fmla="*/ 76 h 327"/>
                <a:gd name="T30" fmla="*/ 202 w 365"/>
                <a:gd name="T31" fmla="*/ 75 h 327"/>
                <a:gd name="T32" fmla="*/ 184 w 365"/>
                <a:gd name="T33" fmla="*/ 0 h 327"/>
                <a:gd name="T34" fmla="*/ 163 w 365"/>
                <a:gd name="T35" fmla="*/ 0 h 327"/>
                <a:gd name="T36" fmla="*/ 144 w 365"/>
                <a:gd name="T37" fmla="*/ 1 h 327"/>
                <a:gd name="T38" fmla="*/ 124 w 365"/>
                <a:gd name="T39" fmla="*/ 7 h 327"/>
                <a:gd name="T40" fmla="*/ 82 w 365"/>
                <a:gd name="T41" fmla="*/ 24 h 327"/>
                <a:gd name="T42" fmla="*/ 33 w 365"/>
                <a:gd name="T43" fmla="*/ 68 h 327"/>
                <a:gd name="T44" fmla="*/ 5 w 365"/>
                <a:gd name="T45" fmla="*/ 124 h 327"/>
                <a:gd name="T46" fmla="*/ 1 w 365"/>
                <a:gd name="T47" fmla="*/ 189 h 327"/>
                <a:gd name="T48" fmla="*/ 23 w 365"/>
                <a:gd name="T49" fmla="*/ 251 h 327"/>
                <a:gd name="T50" fmla="*/ 66 w 365"/>
                <a:gd name="T51" fmla="*/ 297 h 327"/>
                <a:gd name="T52" fmla="*/ 124 w 365"/>
                <a:gd name="T53" fmla="*/ 323 h 327"/>
                <a:gd name="T54" fmla="*/ 188 w 365"/>
                <a:gd name="T55" fmla="*/ 326 h 327"/>
                <a:gd name="T56" fmla="*/ 239 w 365"/>
                <a:gd name="T57" fmla="*/ 310 h 327"/>
                <a:gd name="T58" fmla="*/ 268 w 365"/>
                <a:gd name="T59" fmla="*/ 293 h 327"/>
                <a:gd name="T60" fmla="*/ 294 w 365"/>
                <a:gd name="T61" fmla="*/ 269 h 327"/>
                <a:gd name="T62" fmla="*/ 314 w 365"/>
                <a:gd name="T63" fmla="*/ 243 h 327"/>
                <a:gd name="T64" fmla="*/ 315 w 365"/>
                <a:gd name="T65" fmla="*/ 232 h 327"/>
                <a:gd name="T66" fmla="*/ 302 w 365"/>
                <a:gd name="T67" fmla="*/ 236 h 327"/>
                <a:gd name="T68" fmla="*/ 289 w 365"/>
                <a:gd name="T69" fmla="*/ 241 h 327"/>
                <a:gd name="T70" fmla="*/ 276 w 365"/>
                <a:gd name="T71" fmla="*/ 242 h 327"/>
                <a:gd name="T72" fmla="*/ 247 w 365"/>
                <a:gd name="T73" fmla="*/ 239 h 327"/>
                <a:gd name="T74" fmla="*/ 210 w 365"/>
                <a:gd name="T75" fmla="*/ 226 h 327"/>
                <a:gd name="T76" fmla="*/ 182 w 365"/>
                <a:gd name="T77" fmla="*/ 206 h 327"/>
                <a:gd name="T78" fmla="*/ 168 w 365"/>
                <a:gd name="T79" fmla="*/ 192 h 327"/>
                <a:gd name="T80" fmla="*/ 162 w 365"/>
                <a:gd name="T81" fmla="*/ 184 h 327"/>
                <a:gd name="T82" fmla="*/ 163 w 365"/>
                <a:gd name="T83" fmla="*/ 174 h 327"/>
                <a:gd name="T84" fmla="*/ 171 w 365"/>
                <a:gd name="T85" fmla="*/ 167 h 327"/>
                <a:gd name="T86" fmla="*/ 181 w 365"/>
                <a:gd name="T87" fmla="*/ 170 h 327"/>
                <a:gd name="T88" fmla="*/ 185 w 365"/>
                <a:gd name="T89" fmla="*/ 173 h 327"/>
                <a:gd name="T90" fmla="*/ 191 w 365"/>
                <a:gd name="T91" fmla="*/ 180 h 327"/>
                <a:gd name="T92" fmla="*/ 208 w 365"/>
                <a:gd name="T93" fmla="*/ 194 h 327"/>
                <a:gd name="T94" fmla="*/ 236 w 365"/>
                <a:gd name="T95" fmla="*/ 209 h 327"/>
                <a:gd name="T96" fmla="*/ 269 w 365"/>
                <a:gd name="T97" fmla="*/ 216 h 327"/>
                <a:gd name="T98" fmla="*/ 285 w 365"/>
                <a:gd name="T99" fmla="*/ 215 h 327"/>
                <a:gd name="T100" fmla="*/ 301 w 365"/>
                <a:gd name="T101" fmla="*/ 209 h 327"/>
                <a:gd name="T102" fmla="*/ 317 w 365"/>
                <a:gd name="T103" fmla="*/ 202 h 327"/>
                <a:gd name="T104" fmla="*/ 333 w 365"/>
                <a:gd name="T105" fmla="*/ 190 h 327"/>
                <a:gd name="T106" fmla="*/ 336 w 365"/>
                <a:gd name="T107" fmla="*/ 153 h 327"/>
                <a:gd name="T108" fmla="*/ 330 w 365"/>
                <a:gd name="T109" fmla="*/ 117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65" h="327">
                  <a:moveTo>
                    <a:pt x="365" y="99"/>
                  </a:moveTo>
                  <a:lnTo>
                    <a:pt x="340" y="49"/>
                  </a:lnTo>
                  <a:lnTo>
                    <a:pt x="305" y="66"/>
                  </a:lnTo>
                  <a:lnTo>
                    <a:pt x="295" y="55"/>
                  </a:lnTo>
                  <a:lnTo>
                    <a:pt x="285" y="43"/>
                  </a:lnTo>
                  <a:lnTo>
                    <a:pt x="273" y="34"/>
                  </a:lnTo>
                  <a:lnTo>
                    <a:pt x="260" y="26"/>
                  </a:lnTo>
                  <a:lnTo>
                    <a:pt x="247" y="17"/>
                  </a:lnTo>
                  <a:lnTo>
                    <a:pt x="233" y="11"/>
                  </a:lnTo>
                  <a:lnTo>
                    <a:pt x="218" y="7"/>
                  </a:lnTo>
                  <a:lnTo>
                    <a:pt x="202" y="3"/>
                  </a:lnTo>
                  <a:lnTo>
                    <a:pt x="205" y="75"/>
                  </a:lnTo>
                  <a:lnTo>
                    <a:pt x="210" y="75"/>
                  </a:lnTo>
                  <a:lnTo>
                    <a:pt x="214" y="76"/>
                  </a:lnTo>
                  <a:lnTo>
                    <a:pt x="218" y="79"/>
                  </a:lnTo>
                  <a:lnTo>
                    <a:pt x="221" y="83"/>
                  </a:lnTo>
                  <a:lnTo>
                    <a:pt x="226" y="92"/>
                  </a:lnTo>
                  <a:lnTo>
                    <a:pt x="227" y="101"/>
                  </a:lnTo>
                  <a:lnTo>
                    <a:pt x="224" y="109"/>
                  </a:lnTo>
                  <a:lnTo>
                    <a:pt x="218" y="117"/>
                  </a:lnTo>
                  <a:lnTo>
                    <a:pt x="210" y="121"/>
                  </a:lnTo>
                  <a:lnTo>
                    <a:pt x="201" y="122"/>
                  </a:lnTo>
                  <a:lnTo>
                    <a:pt x="192" y="119"/>
                  </a:lnTo>
                  <a:lnTo>
                    <a:pt x="185" y="114"/>
                  </a:lnTo>
                  <a:lnTo>
                    <a:pt x="181" y="105"/>
                  </a:lnTo>
                  <a:lnTo>
                    <a:pt x="179" y="96"/>
                  </a:lnTo>
                  <a:lnTo>
                    <a:pt x="181" y="88"/>
                  </a:lnTo>
                  <a:lnTo>
                    <a:pt x="186" y="80"/>
                  </a:lnTo>
                  <a:lnTo>
                    <a:pt x="191" y="78"/>
                  </a:lnTo>
                  <a:lnTo>
                    <a:pt x="195" y="76"/>
                  </a:lnTo>
                  <a:lnTo>
                    <a:pt x="200" y="75"/>
                  </a:lnTo>
                  <a:lnTo>
                    <a:pt x="202" y="75"/>
                  </a:lnTo>
                  <a:lnTo>
                    <a:pt x="194" y="1"/>
                  </a:lnTo>
                  <a:lnTo>
                    <a:pt x="184" y="0"/>
                  </a:lnTo>
                  <a:lnTo>
                    <a:pt x="173" y="0"/>
                  </a:lnTo>
                  <a:lnTo>
                    <a:pt x="163" y="0"/>
                  </a:lnTo>
                  <a:lnTo>
                    <a:pt x="155" y="0"/>
                  </a:lnTo>
                  <a:lnTo>
                    <a:pt x="144" y="1"/>
                  </a:lnTo>
                  <a:lnTo>
                    <a:pt x="134" y="4"/>
                  </a:lnTo>
                  <a:lnTo>
                    <a:pt x="124" y="7"/>
                  </a:lnTo>
                  <a:lnTo>
                    <a:pt x="114" y="10"/>
                  </a:lnTo>
                  <a:lnTo>
                    <a:pt x="82" y="24"/>
                  </a:lnTo>
                  <a:lnTo>
                    <a:pt x="55" y="43"/>
                  </a:lnTo>
                  <a:lnTo>
                    <a:pt x="33" y="68"/>
                  </a:lnTo>
                  <a:lnTo>
                    <a:pt x="16" y="95"/>
                  </a:lnTo>
                  <a:lnTo>
                    <a:pt x="5" y="124"/>
                  </a:lnTo>
                  <a:lnTo>
                    <a:pt x="0" y="155"/>
                  </a:lnTo>
                  <a:lnTo>
                    <a:pt x="1" y="189"/>
                  </a:lnTo>
                  <a:lnTo>
                    <a:pt x="8" y="220"/>
                  </a:lnTo>
                  <a:lnTo>
                    <a:pt x="23" y="251"/>
                  </a:lnTo>
                  <a:lnTo>
                    <a:pt x="42" y="275"/>
                  </a:lnTo>
                  <a:lnTo>
                    <a:pt x="66" y="297"/>
                  </a:lnTo>
                  <a:lnTo>
                    <a:pt x="94" y="313"/>
                  </a:lnTo>
                  <a:lnTo>
                    <a:pt x="124" y="323"/>
                  </a:lnTo>
                  <a:lnTo>
                    <a:pt x="156" y="327"/>
                  </a:lnTo>
                  <a:lnTo>
                    <a:pt x="188" y="326"/>
                  </a:lnTo>
                  <a:lnTo>
                    <a:pt x="221" y="317"/>
                  </a:lnTo>
                  <a:lnTo>
                    <a:pt x="239" y="310"/>
                  </a:lnTo>
                  <a:lnTo>
                    <a:pt x="253" y="303"/>
                  </a:lnTo>
                  <a:lnTo>
                    <a:pt x="268" y="293"/>
                  </a:lnTo>
                  <a:lnTo>
                    <a:pt x="282" y="281"/>
                  </a:lnTo>
                  <a:lnTo>
                    <a:pt x="294" y="269"/>
                  </a:lnTo>
                  <a:lnTo>
                    <a:pt x="304" y="256"/>
                  </a:lnTo>
                  <a:lnTo>
                    <a:pt x="314" y="243"/>
                  </a:lnTo>
                  <a:lnTo>
                    <a:pt x="321" y="229"/>
                  </a:lnTo>
                  <a:lnTo>
                    <a:pt x="315" y="232"/>
                  </a:lnTo>
                  <a:lnTo>
                    <a:pt x="308" y="235"/>
                  </a:lnTo>
                  <a:lnTo>
                    <a:pt x="302" y="236"/>
                  </a:lnTo>
                  <a:lnTo>
                    <a:pt x="295" y="239"/>
                  </a:lnTo>
                  <a:lnTo>
                    <a:pt x="289" y="241"/>
                  </a:lnTo>
                  <a:lnTo>
                    <a:pt x="282" y="241"/>
                  </a:lnTo>
                  <a:lnTo>
                    <a:pt x="276" y="242"/>
                  </a:lnTo>
                  <a:lnTo>
                    <a:pt x="269" y="242"/>
                  </a:lnTo>
                  <a:lnTo>
                    <a:pt x="247" y="239"/>
                  </a:lnTo>
                  <a:lnTo>
                    <a:pt x="227" y="233"/>
                  </a:lnTo>
                  <a:lnTo>
                    <a:pt x="210" y="226"/>
                  </a:lnTo>
                  <a:lnTo>
                    <a:pt x="194" y="216"/>
                  </a:lnTo>
                  <a:lnTo>
                    <a:pt x="182" y="206"/>
                  </a:lnTo>
                  <a:lnTo>
                    <a:pt x="173" y="197"/>
                  </a:lnTo>
                  <a:lnTo>
                    <a:pt x="168" y="192"/>
                  </a:lnTo>
                  <a:lnTo>
                    <a:pt x="165" y="189"/>
                  </a:lnTo>
                  <a:lnTo>
                    <a:pt x="162" y="184"/>
                  </a:lnTo>
                  <a:lnTo>
                    <a:pt x="162" y="179"/>
                  </a:lnTo>
                  <a:lnTo>
                    <a:pt x="163" y="174"/>
                  </a:lnTo>
                  <a:lnTo>
                    <a:pt x="166" y="170"/>
                  </a:lnTo>
                  <a:lnTo>
                    <a:pt x="171" y="167"/>
                  </a:lnTo>
                  <a:lnTo>
                    <a:pt x="176" y="167"/>
                  </a:lnTo>
                  <a:lnTo>
                    <a:pt x="181" y="170"/>
                  </a:lnTo>
                  <a:lnTo>
                    <a:pt x="185" y="173"/>
                  </a:lnTo>
                  <a:lnTo>
                    <a:pt x="186" y="174"/>
                  </a:lnTo>
                  <a:lnTo>
                    <a:pt x="191" y="180"/>
                  </a:lnTo>
                  <a:lnTo>
                    <a:pt x="198" y="186"/>
                  </a:lnTo>
                  <a:lnTo>
                    <a:pt x="208" y="194"/>
                  </a:lnTo>
                  <a:lnTo>
                    <a:pt x="221" y="203"/>
                  </a:lnTo>
                  <a:lnTo>
                    <a:pt x="236" y="209"/>
                  </a:lnTo>
                  <a:lnTo>
                    <a:pt x="252" y="215"/>
                  </a:lnTo>
                  <a:lnTo>
                    <a:pt x="269" y="216"/>
                  </a:lnTo>
                  <a:lnTo>
                    <a:pt x="278" y="216"/>
                  </a:lnTo>
                  <a:lnTo>
                    <a:pt x="285" y="215"/>
                  </a:lnTo>
                  <a:lnTo>
                    <a:pt x="294" y="212"/>
                  </a:lnTo>
                  <a:lnTo>
                    <a:pt x="301" y="209"/>
                  </a:lnTo>
                  <a:lnTo>
                    <a:pt x="310" y="206"/>
                  </a:lnTo>
                  <a:lnTo>
                    <a:pt x="317" y="202"/>
                  </a:lnTo>
                  <a:lnTo>
                    <a:pt x="326" y="196"/>
                  </a:lnTo>
                  <a:lnTo>
                    <a:pt x="333" y="190"/>
                  </a:lnTo>
                  <a:lnTo>
                    <a:pt x="336" y="171"/>
                  </a:lnTo>
                  <a:lnTo>
                    <a:pt x="336" y="153"/>
                  </a:lnTo>
                  <a:lnTo>
                    <a:pt x="334" y="135"/>
                  </a:lnTo>
                  <a:lnTo>
                    <a:pt x="330" y="117"/>
                  </a:lnTo>
                  <a:lnTo>
                    <a:pt x="365" y="9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2"/>
            <p:cNvSpPr>
              <a:spLocks/>
            </p:cNvSpPr>
            <p:nvPr/>
          </p:nvSpPr>
          <p:spPr bwMode="auto">
            <a:xfrm>
              <a:off x="11769" y="5638"/>
              <a:ext cx="11" cy="72"/>
            </a:xfrm>
            <a:custGeom>
              <a:avLst/>
              <a:gdLst>
                <a:gd name="T0" fmla="*/ 11 w 11"/>
                <a:gd name="T1" fmla="*/ 74 h 74"/>
                <a:gd name="T2" fmla="*/ 8 w 11"/>
                <a:gd name="T3" fmla="*/ 2 h 74"/>
                <a:gd name="T4" fmla="*/ 7 w 11"/>
                <a:gd name="T5" fmla="*/ 2 h 74"/>
                <a:gd name="T6" fmla="*/ 4 w 11"/>
                <a:gd name="T7" fmla="*/ 0 h 74"/>
                <a:gd name="T8" fmla="*/ 3 w 11"/>
                <a:gd name="T9" fmla="*/ 0 h 74"/>
                <a:gd name="T10" fmla="*/ 0 w 11"/>
                <a:gd name="T11" fmla="*/ 0 h 74"/>
                <a:gd name="T12" fmla="*/ 8 w 11"/>
                <a:gd name="T13" fmla="*/ 74 h 74"/>
                <a:gd name="T14" fmla="*/ 10 w 11"/>
                <a:gd name="T15" fmla="*/ 74 h 74"/>
                <a:gd name="T16" fmla="*/ 10 w 11"/>
                <a:gd name="T17" fmla="*/ 74 h 74"/>
                <a:gd name="T18" fmla="*/ 10 w 11"/>
                <a:gd name="T19" fmla="*/ 74 h 74"/>
                <a:gd name="T20" fmla="*/ 11 w 11"/>
                <a:gd name="T21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" h="74">
                  <a:moveTo>
                    <a:pt x="11" y="74"/>
                  </a:moveTo>
                  <a:lnTo>
                    <a:pt x="8" y="2"/>
                  </a:lnTo>
                  <a:lnTo>
                    <a:pt x="7" y="2"/>
                  </a:lnTo>
                  <a:lnTo>
                    <a:pt x="4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8" y="74"/>
                  </a:lnTo>
                  <a:lnTo>
                    <a:pt x="10" y="74"/>
                  </a:lnTo>
                  <a:lnTo>
                    <a:pt x="11" y="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Text Box 13"/>
            <p:cNvSpPr txBox="1">
              <a:spLocks noChangeArrowheads="1"/>
            </p:cNvSpPr>
            <p:nvPr/>
          </p:nvSpPr>
          <p:spPr bwMode="auto">
            <a:xfrm>
              <a:off x="11087" y="6292"/>
              <a:ext cx="1" cy="149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AutoShape 14"/>
            <p:cNvSpPr>
              <a:spLocks noChangeArrowheads="1"/>
            </p:cNvSpPr>
            <p:nvPr/>
          </p:nvSpPr>
          <p:spPr bwMode="auto">
            <a:xfrm rot="802566">
              <a:off x="10846" y="6300"/>
              <a:ext cx="1058" cy="565"/>
            </a:xfrm>
            <a:prstGeom prst="roundRect">
              <a:avLst>
                <a:gd name="adj" fmla="val 16667"/>
              </a:avLst>
            </a:prstGeom>
            <a:solidFill>
              <a:srgbClr val="990033"/>
            </a:solidFill>
            <a:ln w="9525" algn="ctr">
              <a:solidFill>
                <a:srgbClr val="94363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</a:rPr>
                <a:t>SLOAC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158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76400" y="228600"/>
            <a:ext cx="3200400" cy="2667000"/>
          </a:xfrm>
          <a:prstGeom prst="ellipse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GLOBAL AWARENESS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09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76400" y="228600"/>
            <a:ext cx="3200400" cy="2667000"/>
          </a:xfrm>
          <a:prstGeom prst="ellipse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GLOBAL AWARENESS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990600"/>
            <a:ext cx="3124200" cy="144780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800" b="1" dirty="0" smtClean="0">
                <a:solidFill>
                  <a:prstClr val="black"/>
                </a:solidFill>
              </a:rPr>
              <a:t>CULTURAL </a:t>
            </a:r>
            <a:r>
              <a:rPr lang="en-US" sz="2800" b="1" dirty="0">
                <a:solidFill>
                  <a:prstClr val="black"/>
                </a:solidFill>
              </a:rPr>
              <a:t>AWARENESS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09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76400" y="228600"/>
            <a:ext cx="3200400" cy="2667000"/>
          </a:xfrm>
          <a:prstGeom prst="ellipse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GLOBAL AWARENESS</a:t>
            </a:r>
          </a:p>
        </p:txBody>
      </p:sp>
      <p:sp>
        <p:nvSpPr>
          <p:cNvPr id="6" name="Regular Pentagon 5"/>
          <p:cNvSpPr/>
          <p:nvPr/>
        </p:nvSpPr>
        <p:spPr>
          <a:xfrm>
            <a:off x="228600" y="2895600"/>
            <a:ext cx="3429000" cy="2324100"/>
          </a:xfrm>
          <a:prstGeom prst="pentagon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SOCIAL AWARENESS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990600"/>
            <a:ext cx="3124200" cy="144780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800" b="1" dirty="0" smtClean="0">
                <a:solidFill>
                  <a:prstClr val="black"/>
                </a:solidFill>
              </a:rPr>
              <a:t>CULTURAL </a:t>
            </a:r>
            <a:r>
              <a:rPr lang="en-US" sz="2800" b="1" dirty="0">
                <a:solidFill>
                  <a:prstClr val="black"/>
                </a:solidFill>
              </a:rPr>
              <a:t>AWARENESS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09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76400" y="228600"/>
            <a:ext cx="3200400" cy="2667000"/>
          </a:xfrm>
          <a:prstGeom prst="ellipse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GLOBAL AWARENESS</a:t>
            </a:r>
          </a:p>
        </p:txBody>
      </p:sp>
      <p:sp>
        <p:nvSpPr>
          <p:cNvPr id="5" name="Oval 4"/>
          <p:cNvSpPr/>
          <p:nvPr/>
        </p:nvSpPr>
        <p:spPr>
          <a:xfrm>
            <a:off x="3657600" y="4419600"/>
            <a:ext cx="4409661" cy="1600200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ENVIRONMENTAL</a:t>
            </a:r>
          </a:p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AWARENESS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Regular Pentagon 5"/>
          <p:cNvSpPr/>
          <p:nvPr/>
        </p:nvSpPr>
        <p:spPr>
          <a:xfrm>
            <a:off x="228600" y="2895600"/>
            <a:ext cx="3429000" cy="2324100"/>
          </a:xfrm>
          <a:prstGeom prst="pentagon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SOCIAL AWARENESS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990600"/>
            <a:ext cx="3124200" cy="144780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800" b="1" dirty="0" smtClean="0">
                <a:solidFill>
                  <a:prstClr val="black"/>
                </a:solidFill>
              </a:rPr>
              <a:t>CULTURAL </a:t>
            </a:r>
            <a:r>
              <a:rPr lang="en-US" sz="2800" b="1" dirty="0">
                <a:solidFill>
                  <a:prstClr val="black"/>
                </a:solidFill>
              </a:rPr>
              <a:t>AWARENESS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03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3298289" y="1295367"/>
            <a:ext cx="2538108" cy="3775171"/>
          </a:xfrm>
          <a:prstGeom prst="flowChartConnector">
            <a:avLst/>
          </a:prstGeom>
          <a:solidFill>
            <a:srgbClr val="FFFFFF"/>
          </a:solidFill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Civic Capacity for </a:t>
            </a:r>
            <a:b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</a:b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Equity</a:t>
            </a:r>
            <a:b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</a:b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and </a:t>
            </a:r>
            <a:b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</a:b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Social Justice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81000" y="228600"/>
            <a:ext cx="3200400" cy="2667000"/>
          </a:xfrm>
          <a:prstGeom prst="ellipse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GLOBAL AWARENESS</a:t>
            </a:r>
          </a:p>
        </p:txBody>
      </p:sp>
      <p:sp>
        <p:nvSpPr>
          <p:cNvPr id="15" name="Regular Pentagon 14"/>
          <p:cNvSpPr/>
          <p:nvPr/>
        </p:nvSpPr>
        <p:spPr>
          <a:xfrm>
            <a:off x="228600" y="2895600"/>
            <a:ext cx="3429000" cy="2324100"/>
          </a:xfrm>
          <a:prstGeom prst="pentagon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SOCIAL AWARENESS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562600" y="990600"/>
            <a:ext cx="3124200" cy="144780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800" b="1" dirty="0" smtClean="0">
                <a:solidFill>
                  <a:prstClr val="black"/>
                </a:solidFill>
              </a:rPr>
              <a:t>CULTURAL </a:t>
            </a:r>
            <a:r>
              <a:rPr lang="en-US" sz="2800" b="1" dirty="0">
                <a:solidFill>
                  <a:prstClr val="black"/>
                </a:solidFill>
              </a:rPr>
              <a:t>AWARENESS</a:t>
            </a:r>
          </a:p>
        </p:txBody>
      </p:sp>
      <p:sp>
        <p:nvSpPr>
          <p:cNvPr id="17" name="Oval 16"/>
          <p:cNvSpPr/>
          <p:nvPr/>
        </p:nvSpPr>
        <p:spPr>
          <a:xfrm>
            <a:off x="4419600" y="4724400"/>
            <a:ext cx="4409661" cy="1600200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ENVIRONMENTAL</a:t>
            </a:r>
          </a:p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AWARENESS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032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-3.33333E-6 L -0.28334 0.24445 " pathEditMode="relative" ptsTypes="AA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833 -0.32222 " pathEditMode="relative" ptsTypes="AA">
                                      <p:cBhvr>
                                        <p:cTn id="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24167 -0.11112 " pathEditMode="relative" ptsTypes="AA">
                                      <p:cBhvr>
                                        <p:cTn id="2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4" name="Diagram 3"/>
          <p:cNvGraphicFramePr/>
          <p:nvPr/>
        </p:nvGraphicFramePr>
        <p:xfrm>
          <a:off x="990600" y="609600"/>
          <a:ext cx="73152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3124200" y="3352800"/>
            <a:ext cx="590550" cy="209550"/>
          </a:xfrm>
          <a:prstGeom prst="leftRightArrow">
            <a:avLst>
              <a:gd name="adj1" fmla="val 50000"/>
              <a:gd name="adj2" fmla="val 56364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5562600" y="3352800"/>
            <a:ext cx="590550" cy="209550"/>
          </a:xfrm>
          <a:prstGeom prst="leftRightArrow">
            <a:avLst>
              <a:gd name="adj1" fmla="val 50000"/>
              <a:gd name="adj2" fmla="val 56364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4495800" y="1981200"/>
            <a:ext cx="219075" cy="606425"/>
          </a:xfrm>
          <a:prstGeom prst="upDownArrow">
            <a:avLst>
              <a:gd name="adj1" fmla="val 50000"/>
              <a:gd name="adj2" fmla="val 55362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4572000" y="4419600"/>
            <a:ext cx="219075" cy="606425"/>
          </a:xfrm>
          <a:prstGeom prst="upDownArrow">
            <a:avLst>
              <a:gd name="adj1" fmla="val 50000"/>
              <a:gd name="adj2" fmla="val 55362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838200"/>
            <a:ext cx="7772400" cy="5257800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Faculty &amp; Staff Focused Objective: </a:t>
            </a:r>
            <a:br>
              <a:rPr lang="en-US" b="1" dirty="0" smtClean="0"/>
            </a:br>
            <a:r>
              <a:rPr lang="en-US" b="1" dirty="0" smtClean="0"/>
              <a:t>Deepen </a:t>
            </a:r>
            <a:r>
              <a:rPr lang="en-US" b="1" dirty="0" smtClean="0">
                <a:solidFill>
                  <a:srgbClr val="FF0000"/>
                </a:solidFill>
              </a:rPr>
              <a:t>faculty</a:t>
            </a:r>
            <a:r>
              <a:rPr lang="en-US" b="1" dirty="0" smtClean="0"/>
              <a:t> and </a:t>
            </a:r>
            <a:r>
              <a:rPr lang="en-US" b="1" dirty="0" smtClean="0">
                <a:solidFill>
                  <a:srgbClr val="FF0000"/>
                </a:solidFill>
              </a:rPr>
              <a:t>staff </a:t>
            </a:r>
            <a:r>
              <a:rPr lang="en-US" b="1" dirty="0" smtClean="0"/>
              <a:t>understanding of global, cultural, social, and environmental awareness seen through the lens of civic capacity for equity and social justice.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96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5334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Student Focused Objective: </a:t>
            </a:r>
            <a:br>
              <a:rPr lang="en-US" b="1" dirty="0" smtClean="0"/>
            </a:br>
            <a:r>
              <a:rPr lang="en-US" b="1" dirty="0" smtClean="0"/>
              <a:t>Assess that our </a:t>
            </a:r>
            <a:r>
              <a:rPr lang="en-US" b="1" dirty="0" smtClean="0">
                <a:solidFill>
                  <a:srgbClr val="FF0000"/>
                </a:solidFill>
              </a:rPr>
              <a:t>students</a:t>
            </a:r>
            <a:r>
              <a:rPr lang="en-US" b="1" dirty="0" smtClean="0"/>
              <a:t> are deepening their awareness in regards to global, cultural, social and environmental issues as seen through the lens of civic capacity for equity and social justice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04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6" name="Diagram 5"/>
          <p:cNvGraphicFramePr/>
          <p:nvPr/>
        </p:nvGraphicFramePr>
        <p:xfrm>
          <a:off x="1276350" y="766762"/>
          <a:ext cx="6591300" cy="5324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4419600" y="2057400"/>
            <a:ext cx="219075" cy="606425"/>
          </a:xfrm>
          <a:prstGeom prst="upDownArrow">
            <a:avLst>
              <a:gd name="adj1" fmla="val 50000"/>
              <a:gd name="adj2" fmla="val 55362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4419600" y="4267200"/>
            <a:ext cx="219075" cy="606425"/>
          </a:xfrm>
          <a:prstGeom prst="upDownArrow">
            <a:avLst>
              <a:gd name="adj1" fmla="val 50000"/>
              <a:gd name="adj2" fmla="val 55362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3276600" y="3352800"/>
            <a:ext cx="590550" cy="209550"/>
          </a:xfrm>
          <a:prstGeom prst="leftRightArrow">
            <a:avLst>
              <a:gd name="adj1" fmla="val 50000"/>
              <a:gd name="adj2" fmla="val 56364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5257800" y="3352800"/>
            <a:ext cx="590550" cy="209550"/>
          </a:xfrm>
          <a:prstGeom prst="leftRightArrow">
            <a:avLst>
              <a:gd name="adj1" fmla="val 50000"/>
              <a:gd name="adj2" fmla="val 56364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028" name="Oval 1"/>
          <p:cNvSpPr>
            <a:spLocks noChangeArrowheads="1"/>
          </p:cNvSpPr>
          <p:nvPr/>
        </p:nvSpPr>
        <p:spPr bwMode="auto">
          <a:xfrm>
            <a:off x="1524000" y="381000"/>
            <a:ext cx="6153150" cy="62865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9" name="Text Box 2"/>
          <p:cNvSpPr txBox="1">
            <a:spLocks noChangeArrowheads="1"/>
          </p:cNvSpPr>
          <p:nvPr/>
        </p:nvSpPr>
        <p:spPr bwMode="auto">
          <a:xfrm>
            <a:off x="2438400" y="2105025"/>
            <a:ext cx="4267200" cy="2809875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cs typeface="Arial" pitchFamily="34" charset="0"/>
              </a:rPr>
              <a:t>      Equity</a:t>
            </a:r>
            <a:r>
              <a:rPr lang="en-US" sz="2000" dirty="0" smtClean="0">
                <a:latin typeface="Arial Black" pitchFamily="34" charset="0"/>
                <a:cs typeface="Arial" pitchFamily="34" charset="0"/>
              </a:rPr>
              <a:t>       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cs typeface="Arial" pitchFamily="34" charset="0"/>
              </a:rPr>
              <a:t>Equality	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cs typeface="Arial" pitchFamily="34" charset="0"/>
              </a:rPr>
              <a:t> Socially Just       Diversity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cs typeface="Arial" pitchFamily="34" charset="0"/>
              </a:rPr>
              <a:t>   Inclusion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Straight Connector 2"/>
          <p:cNvSpPr>
            <a:spLocks noChangeShapeType="1"/>
          </p:cNvSpPr>
          <p:nvPr/>
        </p:nvSpPr>
        <p:spPr bwMode="auto">
          <a:xfrm>
            <a:off x="4600575" y="2105025"/>
            <a:ext cx="0" cy="28098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2990850" y="1143000"/>
            <a:ext cx="3248025" cy="762000"/>
          </a:xfrm>
          <a:prstGeom prst="rect">
            <a:avLst/>
          </a:prstGeom>
          <a:solidFill>
            <a:srgbClr val="FFFFFF"/>
          </a:solidFill>
          <a:ln w="38100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cs typeface="Arial" pitchFamily="34" charset="0"/>
              </a:rPr>
              <a:t>Civic Capacity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3581400"/>
          </a:xfrm>
        </p:spPr>
        <p:txBody>
          <a:bodyPr/>
          <a:lstStyle/>
          <a:p>
            <a:pPr eaLnBrk="1" hangingPunct="1"/>
            <a:r>
              <a:rPr lang="en-US" sz="2800" smtClean="0">
                <a:ea typeface="ＭＳ Ｐゴシック" pitchFamily="34" charset="-128"/>
              </a:rPr>
              <a:t>De Anza College provides an academically rich,  multicultural learning environment that challenges  students of every background to develop their intellect,  character and abilities; to realize their goals; and to be  socially responsible leaders in their communities, the  nation and the world. </a:t>
            </a:r>
          </a:p>
        </p:txBody>
      </p:sp>
      <p:pic>
        <p:nvPicPr>
          <p:cNvPr id="3075" name="Picture 2" descr="De Anza Student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9050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3505200" y="685800"/>
            <a:ext cx="33528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4400" i="1">
                <a:latin typeface="Calibri" pitchFamily="34" charset="0"/>
              </a:rPr>
              <a:t>Our Mission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3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7772400" cy="1470025"/>
          </a:xfrm>
        </p:spPr>
        <p:txBody>
          <a:bodyPr>
            <a:noAutofit/>
          </a:bodyPr>
          <a:lstStyle/>
          <a:p>
            <a:pPr>
              <a:spcBef>
                <a:spcPct val="20000"/>
              </a:spcBef>
            </a:pPr>
            <a:r>
              <a:rPr lang="en-US" sz="3200" b="1" dirty="0" smtClean="0">
                <a:latin typeface="+mn-lt"/>
                <a:ea typeface="+mn-ea"/>
                <a:cs typeface="+mn-cs"/>
              </a:rPr>
              <a:t>Panel of Practice: </a:t>
            </a:r>
            <a:br>
              <a:rPr lang="en-US" sz="3200" b="1" dirty="0" smtClean="0">
                <a:latin typeface="+mn-lt"/>
                <a:ea typeface="+mn-ea"/>
                <a:cs typeface="+mn-cs"/>
              </a:rPr>
            </a:br>
            <a:r>
              <a:rPr lang="en-US" sz="3200" b="1" dirty="0" smtClean="0">
                <a:latin typeface="+mn-lt"/>
                <a:ea typeface="+mn-ea"/>
                <a:cs typeface="+mn-cs"/>
              </a:rPr>
              <a:t>What some of our own faculty and staff are already doing.</a:t>
            </a:r>
            <a:endParaRPr lang="en-US" sz="3200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276600"/>
            <a:ext cx="7467600" cy="2362200"/>
          </a:xfr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prstDash val="dashDot"/>
          </a:ln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Panelists: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Lori </a:t>
            </a:r>
            <a:r>
              <a:rPr lang="en-US" sz="2400" b="1" dirty="0" err="1" smtClean="0">
                <a:solidFill>
                  <a:schemeClr val="tx1"/>
                </a:solidFill>
              </a:rPr>
              <a:t>Clinchard</a:t>
            </a:r>
            <a:r>
              <a:rPr lang="en-US" sz="2400" b="1" dirty="0" smtClean="0">
                <a:solidFill>
                  <a:schemeClr val="tx1"/>
                </a:solidFill>
              </a:rPr>
              <a:t> (Instructor--Humanities)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Jeff </a:t>
            </a:r>
            <a:r>
              <a:rPr lang="en-US" sz="2400" b="1" dirty="0" err="1" smtClean="0">
                <a:solidFill>
                  <a:schemeClr val="tx1"/>
                </a:solidFill>
              </a:rPr>
              <a:t>Schinske</a:t>
            </a:r>
            <a:r>
              <a:rPr lang="en-US" sz="2400" b="1" dirty="0" smtClean="0">
                <a:solidFill>
                  <a:schemeClr val="tx1"/>
                </a:solidFill>
              </a:rPr>
              <a:t> (Instructor--Biology)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Matt </a:t>
            </a:r>
            <a:r>
              <a:rPr lang="en-US" sz="2400" b="1" dirty="0" err="1" smtClean="0">
                <a:solidFill>
                  <a:schemeClr val="tx1"/>
                </a:solidFill>
              </a:rPr>
              <a:t>Trosper</a:t>
            </a:r>
            <a:r>
              <a:rPr lang="en-US" sz="2400" b="1" dirty="0" smtClean="0">
                <a:solidFill>
                  <a:schemeClr val="tx1"/>
                </a:solidFill>
              </a:rPr>
              <a:t> (Academic Advisor—Athletics)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56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Three key questions in the assessment process: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we see/have we seen that indicates an </a:t>
            </a:r>
            <a:r>
              <a:rPr lang="en-US" i="1" dirty="0" smtClean="0"/>
              <a:t>opportunity</a:t>
            </a:r>
            <a:r>
              <a:rPr lang="en-US" dirty="0" smtClean="0"/>
              <a:t> for improving student learning?</a:t>
            </a:r>
          </a:p>
          <a:p>
            <a:r>
              <a:rPr lang="en-US" dirty="0" smtClean="0"/>
              <a:t>What might we </a:t>
            </a:r>
            <a:r>
              <a:rPr lang="en-US" i="1" dirty="0" smtClean="0"/>
              <a:t>change</a:t>
            </a:r>
            <a:r>
              <a:rPr lang="en-US" dirty="0" smtClean="0"/>
              <a:t> in our own campus work in order to improve student learning?</a:t>
            </a:r>
          </a:p>
          <a:p>
            <a:r>
              <a:rPr lang="en-US" dirty="0" smtClean="0"/>
              <a:t>What </a:t>
            </a:r>
            <a:r>
              <a:rPr lang="en-US" i="1" dirty="0" smtClean="0"/>
              <a:t>results</a:t>
            </a:r>
            <a:r>
              <a:rPr lang="en-US" dirty="0" smtClean="0"/>
              <a:t> do we observe after making this change?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09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286866"/>
              </p:ext>
            </p:extLst>
          </p:nvPr>
        </p:nvGraphicFramePr>
        <p:xfrm>
          <a:off x="381000" y="1295400"/>
          <a:ext cx="8229600" cy="4807254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753849"/>
                <a:gridCol w="2360951"/>
                <a:gridCol w="2057400"/>
                <a:gridCol w="2057400"/>
              </a:tblGrid>
              <a:tr h="13922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ICC Characteristic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0" marR="67310" marT="9525" marB="0"/>
                </a:tc>
                <a:tc>
                  <a:txBody>
                    <a:bodyPr/>
                    <a:lstStyle/>
                    <a:p>
                      <a:pPr marL="5715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Where in your campus work have you observed that your students’ (Global/Cultural/Social/Environmental) engagement could be further deepened??</a:t>
                      </a:r>
                      <a:endParaRPr lang="en-US" sz="1200" b="1" kern="12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310" marR="67310" marT="9525" marB="0"/>
                </a:tc>
                <a:tc>
                  <a:txBody>
                    <a:bodyPr/>
                    <a:lstStyle/>
                    <a:p>
                      <a:pPr marL="5715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Describe the experiment/assessment that you have tried or (will try) in order to deepen your students’ Global/Cultural/Social/Environmental) engagement.) </a:t>
                      </a:r>
                      <a:endParaRPr lang="en-US" sz="1200" b="1" kern="12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310" marR="67310" marT="9525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How will you know that students “got </a:t>
                      </a: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it”?</a:t>
                      </a:r>
                      <a:r>
                        <a:rPr lang="en-US" sz="12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US" sz="1200" dirty="0" smtClean="0">
                          <a:latin typeface="+mn-lt"/>
                          <a:ea typeface="Calibri"/>
                          <a:cs typeface="Times New Roman"/>
                        </a:rPr>
                        <a:t>(i.e. That your students’ Global/Cultural/Social/Environmental engagement has deepened)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0" marR="67310" marT="9525" marB="0"/>
                </a:tc>
              </a:tr>
              <a:tr h="7840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Global Awareness 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0" marR="6731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7310" marR="6731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7310" marR="6731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7310" marR="67310" marT="9525" marB="0"/>
                </a:tc>
              </a:tr>
              <a:tr h="7945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Cultural Awareness 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0" marR="6731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7310" marR="6731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7310" marR="6731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7310" marR="67310" marT="9525" marB="0"/>
                </a:tc>
              </a:tr>
              <a:tr h="7840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Social Awareness 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0" marR="6731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7310" marR="6731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7310" marR="6731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7310" marR="67310" marT="9525" marB="0"/>
                </a:tc>
              </a:tr>
              <a:tr h="7840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Environmental Awareness 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10" marR="6731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7310" marR="6731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7310" marR="6731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7310" marR="67310" marT="9525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304800"/>
            <a:ext cx="838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Division</a:t>
            </a:r>
            <a:r>
              <a:rPr lang="en-US" dirty="0" smtClean="0"/>
              <a:t>__________________  </a:t>
            </a:r>
            <a:r>
              <a:rPr lang="en-US" dirty="0"/>
              <a:t>Department/Service Area </a:t>
            </a:r>
            <a:r>
              <a:rPr lang="en-US" dirty="0" smtClean="0"/>
              <a:t>_____________________</a:t>
            </a:r>
          </a:p>
          <a:p>
            <a:r>
              <a:rPr lang="en-US" dirty="0" smtClean="0"/>
              <a:t>In </a:t>
            </a:r>
            <a:r>
              <a:rPr lang="en-US" dirty="0"/>
              <a:t>the table below choose one or more characteristics of this ICC and write what you currently do or what you propose to do in your class(</a:t>
            </a:r>
            <a:r>
              <a:rPr lang="en-US" dirty="0" err="1"/>
              <a:t>es</a:t>
            </a:r>
            <a:r>
              <a:rPr lang="en-US" dirty="0"/>
              <a:t>) or service area.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183868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Name: </a:t>
            </a:r>
            <a:r>
              <a:rPr lang="en-US" dirty="0" smtClean="0"/>
              <a:t>____________________ </a:t>
            </a:r>
            <a:r>
              <a:rPr lang="en-US" dirty="0"/>
              <a:t>(Optional but we would really appreciate it</a:t>
            </a:r>
            <a:r>
              <a:rPr lang="en-US" dirty="0" smtClean="0"/>
              <a:t>!)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4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877207" y="414458"/>
            <a:ext cx="7035800" cy="5749931"/>
            <a:chOff x="106756200" y="105629169"/>
            <a:chExt cx="7035800" cy="5749172"/>
          </a:xfrm>
        </p:grpSpPr>
        <p:sp>
          <p:nvSpPr>
            <p:cNvPr id="3" name="AutoShape 3"/>
            <p:cNvSpPr>
              <a:spLocks noChangeArrowheads="1" noChangeShapeType="1"/>
            </p:cNvSpPr>
            <p:nvPr/>
          </p:nvSpPr>
          <p:spPr bwMode="auto">
            <a:xfrm>
              <a:off x="106756200" y="105629169"/>
              <a:ext cx="6858000" cy="5715570"/>
            </a:xfrm>
            <a:prstGeom prst="roundRect">
              <a:avLst>
                <a:gd name="adj" fmla="val 3472"/>
              </a:avLst>
            </a:prstGeom>
            <a:solidFill>
              <a:srgbClr val="8A002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AutoShape 4"/>
            <p:cNvSpPr>
              <a:spLocks noChangeArrowheads="1" noChangeShapeType="1"/>
            </p:cNvSpPr>
            <p:nvPr/>
          </p:nvSpPr>
          <p:spPr bwMode="auto">
            <a:xfrm>
              <a:off x="106984800" y="105727427"/>
              <a:ext cx="2264410" cy="5597567"/>
            </a:xfrm>
            <a:prstGeom prst="roundRect">
              <a:avLst>
                <a:gd name="adj" fmla="val 12347"/>
              </a:avLst>
            </a:prstGeom>
            <a:solidFill>
              <a:srgbClr val="FFD7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in">
                  <a:solidFill>
                    <a:srgbClr val="FFFF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AutoShape 5"/>
            <p:cNvSpPr>
              <a:spLocks noChangeArrowheads="1" noChangeShapeType="1"/>
            </p:cNvSpPr>
            <p:nvPr/>
          </p:nvSpPr>
          <p:spPr bwMode="auto">
            <a:xfrm>
              <a:off x="107070525" y="106603732"/>
              <a:ext cx="6721475" cy="4774609"/>
            </a:xfrm>
            <a:prstGeom prst="roundRect">
              <a:avLst>
                <a:gd name="adj" fmla="val 3935"/>
              </a:avLst>
            </a:prstGeom>
            <a:solidFill>
              <a:srgbClr val="FFFFFF"/>
            </a:solidFill>
            <a:ln w="19050" algn="in">
              <a:solidFill>
                <a:srgbClr val="9900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984800" y="105778233"/>
              <a:ext cx="1657350" cy="690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</p:pic>
        <p:sp>
          <p:nvSpPr>
            <p:cNvPr id="6" name="Oval 7"/>
            <p:cNvSpPr>
              <a:spLocks noChangeArrowheads="1"/>
            </p:cNvSpPr>
            <p:nvPr/>
          </p:nvSpPr>
          <p:spPr bwMode="auto">
            <a:xfrm>
              <a:off x="109842300" y="105651240"/>
              <a:ext cx="2686050" cy="1028699"/>
            </a:xfrm>
            <a:prstGeom prst="ellipse">
              <a:avLst/>
            </a:prstGeom>
            <a:noFill/>
            <a:ln w="9525" algn="in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We’re on the Web!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sng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www.deanza.edu/slo/</a:t>
              </a: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107076039" y="106641847"/>
              <a:ext cx="6366711" cy="800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6000" b="1" dirty="0" smtClean="0">
                  <a:solidFill>
                    <a:srgbClr val="990033"/>
                  </a:solidFill>
                  <a:latin typeface="Bodoni MT Condensed" pitchFamily="18" charset="0"/>
                  <a:cs typeface="Arial" pitchFamily="34" charset="0"/>
                </a:rPr>
                <a:t>Thank you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 Box 9"/>
            <p:cNvSpPr txBox="1">
              <a:spLocks noChangeArrowheads="1"/>
            </p:cNvSpPr>
            <p:nvPr/>
          </p:nvSpPr>
          <p:spPr bwMode="auto">
            <a:xfrm>
              <a:off x="108064300" y="107410196"/>
              <a:ext cx="5372100" cy="800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6000" b="1" i="0" u="none" strike="noStrike" cap="none" normalizeH="0" baseline="0" smtClean="0">
                  <a:ln>
                    <a:noFill/>
                  </a:ln>
                  <a:solidFill>
                    <a:srgbClr val="990033"/>
                  </a:solidFill>
                  <a:effectLst/>
                  <a:latin typeface="Bodoni MT Condensed" pitchFamily="18" charset="0"/>
                  <a:cs typeface="Arial" pitchFamily="34" charset="0"/>
                </a:rPr>
                <a:t>SLO Convocation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AutoShape 10"/>
            <p:cNvSpPr>
              <a:spLocks noChangeAspect="1" noChangeArrowheads="1"/>
            </p:cNvSpPr>
            <p:nvPr/>
          </p:nvSpPr>
          <p:spPr bwMode="auto">
            <a:xfrm>
              <a:off x="107237463" y="107314610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AutoShape 11"/>
            <p:cNvSpPr>
              <a:spLocks noChangeAspect="1" noChangeArrowheads="1"/>
            </p:cNvSpPr>
            <p:nvPr/>
          </p:nvSpPr>
          <p:spPr bwMode="auto">
            <a:xfrm rot="20969187">
              <a:off x="112382300" y="110088738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AutoShape 12"/>
            <p:cNvSpPr>
              <a:spLocks noChangeAspect="1" noChangeArrowheads="1"/>
            </p:cNvSpPr>
            <p:nvPr/>
          </p:nvSpPr>
          <p:spPr bwMode="auto">
            <a:xfrm>
              <a:off x="107360787" y="110045883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14" name="Group 2"/>
          <p:cNvGrpSpPr>
            <a:grpSpLocks/>
          </p:cNvGrpSpPr>
          <p:nvPr/>
        </p:nvGrpSpPr>
        <p:grpSpPr bwMode="auto">
          <a:xfrm>
            <a:off x="7913007" y="4778004"/>
            <a:ext cx="1006475" cy="996950"/>
            <a:chOff x="10770" y="5445"/>
            <a:chExt cx="1584" cy="1569"/>
          </a:xfrm>
        </p:grpSpPr>
        <p:sp>
          <p:nvSpPr>
            <p:cNvPr id="15" name="AutoShape 3"/>
            <p:cNvSpPr>
              <a:spLocks noChangeAspect="1" noChangeArrowheads="1"/>
            </p:cNvSpPr>
            <p:nvPr/>
          </p:nvSpPr>
          <p:spPr bwMode="auto">
            <a:xfrm>
              <a:off x="10770" y="5445"/>
              <a:ext cx="1584" cy="1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Freeform 4"/>
            <p:cNvSpPr>
              <a:spLocks/>
            </p:cNvSpPr>
            <p:nvPr/>
          </p:nvSpPr>
          <p:spPr bwMode="auto">
            <a:xfrm>
              <a:off x="10770" y="6167"/>
              <a:ext cx="1010" cy="678"/>
            </a:xfrm>
            <a:custGeom>
              <a:avLst/>
              <a:gdLst>
                <a:gd name="T0" fmla="*/ 897 w 1028"/>
                <a:gd name="T1" fmla="*/ 205 h 690"/>
                <a:gd name="T2" fmla="*/ 888 w 1028"/>
                <a:gd name="T3" fmla="*/ 171 h 690"/>
                <a:gd name="T4" fmla="*/ 876 w 1028"/>
                <a:gd name="T5" fmla="*/ 140 h 690"/>
                <a:gd name="T6" fmla="*/ 857 w 1028"/>
                <a:gd name="T7" fmla="*/ 113 h 690"/>
                <a:gd name="T8" fmla="*/ 838 w 1028"/>
                <a:gd name="T9" fmla="*/ 88 h 690"/>
                <a:gd name="T10" fmla="*/ 811 w 1028"/>
                <a:gd name="T11" fmla="*/ 69 h 690"/>
                <a:gd name="T12" fmla="*/ 783 w 1028"/>
                <a:gd name="T13" fmla="*/ 54 h 690"/>
                <a:gd name="T14" fmla="*/ 752 w 1028"/>
                <a:gd name="T15" fmla="*/ 45 h 690"/>
                <a:gd name="T16" fmla="*/ 719 w 1028"/>
                <a:gd name="T17" fmla="*/ 41 h 690"/>
                <a:gd name="T18" fmla="*/ 705 w 1028"/>
                <a:gd name="T19" fmla="*/ 41 h 690"/>
                <a:gd name="T20" fmla="*/ 692 w 1028"/>
                <a:gd name="T21" fmla="*/ 42 h 690"/>
                <a:gd name="T22" fmla="*/ 680 w 1028"/>
                <a:gd name="T23" fmla="*/ 45 h 690"/>
                <a:gd name="T24" fmla="*/ 668 w 1028"/>
                <a:gd name="T25" fmla="*/ 50 h 690"/>
                <a:gd name="T26" fmla="*/ 656 w 1028"/>
                <a:gd name="T27" fmla="*/ 54 h 690"/>
                <a:gd name="T28" fmla="*/ 643 w 1028"/>
                <a:gd name="T29" fmla="*/ 59 h 690"/>
                <a:gd name="T30" fmla="*/ 632 w 1028"/>
                <a:gd name="T31" fmla="*/ 64 h 690"/>
                <a:gd name="T32" fmla="*/ 621 w 1028"/>
                <a:gd name="T33" fmla="*/ 70 h 690"/>
                <a:gd name="T34" fmla="*/ 656 w 1028"/>
                <a:gd name="T35" fmla="*/ 117 h 690"/>
                <a:gd name="T36" fmla="*/ 661 w 1028"/>
                <a:gd name="T37" fmla="*/ 113 h 690"/>
                <a:gd name="T38" fmla="*/ 670 w 1028"/>
                <a:gd name="T39" fmla="*/ 108 h 690"/>
                <a:gd name="T40" fmla="*/ 678 w 1028"/>
                <a:gd name="T41" fmla="*/ 107 h 690"/>
                <a:gd name="T42" fmla="*/ 687 w 1028"/>
                <a:gd name="T43" fmla="*/ 104 h 690"/>
                <a:gd name="T44" fmla="*/ 695 w 1028"/>
                <a:gd name="T45" fmla="*/ 102 h 690"/>
                <a:gd name="T46" fmla="*/ 702 w 1028"/>
                <a:gd name="T47" fmla="*/ 99 h 690"/>
                <a:gd name="T48" fmla="*/ 711 w 1028"/>
                <a:gd name="T49" fmla="*/ 98 h 690"/>
                <a:gd name="T50" fmla="*/ 719 w 1028"/>
                <a:gd name="T51" fmla="*/ 98 h 690"/>
                <a:gd name="T52" fmla="*/ 739 w 1028"/>
                <a:gd name="T53" fmla="*/ 99 h 690"/>
                <a:gd name="T54" fmla="*/ 760 w 1028"/>
                <a:gd name="T55" fmla="*/ 107 h 690"/>
                <a:gd name="T56" fmla="*/ 778 w 1028"/>
                <a:gd name="T57" fmla="*/ 114 h 690"/>
                <a:gd name="T58" fmla="*/ 795 w 1028"/>
                <a:gd name="T59" fmla="*/ 126 h 690"/>
                <a:gd name="T60" fmla="*/ 809 w 1028"/>
                <a:gd name="T61" fmla="*/ 140 h 690"/>
                <a:gd name="T62" fmla="*/ 821 w 1028"/>
                <a:gd name="T63" fmla="*/ 156 h 690"/>
                <a:gd name="T64" fmla="*/ 832 w 1028"/>
                <a:gd name="T65" fmla="*/ 175 h 690"/>
                <a:gd name="T66" fmla="*/ 838 w 1028"/>
                <a:gd name="T67" fmla="*/ 197 h 690"/>
                <a:gd name="T68" fmla="*/ 613 w 1028"/>
                <a:gd name="T69" fmla="*/ 164 h 690"/>
                <a:gd name="T70" fmla="*/ 621 w 1028"/>
                <a:gd name="T71" fmla="*/ 151 h 690"/>
                <a:gd name="T72" fmla="*/ 632 w 1028"/>
                <a:gd name="T73" fmla="*/ 137 h 690"/>
                <a:gd name="T74" fmla="*/ 642 w 1028"/>
                <a:gd name="T75" fmla="*/ 127 h 690"/>
                <a:gd name="T76" fmla="*/ 654 w 1028"/>
                <a:gd name="T77" fmla="*/ 118 h 690"/>
                <a:gd name="T78" fmla="*/ 613 w 1028"/>
                <a:gd name="T79" fmla="*/ 79 h 690"/>
                <a:gd name="T80" fmla="*/ 595 w 1028"/>
                <a:gd name="T81" fmla="*/ 94 h 690"/>
                <a:gd name="T82" fmla="*/ 578 w 1028"/>
                <a:gd name="T83" fmla="*/ 113 h 690"/>
                <a:gd name="T84" fmla="*/ 566 w 1028"/>
                <a:gd name="T85" fmla="*/ 132 h 690"/>
                <a:gd name="T86" fmla="*/ 554 w 1028"/>
                <a:gd name="T87" fmla="*/ 155 h 690"/>
                <a:gd name="T88" fmla="*/ 177 w 1028"/>
                <a:gd name="T89" fmla="*/ 0 h 690"/>
                <a:gd name="T90" fmla="*/ 0 w 1028"/>
                <a:gd name="T91" fmla="*/ 525 h 690"/>
                <a:gd name="T92" fmla="*/ 994 w 1028"/>
                <a:gd name="T93" fmla="*/ 690 h 690"/>
                <a:gd name="T94" fmla="*/ 1028 w 1028"/>
                <a:gd name="T95" fmla="*/ 227 h 690"/>
                <a:gd name="T96" fmla="*/ 897 w 1028"/>
                <a:gd name="T97" fmla="*/ 205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28" h="690">
                  <a:moveTo>
                    <a:pt x="897" y="205"/>
                  </a:moveTo>
                  <a:lnTo>
                    <a:pt x="888" y="171"/>
                  </a:lnTo>
                  <a:lnTo>
                    <a:pt x="876" y="140"/>
                  </a:lnTo>
                  <a:lnTo>
                    <a:pt x="857" y="113"/>
                  </a:lnTo>
                  <a:lnTo>
                    <a:pt x="838" y="88"/>
                  </a:lnTo>
                  <a:lnTo>
                    <a:pt x="811" y="69"/>
                  </a:lnTo>
                  <a:lnTo>
                    <a:pt x="783" y="54"/>
                  </a:lnTo>
                  <a:lnTo>
                    <a:pt x="752" y="45"/>
                  </a:lnTo>
                  <a:lnTo>
                    <a:pt x="719" y="41"/>
                  </a:lnTo>
                  <a:lnTo>
                    <a:pt x="705" y="41"/>
                  </a:lnTo>
                  <a:lnTo>
                    <a:pt x="692" y="42"/>
                  </a:lnTo>
                  <a:lnTo>
                    <a:pt x="680" y="45"/>
                  </a:lnTo>
                  <a:lnTo>
                    <a:pt x="668" y="50"/>
                  </a:lnTo>
                  <a:lnTo>
                    <a:pt x="656" y="54"/>
                  </a:lnTo>
                  <a:lnTo>
                    <a:pt x="643" y="59"/>
                  </a:lnTo>
                  <a:lnTo>
                    <a:pt x="632" y="64"/>
                  </a:lnTo>
                  <a:lnTo>
                    <a:pt x="621" y="70"/>
                  </a:lnTo>
                  <a:lnTo>
                    <a:pt x="656" y="117"/>
                  </a:lnTo>
                  <a:lnTo>
                    <a:pt x="661" y="113"/>
                  </a:lnTo>
                  <a:lnTo>
                    <a:pt x="670" y="108"/>
                  </a:lnTo>
                  <a:lnTo>
                    <a:pt x="678" y="107"/>
                  </a:lnTo>
                  <a:lnTo>
                    <a:pt x="687" y="104"/>
                  </a:lnTo>
                  <a:lnTo>
                    <a:pt x="695" y="102"/>
                  </a:lnTo>
                  <a:lnTo>
                    <a:pt x="702" y="99"/>
                  </a:lnTo>
                  <a:lnTo>
                    <a:pt x="711" y="98"/>
                  </a:lnTo>
                  <a:lnTo>
                    <a:pt x="719" y="98"/>
                  </a:lnTo>
                  <a:lnTo>
                    <a:pt x="739" y="99"/>
                  </a:lnTo>
                  <a:lnTo>
                    <a:pt x="760" y="107"/>
                  </a:lnTo>
                  <a:lnTo>
                    <a:pt x="778" y="114"/>
                  </a:lnTo>
                  <a:lnTo>
                    <a:pt x="795" y="126"/>
                  </a:lnTo>
                  <a:lnTo>
                    <a:pt x="809" y="140"/>
                  </a:lnTo>
                  <a:lnTo>
                    <a:pt x="821" y="156"/>
                  </a:lnTo>
                  <a:lnTo>
                    <a:pt x="832" y="175"/>
                  </a:lnTo>
                  <a:lnTo>
                    <a:pt x="838" y="197"/>
                  </a:lnTo>
                  <a:lnTo>
                    <a:pt x="613" y="164"/>
                  </a:lnTo>
                  <a:lnTo>
                    <a:pt x="621" y="151"/>
                  </a:lnTo>
                  <a:lnTo>
                    <a:pt x="632" y="137"/>
                  </a:lnTo>
                  <a:lnTo>
                    <a:pt x="642" y="127"/>
                  </a:lnTo>
                  <a:lnTo>
                    <a:pt x="654" y="118"/>
                  </a:lnTo>
                  <a:lnTo>
                    <a:pt x="613" y="79"/>
                  </a:lnTo>
                  <a:lnTo>
                    <a:pt x="595" y="94"/>
                  </a:lnTo>
                  <a:lnTo>
                    <a:pt x="578" y="113"/>
                  </a:lnTo>
                  <a:lnTo>
                    <a:pt x="566" y="132"/>
                  </a:lnTo>
                  <a:lnTo>
                    <a:pt x="554" y="155"/>
                  </a:lnTo>
                  <a:lnTo>
                    <a:pt x="177" y="0"/>
                  </a:lnTo>
                  <a:lnTo>
                    <a:pt x="0" y="525"/>
                  </a:lnTo>
                  <a:lnTo>
                    <a:pt x="994" y="690"/>
                  </a:lnTo>
                  <a:lnTo>
                    <a:pt x="1028" y="227"/>
                  </a:lnTo>
                  <a:lnTo>
                    <a:pt x="897" y="205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"/>
            <p:cNvSpPr>
              <a:spLocks/>
            </p:cNvSpPr>
            <p:nvPr/>
          </p:nvSpPr>
          <p:spPr bwMode="auto">
            <a:xfrm>
              <a:off x="11290" y="6227"/>
              <a:ext cx="29" cy="32"/>
            </a:xfrm>
            <a:custGeom>
              <a:avLst/>
              <a:gdLst>
                <a:gd name="T0" fmla="*/ 30 w 30"/>
                <a:gd name="T1" fmla="*/ 32 h 33"/>
                <a:gd name="T2" fmla="*/ 5 w 30"/>
                <a:gd name="T3" fmla="*/ 0 h 33"/>
                <a:gd name="T4" fmla="*/ 4 w 30"/>
                <a:gd name="T5" fmla="*/ 2 h 33"/>
                <a:gd name="T6" fmla="*/ 3 w 30"/>
                <a:gd name="T7" fmla="*/ 3 h 33"/>
                <a:gd name="T8" fmla="*/ 1 w 30"/>
                <a:gd name="T9" fmla="*/ 4 h 33"/>
                <a:gd name="T10" fmla="*/ 0 w 30"/>
                <a:gd name="T11" fmla="*/ 6 h 33"/>
                <a:gd name="T12" fmla="*/ 29 w 30"/>
                <a:gd name="T13" fmla="*/ 33 h 33"/>
                <a:gd name="T14" fmla="*/ 29 w 30"/>
                <a:gd name="T15" fmla="*/ 33 h 33"/>
                <a:gd name="T16" fmla="*/ 30 w 30"/>
                <a:gd name="T17" fmla="*/ 32 h 33"/>
                <a:gd name="T18" fmla="*/ 30 w 30"/>
                <a:gd name="T19" fmla="*/ 32 h 33"/>
                <a:gd name="T20" fmla="*/ 30 w 30"/>
                <a:gd name="T21" fmla="*/ 32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33">
                  <a:moveTo>
                    <a:pt x="30" y="32"/>
                  </a:moveTo>
                  <a:lnTo>
                    <a:pt x="5" y="0"/>
                  </a:lnTo>
                  <a:lnTo>
                    <a:pt x="4" y="2"/>
                  </a:lnTo>
                  <a:lnTo>
                    <a:pt x="3" y="3"/>
                  </a:lnTo>
                  <a:lnTo>
                    <a:pt x="1" y="4"/>
                  </a:lnTo>
                  <a:lnTo>
                    <a:pt x="0" y="6"/>
                  </a:lnTo>
                  <a:lnTo>
                    <a:pt x="29" y="33"/>
                  </a:lnTo>
                  <a:lnTo>
                    <a:pt x="30" y="32"/>
                  </a:lnTo>
                  <a:close/>
                </a:path>
              </a:pathLst>
            </a:custGeom>
            <a:solidFill>
              <a:srgbClr val="A0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"/>
            <p:cNvSpPr>
              <a:spLocks/>
            </p:cNvSpPr>
            <p:nvPr/>
          </p:nvSpPr>
          <p:spPr bwMode="auto">
            <a:xfrm>
              <a:off x="11326" y="5657"/>
              <a:ext cx="997" cy="1185"/>
            </a:xfrm>
            <a:custGeom>
              <a:avLst/>
              <a:gdLst>
                <a:gd name="T0" fmla="*/ 979 w 1014"/>
                <a:gd name="T1" fmla="*/ 1016 h 1206"/>
                <a:gd name="T2" fmla="*/ 723 w 1014"/>
                <a:gd name="T3" fmla="*/ 908 h 1206"/>
                <a:gd name="T4" fmla="*/ 633 w 1014"/>
                <a:gd name="T5" fmla="*/ 473 h 1206"/>
                <a:gd name="T6" fmla="*/ 707 w 1014"/>
                <a:gd name="T7" fmla="*/ 459 h 1206"/>
                <a:gd name="T8" fmla="*/ 821 w 1014"/>
                <a:gd name="T9" fmla="*/ 403 h 1206"/>
                <a:gd name="T10" fmla="*/ 897 w 1014"/>
                <a:gd name="T11" fmla="*/ 287 h 1206"/>
                <a:gd name="T12" fmla="*/ 905 w 1014"/>
                <a:gd name="T13" fmla="*/ 150 h 1206"/>
                <a:gd name="T14" fmla="*/ 905 w 1014"/>
                <a:gd name="T15" fmla="*/ 98 h 1206"/>
                <a:gd name="T16" fmla="*/ 920 w 1014"/>
                <a:gd name="T17" fmla="*/ 44 h 1206"/>
                <a:gd name="T18" fmla="*/ 871 w 1014"/>
                <a:gd name="T19" fmla="*/ 0 h 1206"/>
                <a:gd name="T20" fmla="*/ 827 w 1014"/>
                <a:gd name="T21" fmla="*/ 12 h 1206"/>
                <a:gd name="T22" fmla="*/ 806 w 1014"/>
                <a:gd name="T23" fmla="*/ 72 h 1206"/>
                <a:gd name="T24" fmla="*/ 845 w 1014"/>
                <a:gd name="T25" fmla="*/ 114 h 1206"/>
                <a:gd name="T26" fmla="*/ 865 w 1014"/>
                <a:gd name="T27" fmla="*/ 156 h 1206"/>
                <a:gd name="T28" fmla="*/ 858 w 1014"/>
                <a:gd name="T29" fmla="*/ 276 h 1206"/>
                <a:gd name="T30" fmla="*/ 794 w 1014"/>
                <a:gd name="T31" fmla="*/ 375 h 1206"/>
                <a:gd name="T32" fmla="*/ 688 w 1014"/>
                <a:gd name="T33" fmla="*/ 423 h 1206"/>
                <a:gd name="T34" fmla="*/ 585 w 1014"/>
                <a:gd name="T35" fmla="*/ 388 h 1206"/>
                <a:gd name="T36" fmla="*/ 485 w 1014"/>
                <a:gd name="T37" fmla="*/ 341 h 1206"/>
                <a:gd name="T38" fmla="*/ 401 w 1014"/>
                <a:gd name="T39" fmla="*/ 351 h 1206"/>
                <a:gd name="T40" fmla="*/ 357 w 1014"/>
                <a:gd name="T41" fmla="*/ 378 h 1206"/>
                <a:gd name="T42" fmla="*/ 300 w 1014"/>
                <a:gd name="T43" fmla="*/ 381 h 1206"/>
                <a:gd name="T44" fmla="*/ 183 w 1014"/>
                <a:gd name="T45" fmla="*/ 361 h 1206"/>
                <a:gd name="T46" fmla="*/ 90 w 1014"/>
                <a:gd name="T47" fmla="*/ 403 h 1206"/>
                <a:gd name="T48" fmla="*/ 47 w 1014"/>
                <a:gd name="T49" fmla="*/ 476 h 1206"/>
                <a:gd name="T50" fmla="*/ 31 w 1014"/>
                <a:gd name="T51" fmla="*/ 527 h 1206"/>
                <a:gd name="T52" fmla="*/ 0 w 1014"/>
                <a:gd name="T53" fmla="*/ 567 h 1206"/>
                <a:gd name="T54" fmla="*/ 28 w 1014"/>
                <a:gd name="T55" fmla="*/ 628 h 1206"/>
                <a:gd name="T56" fmla="*/ 71 w 1014"/>
                <a:gd name="T57" fmla="*/ 635 h 1206"/>
                <a:gd name="T58" fmla="*/ 116 w 1014"/>
                <a:gd name="T59" fmla="*/ 589 h 1206"/>
                <a:gd name="T60" fmla="*/ 93 w 1014"/>
                <a:gd name="T61" fmla="*/ 531 h 1206"/>
                <a:gd name="T62" fmla="*/ 86 w 1014"/>
                <a:gd name="T63" fmla="*/ 486 h 1206"/>
                <a:gd name="T64" fmla="*/ 118 w 1014"/>
                <a:gd name="T65" fmla="*/ 432 h 1206"/>
                <a:gd name="T66" fmla="*/ 187 w 1014"/>
                <a:gd name="T67" fmla="*/ 401 h 1206"/>
                <a:gd name="T68" fmla="*/ 281 w 1014"/>
                <a:gd name="T69" fmla="*/ 417 h 1206"/>
                <a:gd name="T70" fmla="*/ 296 w 1014"/>
                <a:gd name="T71" fmla="*/ 485 h 1206"/>
                <a:gd name="T72" fmla="*/ 386 w 1014"/>
                <a:gd name="T73" fmla="*/ 980 h 1206"/>
                <a:gd name="T74" fmla="*/ 487 w 1014"/>
                <a:gd name="T75" fmla="*/ 1092 h 1206"/>
                <a:gd name="T76" fmla="*/ 452 w 1014"/>
                <a:gd name="T77" fmla="*/ 1128 h 1206"/>
                <a:gd name="T78" fmla="*/ 415 w 1014"/>
                <a:gd name="T79" fmla="*/ 1131 h 1206"/>
                <a:gd name="T80" fmla="*/ 352 w 1014"/>
                <a:gd name="T81" fmla="*/ 1114 h 1206"/>
                <a:gd name="T82" fmla="*/ 260 w 1014"/>
                <a:gd name="T83" fmla="*/ 1066 h 1206"/>
                <a:gd name="T84" fmla="*/ 238 w 1014"/>
                <a:gd name="T85" fmla="*/ 1200 h 1206"/>
                <a:gd name="T86" fmla="*/ 265 w 1014"/>
                <a:gd name="T87" fmla="*/ 1203 h 1206"/>
                <a:gd name="T88" fmla="*/ 273 w 1014"/>
                <a:gd name="T89" fmla="*/ 1182 h 1206"/>
                <a:gd name="T90" fmla="*/ 313 w 1014"/>
                <a:gd name="T91" fmla="*/ 1140 h 1206"/>
                <a:gd name="T92" fmla="*/ 383 w 1014"/>
                <a:gd name="T93" fmla="*/ 1166 h 1206"/>
                <a:gd name="T94" fmla="*/ 439 w 1014"/>
                <a:gd name="T95" fmla="*/ 1172 h 1206"/>
                <a:gd name="T96" fmla="*/ 484 w 1014"/>
                <a:gd name="T97" fmla="*/ 1159 h 1206"/>
                <a:gd name="T98" fmla="*/ 530 w 1014"/>
                <a:gd name="T99" fmla="*/ 1085 h 1206"/>
                <a:gd name="T100" fmla="*/ 526 w 1014"/>
                <a:gd name="T101" fmla="*/ 974 h 1206"/>
                <a:gd name="T102" fmla="*/ 1014 w 1014"/>
                <a:gd name="T103" fmla="*/ 1034 h 1206"/>
                <a:gd name="T104" fmla="*/ 1008 w 1014"/>
                <a:gd name="T105" fmla="*/ 1014 h 1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014" h="1206">
                  <a:moveTo>
                    <a:pt x="1001" y="1010"/>
                  </a:moveTo>
                  <a:lnTo>
                    <a:pt x="992" y="1010"/>
                  </a:lnTo>
                  <a:lnTo>
                    <a:pt x="985" y="1011"/>
                  </a:lnTo>
                  <a:lnTo>
                    <a:pt x="979" y="1016"/>
                  </a:lnTo>
                  <a:lnTo>
                    <a:pt x="976" y="1023"/>
                  </a:lnTo>
                  <a:lnTo>
                    <a:pt x="947" y="1120"/>
                  </a:lnTo>
                  <a:lnTo>
                    <a:pt x="691" y="915"/>
                  </a:lnTo>
                  <a:lnTo>
                    <a:pt x="723" y="908"/>
                  </a:lnTo>
                  <a:lnTo>
                    <a:pt x="633" y="475"/>
                  </a:lnTo>
                  <a:lnTo>
                    <a:pt x="633" y="473"/>
                  </a:lnTo>
                  <a:lnTo>
                    <a:pt x="632" y="472"/>
                  </a:lnTo>
                  <a:lnTo>
                    <a:pt x="671" y="466"/>
                  </a:lnTo>
                  <a:lnTo>
                    <a:pt x="707" y="459"/>
                  </a:lnTo>
                  <a:lnTo>
                    <a:pt x="740" y="449"/>
                  </a:lnTo>
                  <a:lnTo>
                    <a:pt x="771" y="436"/>
                  </a:lnTo>
                  <a:lnTo>
                    <a:pt x="798" y="422"/>
                  </a:lnTo>
                  <a:lnTo>
                    <a:pt x="821" y="403"/>
                  </a:lnTo>
                  <a:lnTo>
                    <a:pt x="843" y="383"/>
                  </a:lnTo>
                  <a:lnTo>
                    <a:pt x="862" y="359"/>
                  </a:lnTo>
                  <a:lnTo>
                    <a:pt x="882" y="323"/>
                  </a:lnTo>
                  <a:lnTo>
                    <a:pt x="897" y="287"/>
                  </a:lnTo>
                  <a:lnTo>
                    <a:pt x="904" y="250"/>
                  </a:lnTo>
                  <a:lnTo>
                    <a:pt x="908" y="214"/>
                  </a:lnTo>
                  <a:lnTo>
                    <a:pt x="907" y="181"/>
                  </a:lnTo>
                  <a:lnTo>
                    <a:pt x="905" y="150"/>
                  </a:lnTo>
                  <a:lnTo>
                    <a:pt x="901" y="124"/>
                  </a:lnTo>
                  <a:lnTo>
                    <a:pt x="897" y="106"/>
                  </a:lnTo>
                  <a:lnTo>
                    <a:pt x="901" y="103"/>
                  </a:lnTo>
                  <a:lnTo>
                    <a:pt x="905" y="98"/>
                  </a:lnTo>
                  <a:lnTo>
                    <a:pt x="910" y="94"/>
                  </a:lnTo>
                  <a:lnTo>
                    <a:pt x="913" y="88"/>
                  </a:lnTo>
                  <a:lnTo>
                    <a:pt x="921" y="67"/>
                  </a:lnTo>
                  <a:lnTo>
                    <a:pt x="920" y="44"/>
                  </a:lnTo>
                  <a:lnTo>
                    <a:pt x="910" y="25"/>
                  </a:lnTo>
                  <a:lnTo>
                    <a:pt x="892" y="9"/>
                  </a:lnTo>
                  <a:lnTo>
                    <a:pt x="882" y="3"/>
                  </a:lnTo>
                  <a:lnTo>
                    <a:pt x="871" y="0"/>
                  </a:lnTo>
                  <a:lnTo>
                    <a:pt x="859" y="0"/>
                  </a:lnTo>
                  <a:lnTo>
                    <a:pt x="848" y="2"/>
                  </a:lnTo>
                  <a:lnTo>
                    <a:pt x="837" y="6"/>
                  </a:lnTo>
                  <a:lnTo>
                    <a:pt x="827" y="12"/>
                  </a:lnTo>
                  <a:lnTo>
                    <a:pt x="819" y="19"/>
                  </a:lnTo>
                  <a:lnTo>
                    <a:pt x="811" y="29"/>
                  </a:lnTo>
                  <a:lnTo>
                    <a:pt x="804" y="51"/>
                  </a:lnTo>
                  <a:lnTo>
                    <a:pt x="806" y="72"/>
                  </a:lnTo>
                  <a:lnTo>
                    <a:pt x="814" y="93"/>
                  </a:lnTo>
                  <a:lnTo>
                    <a:pt x="832" y="109"/>
                  </a:lnTo>
                  <a:lnTo>
                    <a:pt x="839" y="111"/>
                  </a:lnTo>
                  <a:lnTo>
                    <a:pt x="845" y="114"/>
                  </a:lnTo>
                  <a:lnTo>
                    <a:pt x="852" y="116"/>
                  </a:lnTo>
                  <a:lnTo>
                    <a:pt x="858" y="117"/>
                  </a:lnTo>
                  <a:lnTo>
                    <a:pt x="861" y="134"/>
                  </a:lnTo>
                  <a:lnTo>
                    <a:pt x="865" y="156"/>
                  </a:lnTo>
                  <a:lnTo>
                    <a:pt x="866" y="182"/>
                  </a:lnTo>
                  <a:lnTo>
                    <a:pt x="868" y="212"/>
                  </a:lnTo>
                  <a:lnTo>
                    <a:pt x="865" y="243"/>
                  </a:lnTo>
                  <a:lnTo>
                    <a:pt x="858" y="276"/>
                  </a:lnTo>
                  <a:lnTo>
                    <a:pt x="848" y="308"/>
                  </a:lnTo>
                  <a:lnTo>
                    <a:pt x="830" y="338"/>
                  </a:lnTo>
                  <a:lnTo>
                    <a:pt x="814" y="358"/>
                  </a:lnTo>
                  <a:lnTo>
                    <a:pt x="794" y="375"/>
                  </a:lnTo>
                  <a:lnTo>
                    <a:pt x="772" y="391"/>
                  </a:lnTo>
                  <a:lnTo>
                    <a:pt x="746" y="404"/>
                  </a:lnTo>
                  <a:lnTo>
                    <a:pt x="719" y="414"/>
                  </a:lnTo>
                  <a:lnTo>
                    <a:pt x="688" y="423"/>
                  </a:lnTo>
                  <a:lnTo>
                    <a:pt x="655" y="430"/>
                  </a:lnTo>
                  <a:lnTo>
                    <a:pt x="619" y="434"/>
                  </a:lnTo>
                  <a:lnTo>
                    <a:pt x="604" y="410"/>
                  </a:lnTo>
                  <a:lnTo>
                    <a:pt x="585" y="388"/>
                  </a:lnTo>
                  <a:lnTo>
                    <a:pt x="564" y="371"/>
                  </a:lnTo>
                  <a:lnTo>
                    <a:pt x="541" y="357"/>
                  </a:lnTo>
                  <a:lnTo>
                    <a:pt x="514" y="347"/>
                  </a:lnTo>
                  <a:lnTo>
                    <a:pt x="485" y="341"/>
                  </a:lnTo>
                  <a:lnTo>
                    <a:pt x="457" y="339"/>
                  </a:lnTo>
                  <a:lnTo>
                    <a:pt x="428" y="342"/>
                  </a:lnTo>
                  <a:lnTo>
                    <a:pt x="415" y="347"/>
                  </a:lnTo>
                  <a:lnTo>
                    <a:pt x="401" y="351"/>
                  </a:lnTo>
                  <a:lnTo>
                    <a:pt x="390" y="357"/>
                  </a:lnTo>
                  <a:lnTo>
                    <a:pt x="378" y="362"/>
                  </a:lnTo>
                  <a:lnTo>
                    <a:pt x="367" y="370"/>
                  </a:lnTo>
                  <a:lnTo>
                    <a:pt x="357" y="378"/>
                  </a:lnTo>
                  <a:lnTo>
                    <a:pt x="346" y="387"/>
                  </a:lnTo>
                  <a:lnTo>
                    <a:pt x="336" y="397"/>
                  </a:lnTo>
                  <a:lnTo>
                    <a:pt x="322" y="390"/>
                  </a:lnTo>
                  <a:lnTo>
                    <a:pt x="300" y="381"/>
                  </a:lnTo>
                  <a:lnTo>
                    <a:pt x="275" y="372"/>
                  </a:lnTo>
                  <a:lnTo>
                    <a:pt x="247" y="365"/>
                  </a:lnTo>
                  <a:lnTo>
                    <a:pt x="216" y="361"/>
                  </a:lnTo>
                  <a:lnTo>
                    <a:pt x="183" y="361"/>
                  </a:lnTo>
                  <a:lnTo>
                    <a:pt x="151" y="367"/>
                  </a:lnTo>
                  <a:lnTo>
                    <a:pt x="121" y="380"/>
                  </a:lnTo>
                  <a:lnTo>
                    <a:pt x="105" y="390"/>
                  </a:lnTo>
                  <a:lnTo>
                    <a:pt x="90" y="403"/>
                  </a:lnTo>
                  <a:lnTo>
                    <a:pt x="77" y="419"/>
                  </a:lnTo>
                  <a:lnTo>
                    <a:pt x="65" y="436"/>
                  </a:lnTo>
                  <a:lnTo>
                    <a:pt x="55" y="455"/>
                  </a:lnTo>
                  <a:lnTo>
                    <a:pt x="47" y="476"/>
                  </a:lnTo>
                  <a:lnTo>
                    <a:pt x="41" y="499"/>
                  </a:lnTo>
                  <a:lnTo>
                    <a:pt x="35" y="524"/>
                  </a:lnTo>
                  <a:lnTo>
                    <a:pt x="32" y="525"/>
                  </a:lnTo>
                  <a:lnTo>
                    <a:pt x="31" y="527"/>
                  </a:lnTo>
                  <a:lnTo>
                    <a:pt x="28" y="528"/>
                  </a:lnTo>
                  <a:lnTo>
                    <a:pt x="25" y="530"/>
                  </a:lnTo>
                  <a:lnTo>
                    <a:pt x="9" y="547"/>
                  </a:lnTo>
                  <a:lnTo>
                    <a:pt x="0" y="567"/>
                  </a:lnTo>
                  <a:lnTo>
                    <a:pt x="2" y="590"/>
                  </a:lnTo>
                  <a:lnTo>
                    <a:pt x="10" y="612"/>
                  </a:lnTo>
                  <a:lnTo>
                    <a:pt x="18" y="621"/>
                  </a:lnTo>
                  <a:lnTo>
                    <a:pt x="28" y="628"/>
                  </a:lnTo>
                  <a:lnTo>
                    <a:pt x="38" y="634"/>
                  </a:lnTo>
                  <a:lnTo>
                    <a:pt x="48" y="636"/>
                  </a:lnTo>
                  <a:lnTo>
                    <a:pt x="60" y="636"/>
                  </a:lnTo>
                  <a:lnTo>
                    <a:pt x="71" y="635"/>
                  </a:lnTo>
                  <a:lnTo>
                    <a:pt x="83" y="632"/>
                  </a:lnTo>
                  <a:lnTo>
                    <a:pt x="93" y="626"/>
                  </a:lnTo>
                  <a:lnTo>
                    <a:pt x="109" y="609"/>
                  </a:lnTo>
                  <a:lnTo>
                    <a:pt x="116" y="589"/>
                  </a:lnTo>
                  <a:lnTo>
                    <a:pt x="116" y="566"/>
                  </a:lnTo>
                  <a:lnTo>
                    <a:pt x="107" y="544"/>
                  </a:lnTo>
                  <a:lnTo>
                    <a:pt x="100" y="537"/>
                  </a:lnTo>
                  <a:lnTo>
                    <a:pt x="93" y="531"/>
                  </a:lnTo>
                  <a:lnTo>
                    <a:pt x="84" y="525"/>
                  </a:lnTo>
                  <a:lnTo>
                    <a:pt x="76" y="522"/>
                  </a:lnTo>
                  <a:lnTo>
                    <a:pt x="80" y="504"/>
                  </a:lnTo>
                  <a:lnTo>
                    <a:pt x="86" y="486"/>
                  </a:lnTo>
                  <a:lnTo>
                    <a:pt x="92" y="471"/>
                  </a:lnTo>
                  <a:lnTo>
                    <a:pt x="99" y="456"/>
                  </a:lnTo>
                  <a:lnTo>
                    <a:pt x="107" y="443"/>
                  </a:lnTo>
                  <a:lnTo>
                    <a:pt x="118" y="432"/>
                  </a:lnTo>
                  <a:lnTo>
                    <a:pt x="128" y="422"/>
                  </a:lnTo>
                  <a:lnTo>
                    <a:pt x="139" y="414"/>
                  </a:lnTo>
                  <a:lnTo>
                    <a:pt x="163" y="406"/>
                  </a:lnTo>
                  <a:lnTo>
                    <a:pt x="187" y="401"/>
                  </a:lnTo>
                  <a:lnTo>
                    <a:pt x="212" y="401"/>
                  </a:lnTo>
                  <a:lnTo>
                    <a:pt x="236" y="404"/>
                  </a:lnTo>
                  <a:lnTo>
                    <a:pt x="260" y="410"/>
                  </a:lnTo>
                  <a:lnTo>
                    <a:pt x="281" y="417"/>
                  </a:lnTo>
                  <a:lnTo>
                    <a:pt x="299" y="423"/>
                  </a:lnTo>
                  <a:lnTo>
                    <a:pt x="313" y="430"/>
                  </a:lnTo>
                  <a:lnTo>
                    <a:pt x="302" y="458"/>
                  </a:lnTo>
                  <a:lnTo>
                    <a:pt x="296" y="485"/>
                  </a:lnTo>
                  <a:lnTo>
                    <a:pt x="294" y="515"/>
                  </a:lnTo>
                  <a:lnTo>
                    <a:pt x="297" y="546"/>
                  </a:lnTo>
                  <a:lnTo>
                    <a:pt x="296" y="546"/>
                  </a:lnTo>
                  <a:lnTo>
                    <a:pt x="386" y="980"/>
                  </a:lnTo>
                  <a:lnTo>
                    <a:pt x="483" y="958"/>
                  </a:lnTo>
                  <a:lnTo>
                    <a:pt x="490" y="1003"/>
                  </a:lnTo>
                  <a:lnTo>
                    <a:pt x="493" y="1049"/>
                  </a:lnTo>
                  <a:lnTo>
                    <a:pt x="487" y="1092"/>
                  </a:lnTo>
                  <a:lnTo>
                    <a:pt x="468" y="1121"/>
                  </a:lnTo>
                  <a:lnTo>
                    <a:pt x="464" y="1124"/>
                  </a:lnTo>
                  <a:lnTo>
                    <a:pt x="458" y="1127"/>
                  </a:lnTo>
                  <a:lnTo>
                    <a:pt x="452" y="1128"/>
                  </a:lnTo>
                  <a:lnTo>
                    <a:pt x="445" y="1131"/>
                  </a:lnTo>
                  <a:lnTo>
                    <a:pt x="436" y="1131"/>
                  </a:lnTo>
                  <a:lnTo>
                    <a:pt x="426" y="1131"/>
                  </a:lnTo>
                  <a:lnTo>
                    <a:pt x="415" y="1131"/>
                  </a:lnTo>
                  <a:lnTo>
                    <a:pt x="401" y="1128"/>
                  </a:lnTo>
                  <a:lnTo>
                    <a:pt x="387" y="1125"/>
                  </a:lnTo>
                  <a:lnTo>
                    <a:pt x="371" y="1120"/>
                  </a:lnTo>
                  <a:lnTo>
                    <a:pt x="352" y="1114"/>
                  </a:lnTo>
                  <a:lnTo>
                    <a:pt x="332" y="1105"/>
                  </a:lnTo>
                  <a:lnTo>
                    <a:pt x="310" y="1095"/>
                  </a:lnTo>
                  <a:lnTo>
                    <a:pt x="286" y="1082"/>
                  </a:lnTo>
                  <a:lnTo>
                    <a:pt x="260" y="1066"/>
                  </a:lnTo>
                  <a:lnTo>
                    <a:pt x="231" y="1049"/>
                  </a:lnTo>
                  <a:lnTo>
                    <a:pt x="187" y="1022"/>
                  </a:lnTo>
                  <a:lnTo>
                    <a:pt x="233" y="1193"/>
                  </a:lnTo>
                  <a:lnTo>
                    <a:pt x="238" y="1200"/>
                  </a:lnTo>
                  <a:lnTo>
                    <a:pt x="244" y="1205"/>
                  </a:lnTo>
                  <a:lnTo>
                    <a:pt x="251" y="1206"/>
                  </a:lnTo>
                  <a:lnTo>
                    <a:pt x="258" y="1206"/>
                  </a:lnTo>
                  <a:lnTo>
                    <a:pt x="265" y="1203"/>
                  </a:lnTo>
                  <a:lnTo>
                    <a:pt x="271" y="1197"/>
                  </a:lnTo>
                  <a:lnTo>
                    <a:pt x="273" y="1190"/>
                  </a:lnTo>
                  <a:lnTo>
                    <a:pt x="273" y="1182"/>
                  </a:lnTo>
                  <a:lnTo>
                    <a:pt x="252" y="1108"/>
                  </a:lnTo>
                  <a:lnTo>
                    <a:pt x="274" y="1120"/>
                  </a:lnTo>
                  <a:lnTo>
                    <a:pt x="294" y="1131"/>
                  </a:lnTo>
                  <a:lnTo>
                    <a:pt x="313" y="1140"/>
                  </a:lnTo>
                  <a:lnTo>
                    <a:pt x="332" y="1148"/>
                  </a:lnTo>
                  <a:lnTo>
                    <a:pt x="351" y="1156"/>
                  </a:lnTo>
                  <a:lnTo>
                    <a:pt x="367" y="1161"/>
                  </a:lnTo>
                  <a:lnTo>
                    <a:pt x="383" y="1166"/>
                  </a:lnTo>
                  <a:lnTo>
                    <a:pt x="399" y="1169"/>
                  </a:lnTo>
                  <a:lnTo>
                    <a:pt x="413" y="1172"/>
                  </a:lnTo>
                  <a:lnTo>
                    <a:pt x="428" y="1172"/>
                  </a:lnTo>
                  <a:lnTo>
                    <a:pt x="439" y="1172"/>
                  </a:lnTo>
                  <a:lnTo>
                    <a:pt x="452" y="1170"/>
                  </a:lnTo>
                  <a:lnTo>
                    <a:pt x="464" y="1167"/>
                  </a:lnTo>
                  <a:lnTo>
                    <a:pt x="474" y="1164"/>
                  </a:lnTo>
                  <a:lnTo>
                    <a:pt x="484" y="1159"/>
                  </a:lnTo>
                  <a:lnTo>
                    <a:pt x="493" y="1153"/>
                  </a:lnTo>
                  <a:lnTo>
                    <a:pt x="510" y="1134"/>
                  </a:lnTo>
                  <a:lnTo>
                    <a:pt x="523" y="1111"/>
                  </a:lnTo>
                  <a:lnTo>
                    <a:pt x="530" y="1085"/>
                  </a:lnTo>
                  <a:lnTo>
                    <a:pt x="533" y="1056"/>
                  </a:lnTo>
                  <a:lnTo>
                    <a:pt x="533" y="1029"/>
                  </a:lnTo>
                  <a:lnTo>
                    <a:pt x="530" y="1000"/>
                  </a:lnTo>
                  <a:lnTo>
                    <a:pt x="526" y="974"/>
                  </a:lnTo>
                  <a:lnTo>
                    <a:pt x="522" y="951"/>
                  </a:lnTo>
                  <a:lnTo>
                    <a:pt x="640" y="925"/>
                  </a:lnTo>
                  <a:lnTo>
                    <a:pt x="969" y="1189"/>
                  </a:lnTo>
                  <a:lnTo>
                    <a:pt x="1014" y="1034"/>
                  </a:lnTo>
                  <a:lnTo>
                    <a:pt x="1014" y="1027"/>
                  </a:lnTo>
                  <a:lnTo>
                    <a:pt x="1013" y="1020"/>
                  </a:lnTo>
                  <a:lnTo>
                    <a:pt x="1008" y="1014"/>
                  </a:lnTo>
                  <a:lnTo>
                    <a:pt x="1001" y="10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7"/>
            <p:cNvSpPr>
              <a:spLocks/>
            </p:cNvSpPr>
            <p:nvPr/>
          </p:nvSpPr>
          <p:spPr bwMode="auto">
            <a:xfrm>
              <a:off x="11858" y="5449"/>
              <a:ext cx="30" cy="67"/>
            </a:xfrm>
            <a:custGeom>
              <a:avLst/>
              <a:gdLst>
                <a:gd name="T0" fmla="*/ 0 w 31"/>
                <a:gd name="T1" fmla="*/ 65 h 68"/>
                <a:gd name="T2" fmla="*/ 5 w 31"/>
                <a:gd name="T3" fmla="*/ 0 h 68"/>
                <a:gd name="T4" fmla="*/ 31 w 31"/>
                <a:gd name="T5" fmla="*/ 2 h 68"/>
                <a:gd name="T6" fmla="*/ 26 w 31"/>
                <a:gd name="T7" fmla="*/ 68 h 68"/>
                <a:gd name="T8" fmla="*/ 0 w 31"/>
                <a:gd name="T9" fmla="*/ 65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8">
                  <a:moveTo>
                    <a:pt x="0" y="65"/>
                  </a:moveTo>
                  <a:lnTo>
                    <a:pt x="5" y="0"/>
                  </a:lnTo>
                  <a:lnTo>
                    <a:pt x="31" y="2"/>
                  </a:lnTo>
                  <a:lnTo>
                    <a:pt x="26" y="68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"/>
            <p:cNvSpPr>
              <a:spLocks/>
            </p:cNvSpPr>
            <p:nvPr/>
          </p:nvSpPr>
          <p:spPr bwMode="auto">
            <a:xfrm>
              <a:off x="11920" y="5490"/>
              <a:ext cx="60" cy="68"/>
            </a:xfrm>
            <a:custGeom>
              <a:avLst/>
              <a:gdLst>
                <a:gd name="T0" fmla="*/ 0 w 61"/>
                <a:gd name="T1" fmla="*/ 54 h 69"/>
                <a:gd name="T2" fmla="*/ 41 w 61"/>
                <a:gd name="T3" fmla="*/ 0 h 69"/>
                <a:gd name="T4" fmla="*/ 61 w 61"/>
                <a:gd name="T5" fmla="*/ 16 h 69"/>
                <a:gd name="T6" fmla="*/ 21 w 61"/>
                <a:gd name="T7" fmla="*/ 69 h 69"/>
                <a:gd name="T8" fmla="*/ 0 w 61"/>
                <a:gd name="T9" fmla="*/ 54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69">
                  <a:moveTo>
                    <a:pt x="0" y="54"/>
                  </a:moveTo>
                  <a:lnTo>
                    <a:pt x="41" y="0"/>
                  </a:lnTo>
                  <a:lnTo>
                    <a:pt x="61" y="16"/>
                  </a:lnTo>
                  <a:lnTo>
                    <a:pt x="21" y="69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9"/>
            <p:cNvSpPr>
              <a:spLocks/>
            </p:cNvSpPr>
            <p:nvPr/>
          </p:nvSpPr>
          <p:spPr bwMode="auto">
            <a:xfrm>
              <a:off x="11977" y="5560"/>
              <a:ext cx="69" cy="54"/>
            </a:xfrm>
            <a:custGeom>
              <a:avLst/>
              <a:gdLst>
                <a:gd name="T0" fmla="*/ 0 w 71"/>
                <a:gd name="T1" fmla="*/ 33 h 55"/>
                <a:gd name="T2" fmla="*/ 58 w 71"/>
                <a:gd name="T3" fmla="*/ 0 h 55"/>
                <a:gd name="T4" fmla="*/ 71 w 71"/>
                <a:gd name="T5" fmla="*/ 21 h 55"/>
                <a:gd name="T6" fmla="*/ 13 w 71"/>
                <a:gd name="T7" fmla="*/ 55 h 55"/>
                <a:gd name="T8" fmla="*/ 0 w 71"/>
                <a:gd name="T9" fmla="*/ 33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55">
                  <a:moveTo>
                    <a:pt x="0" y="33"/>
                  </a:moveTo>
                  <a:lnTo>
                    <a:pt x="58" y="0"/>
                  </a:lnTo>
                  <a:lnTo>
                    <a:pt x="71" y="21"/>
                  </a:lnTo>
                  <a:lnTo>
                    <a:pt x="13" y="55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0"/>
            <p:cNvSpPr>
              <a:spLocks/>
            </p:cNvSpPr>
            <p:nvPr/>
          </p:nvSpPr>
          <p:spPr bwMode="auto">
            <a:xfrm>
              <a:off x="11850" y="5625"/>
              <a:ext cx="38" cy="37"/>
            </a:xfrm>
            <a:custGeom>
              <a:avLst/>
              <a:gdLst>
                <a:gd name="T0" fmla="*/ 8 w 39"/>
                <a:gd name="T1" fmla="*/ 5 h 38"/>
                <a:gd name="T2" fmla="*/ 2 w 39"/>
                <a:gd name="T3" fmla="*/ 10 h 38"/>
                <a:gd name="T4" fmla="*/ 0 w 39"/>
                <a:gd name="T5" fmla="*/ 17 h 38"/>
                <a:gd name="T6" fmla="*/ 0 w 39"/>
                <a:gd name="T7" fmla="*/ 25 h 38"/>
                <a:gd name="T8" fmla="*/ 5 w 39"/>
                <a:gd name="T9" fmla="*/ 32 h 38"/>
                <a:gd name="T10" fmla="*/ 10 w 39"/>
                <a:gd name="T11" fmla="*/ 36 h 38"/>
                <a:gd name="T12" fmla="*/ 18 w 39"/>
                <a:gd name="T13" fmla="*/ 38 h 38"/>
                <a:gd name="T14" fmla="*/ 25 w 39"/>
                <a:gd name="T15" fmla="*/ 38 h 38"/>
                <a:gd name="T16" fmla="*/ 32 w 39"/>
                <a:gd name="T17" fmla="*/ 33 h 38"/>
                <a:gd name="T18" fmla="*/ 36 w 39"/>
                <a:gd name="T19" fmla="*/ 28 h 38"/>
                <a:gd name="T20" fmla="*/ 39 w 39"/>
                <a:gd name="T21" fmla="*/ 20 h 38"/>
                <a:gd name="T22" fmla="*/ 38 w 39"/>
                <a:gd name="T23" fmla="*/ 13 h 38"/>
                <a:gd name="T24" fmla="*/ 34 w 39"/>
                <a:gd name="T25" fmla="*/ 6 h 38"/>
                <a:gd name="T26" fmla="*/ 28 w 39"/>
                <a:gd name="T27" fmla="*/ 2 h 38"/>
                <a:gd name="T28" fmla="*/ 21 w 39"/>
                <a:gd name="T29" fmla="*/ 0 h 38"/>
                <a:gd name="T30" fmla="*/ 13 w 39"/>
                <a:gd name="T31" fmla="*/ 0 h 38"/>
                <a:gd name="T32" fmla="*/ 8 w 39"/>
                <a:gd name="T33" fmla="*/ 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9" h="38">
                  <a:moveTo>
                    <a:pt x="8" y="5"/>
                  </a:moveTo>
                  <a:lnTo>
                    <a:pt x="2" y="10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5" y="32"/>
                  </a:lnTo>
                  <a:lnTo>
                    <a:pt x="10" y="36"/>
                  </a:lnTo>
                  <a:lnTo>
                    <a:pt x="18" y="38"/>
                  </a:lnTo>
                  <a:lnTo>
                    <a:pt x="25" y="38"/>
                  </a:lnTo>
                  <a:lnTo>
                    <a:pt x="32" y="33"/>
                  </a:lnTo>
                  <a:lnTo>
                    <a:pt x="36" y="28"/>
                  </a:lnTo>
                  <a:lnTo>
                    <a:pt x="39" y="20"/>
                  </a:lnTo>
                  <a:lnTo>
                    <a:pt x="38" y="13"/>
                  </a:lnTo>
                  <a:lnTo>
                    <a:pt x="34" y="6"/>
                  </a:lnTo>
                  <a:lnTo>
                    <a:pt x="28" y="2"/>
                  </a:lnTo>
                  <a:lnTo>
                    <a:pt x="21" y="0"/>
                  </a:lnTo>
                  <a:lnTo>
                    <a:pt x="13" y="0"/>
                  </a:lnTo>
                  <a:lnTo>
                    <a:pt x="8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1"/>
            <p:cNvSpPr>
              <a:spLocks/>
            </p:cNvSpPr>
            <p:nvPr/>
          </p:nvSpPr>
          <p:spPr bwMode="auto">
            <a:xfrm>
              <a:off x="11579" y="5637"/>
              <a:ext cx="358" cy="321"/>
            </a:xfrm>
            <a:custGeom>
              <a:avLst/>
              <a:gdLst>
                <a:gd name="T0" fmla="*/ 340 w 365"/>
                <a:gd name="T1" fmla="*/ 49 h 327"/>
                <a:gd name="T2" fmla="*/ 295 w 365"/>
                <a:gd name="T3" fmla="*/ 55 h 327"/>
                <a:gd name="T4" fmla="*/ 273 w 365"/>
                <a:gd name="T5" fmla="*/ 34 h 327"/>
                <a:gd name="T6" fmla="*/ 247 w 365"/>
                <a:gd name="T7" fmla="*/ 17 h 327"/>
                <a:gd name="T8" fmla="*/ 218 w 365"/>
                <a:gd name="T9" fmla="*/ 7 h 327"/>
                <a:gd name="T10" fmla="*/ 205 w 365"/>
                <a:gd name="T11" fmla="*/ 75 h 327"/>
                <a:gd name="T12" fmla="*/ 214 w 365"/>
                <a:gd name="T13" fmla="*/ 76 h 327"/>
                <a:gd name="T14" fmla="*/ 221 w 365"/>
                <a:gd name="T15" fmla="*/ 83 h 327"/>
                <a:gd name="T16" fmla="*/ 227 w 365"/>
                <a:gd name="T17" fmla="*/ 101 h 327"/>
                <a:gd name="T18" fmla="*/ 218 w 365"/>
                <a:gd name="T19" fmla="*/ 117 h 327"/>
                <a:gd name="T20" fmla="*/ 201 w 365"/>
                <a:gd name="T21" fmla="*/ 122 h 327"/>
                <a:gd name="T22" fmla="*/ 185 w 365"/>
                <a:gd name="T23" fmla="*/ 114 h 327"/>
                <a:gd name="T24" fmla="*/ 179 w 365"/>
                <a:gd name="T25" fmla="*/ 96 h 327"/>
                <a:gd name="T26" fmla="*/ 186 w 365"/>
                <a:gd name="T27" fmla="*/ 80 h 327"/>
                <a:gd name="T28" fmla="*/ 195 w 365"/>
                <a:gd name="T29" fmla="*/ 76 h 327"/>
                <a:gd name="T30" fmla="*/ 202 w 365"/>
                <a:gd name="T31" fmla="*/ 75 h 327"/>
                <a:gd name="T32" fmla="*/ 184 w 365"/>
                <a:gd name="T33" fmla="*/ 0 h 327"/>
                <a:gd name="T34" fmla="*/ 163 w 365"/>
                <a:gd name="T35" fmla="*/ 0 h 327"/>
                <a:gd name="T36" fmla="*/ 144 w 365"/>
                <a:gd name="T37" fmla="*/ 1 h 327"/>
                <a:gd name="T38" fmla="*/ 124 w 365"/>
                <a:gd name="T39" fmla="*/ 7 h 327"/>
                <a:gd name="T40" fmla="*/ 82 w 365"/>
                <a:gd name="T41" fmla="*/ 24 h 327"/>
                <a:gd name="T42" fmla="*/ 33 w 365"/>
                <a:gd name="T43" fmla="*/ 68 h 327"/>
                <a:gd name="T44" fmla="*/ 5 w 365"/>
                <a:gd name="T45" fmla="*/ 124 h 327"/>
                <a:gd name="T46" fmla="*/ 1 w 365"/>
                <a:gd name="T47" fmla="*/ 189 h 327"/>
                <a:gd name="T48" fmla="*/ 23 w 365"/>
                <a:gd name="T49" fmla="*/ 251 h 327"/>
                <a:gd name="T50" fmla="*/ 66 w 365"/>
                <a:gd name="T51" fmla="*/ 297 h 327"/>
                <a:gd name="T52" fmla="*/ 124 w 365"/>
                <a:gd name="T53" fmla="*/ 323 h 327"/>
                <a:gd name="T54" fmla="*/ 188 w 365"/>
                <a:gd name="T55" fmla="*/ 326 h 327"/>
                <a:gd name="T56" fmla="*/ 239 w 365"/>
                <a:gd name="T57" fmla="*/ 310 h 327"/>
                <a:gd name="T58" fmla="*/ 268 w 365"/>
                <a:gd name="T59" fmla="*/ 293 h 327"/>
                <a:gd name="T60" fmla="*/ 294 w 365"/>
                <a:gd name="T61" fmla="*/ 269 h 327"/>
                <a:gd name="T62" fmla="*/ 314 w 365"/>
                <a:gd name="T63" fmla="*/ 243 h 327"/>
                <a:gd name="T64" fmla="*/ 315 w 365"/>
                <a:gd name="T65" fmla="*/ 232 h 327"/>
                <a:gd name="T66" fmla="*/ 302 w 365"/>
                <a:gd name="T67" fmla="*/ 236 h 327"/>
                <a:gd name="T68" fmla="*/ 289 w 365"/>
                <a:gd name="T69" fmla="*/ 241 h 327"/>
                <a:gd name="T70" fmla="*/ 276 w 365"/>
                <a:gd name="T71" fmla="*/ 242 h 327"/>
                <a:gd name="T72" fmla="*/ 247 w 365"/>
                <a:gd name="T73" fmla="*/ 239 h 327"/>
                <a:gd name="T74" fmla="*/ 210 w 365"/>
                <a:gd name="T75" fmla="*/ 226 h 327"/>
                <a:gd name="T76" fmla="*/ 182 w 365"/>
                <a:gd name="T77" fmla="*/ 206 h 327"/>
                <a:gd name="T78" fmla="*/ 168 w 365"/>
                <a:gd name="T79" fmla="*/ 192 h 327"/>
                <a:gd name="T80" fmla="*/ 162 w 365"/>
                <a:gd name="T81" fmla="*/ 184 h 327"/>
                <a:gd name="T82" fmla="*/ 163 w 365"/>
                <a:gd name="T83" fmla="*/ 174 h 327"/>
                <a:gd name="T84" fmla="*/ 171 w 365"/>
                <a:gd name="T85" fmla="*/ 167 h 327"/>
                <a:gd name="T86" fmla="*/ 181 w 365"/>
                <a:gd name="T87" fmla="*/ 170 h 327"/>
                <a:gd name="T88" fmla="*/ 185 w 365"/>
                <a:gd name="T89" fmla="*/ 173 h 327"/>
                <a:gd name="T90" fmla="*/ 191 w 365"/>
                <a:gd name="T91" fmla="*/ 180 h 327"/>
                <a:gd name="T92" fmla="*/ 208 w 365"/>
                <a:gd name="T93" fmla="*/ 194 h 327"/>
                <a:gd name="T94" fmla="*/ 236 w 365"/>
                <a:gd name="T95" fmla="*/ 209 h 327"/>
                <a:gd name="T96" fmla="*/ 269 w 365"/>
                <a:gd name="T97" fmla="*/ 216 h 327"/>
                <a:gd name="T98" fmla="*/ 285 w 365"/>
                <a:gd name="T99" fmla="*/ 215 h 327"/>
                <a:gd name="T100" fmla="*/ 301 w 365"/>
                <a:gd name="T101" fmla="*/ 209 h 327"/>
                <a:gd name="T102" fmla="*/ 317 w 365"/>
                <a:gd name="T103" fmla="*/ 202 h 327"/>
                <a:gd name="T104" fmla="*/ 333 w 365"/>
                <a:gd name="T105" fmla="*/ 190 h 327"/>
                <a:gd name="T106" fmla="*/ 336 w 365"/>
                <a:gd name="T107" fmla="*/ 153 h 327"/>
                <a:gd name="T108" fmla="*/ 330 w 365"/>
                <a:gd name="T109" fmla="*/ 117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65" h="327">
                  <a:moveTo>
                    <a:pt x="365" y="99"/>
                  </a:moveTo>
                  <a:lnTo>
                    <a:pt x="340" y="49"/>
                  </a:lnTo>
                  <a:lnTo>
                    <a:pt x="305" y="66"/>
                  </a:lnTo>
                  <a:lnTo>
                    <a:pt x="295" y="55"/>
                  </a:lnTo>
                  <a:lnTo>
                    <a:pt x="285" y="43"/>
                  </a:lnTo>
                  <a:lnTo>
                    <a:pt x="273" y="34"/>
                  </a:lnTo>
                  <a:lnTo>
                    <a:pt x="260" y="26"/>
                  </a:lnTo>
                  <a:lnTo>
                    <a:pt x="247" y="17"/>
                  </a:lnTo>
                  <a:lnTo>
                    <a:pt x="233" y="11"/>
                  </a:lnTo>
                  <a:lnTo>
                    <a:pt x="218" y="7"/>
                  </a:lnTo>
                  <a:lnTo>
                    <a:pt x="202" y="3"/>
                  </a:lnTo>
                  <a:lnTo>
                    <a:pt x="205" y="75"/>
                  </a:lnTo>
                  <a:lnTo>
                    <a:pt x="210" y="75"/>
                  </a:lnTo>
                  <a:lnTo>
                    <a:pt x="214" y="76"/>
                  </a:lnTo>
                  <a:lnTo>
                    <a:pt x="218" y="79"/>
                  </a:lnTo>
                  <a:lnTo>
                    <a:pt x="221" y="83"/>
                  </a:lnTo>
                  <a:lnTo>
                    <a:pt x="226" y="92"/>
                  </a:lnTo>
                  <a:lnTo>
                    <a:pt x="227" y="101"/>
                  </a:lnTo>
                  <a:lnTo>
                    <a:pt x="224" y="109"/>
                  </a:lnTo>
                  <a:lnTo>
                    <a:pt x="218" y="117"/>
                  </a:lnTo>
                  <a:lnTo>
                    <a:pt x="210" y="121"/>
                  </a:lnTo>
                  <a:lnTo>
                    <a:pt x="201" y="122"/>
                  </a:lnTo>
                  <a:lnTo>
                    <a:pt x="192" y="119"/>
                  </a:lnTo>
                  <a:lnTo>
                    <a:pt x="185" y="114"/>
                  </a:lnTo>
                  <a:lnTo>
                    <a:pt x="181" y="105"/>
                  </a:lnTo>
                  <a:lnTo>
                    <a:pt x="179" y="96"/>
                  </a:lnTo>
                  <a:lnTo>
                    <a:pt x="181" y="88"/>
                  </a:lnTo>
                  <a:lnTo>
                    <a:pt x="186" y="80"/>
                  </a:lnTo>
                  <a:lnTo>
                    <a:pt x="191" y="78"/>
                  </a:lnTo>
                  <a:lnTo>
                    <a:pt x="195" y="76"/>
                  </a:lnTo>
                  <a:lnTo>
                    <a:pt x="200" y="75"/>
                  </a:lnTo>
                  <a:lnTo>
                    <a:pt x="202" y="75"/>
                  </a:lnTo>
                  <a:lnTo>
                    <a:pt x="194" y="1"/>
                  </a:lnTo>
                  <a:lnTo>
                    <a:pt x="184" y="0"/>
                  </a:lnTo>
                  <a:lnTo>
                    <a:pt x="173" y="0"/>
                  </a:lnTo>
                  <a:lnTo>
                    <a:pt x="163" y="0"/>
                  </a:lnTo>
                  <a:lnTo>
                    <a:pt x="155" y="0"/>
                  </a:lnTo>
                  <a:lnTo>
                    <a:pt x="144" y="1"/>
                  </a:lnTo>
                  <a:lnTo>
                    <a:pt x="134" y="4"/>
                  </a:lnTo>
                  <a:lnTo>
                    <a:pt x="124" y="7"/>
                  </a:lnTo>
                  <a:lnTo>
                    <a:pt x="114" y="10"/>
                  </a:lnTo>
                  <a:lnTo>
                    <a:pt x="82" y="24"/>
                  </a:lnTo>
                  <a:lnTo>
                    <a:pt x="55" y="43"/>
                  </a:lnTo>
                  <a:lnTo>
                    <a:pt x="33" y="68"/>
                  </a:lnTo>
                  <a:lnTo>
                    <a:pt x="16" y="95"/>
                  </a:lnTo>
                  <a:lnTo>
                    <a:pt x="5" y="124"/>
                  </a:lnTo>
                  <a:lnTo>
                    <a:pt x="0" y="155"/>
                  </a:lnTo>
                  <a:lnTo>
                    <a:pt x="1" y="189"/>
                  </a:lnTo>
                  <a:lnTo>
                    <a:pt x="8" y="220"/>
                  </a:lnTo>
                  <a:lnTo>
                    <a:pt x="23" y="251"/>
                  </a:lnTo>
                  <a:lnTo>
                    <a:pt x="42" y="275"/>
                  </a:lnTo>
                  <a:lnTo>
                    <a:pt x="66" y="297"/>
                  </a:lnTo>
                  <a:lnTo>
                    <a:pt x="94" y="313"/>
                  </a:lnTo>
                  <a:lnTo>
                    <a:pt x="124" y="323"/>
                  </a:lnTo>
                  <a:lnTo>
                    <a:pt x="156" y="327"/>
                  </a:lnTo>
                  <a:lnTo>
                    <a:pt x="188" y="326"/>
                  </a:lnTo>
                  <a:lnTo>
                    <a:pt x="221" y="317"/>
                  </a:lnTo>
                  <a:lnTo>
                    <a:pt x="239" y="310"/>
                  </a:lnTo>
                  <a:lnTo>
                    <a:pt x="253" y="303"/>
                  </a:lnTo>
                  <a:lnTo>
                    <a:pt x="268" y="293"/>
                  </a:lnTo>
                  <a:lnTo>
                    <a:pt x="282" y="281"/>
                  </a:lnTo>
                  <a:lnTo>
                    <a:pt x="294" y="269"/>
                  </a:lnTo>
                  <a:lnTo>
                    <a:pt x="304" y="256"/>
                  </a:lnTo>
                  <a:lnTo>
                    <a:pt x="314" y="243"/>
                  </a:lnTo>
                  <a:lnTo>
                    <a:pt x="321" y="229"/>
                  </a:lnTo>
                  <a:lnTo>
                    <a:pt x="315" y="232"/>
                  </a:lnTo>
                  <a:lnTo>
                    <a:pt x="308" y="235"/>
                  </a:lnTo>
                  <a:lnTo>
                    <a:pt x="302" y="236"/>
                  </a:lnTo>
                  <a:lnTo>
                    <a:pt x="295" y="239"/>
                  </a:lnTo>
                  <a:lnTo>
                    <a:pt x="289" y="241"/>
                  </a:lnTo>
                  <a:lnTo>
                    <a:pt x="282" y="241"/>
                  </a:lnTo>
                  <a:lnTo>
                    <a:pt x="276" y="242"/>
                  </a:lnTo>
                  <a:lnTo>
                    <a:pt x="269" y="242"/>
                  </a:lnTo>
                  <a:lnTo>
                    <a:pt x="247" y="239"/>
                  </a:lnTo>
                  <a:lnTo>
                    <a:pt x="227" y="233"/>
                  </a:lnTo>
                  <a:lnTo>
                    <a:pt x="210" y="226"/>
                  </a:lnTo>
                  <a:lnTo>
                    <a:pt x="194" y="216"/>
                  </a:lnTo>
                  <a:lnTo>
                    <a:pt x="182" y="206"/>
                  </a:lnTo>
                  <a:lnTo>
                    <a:pt x="173" y="197"/>
                  </a:lnTo>
                  <a:lnTo>
                    <a:pt x="168" y="192"/>
                  </a:lnTo>
                  <a:lnTo>
                    <a:pt x="165" y="189"/>
                  </a:lnTo>
                  <a:lnTo>
                    <a:pt x="162" y="184"/>
                  </a:lnTo>
                  <a:lnTo>
                    <a:pt x="162" y="179"/>
                  </a:lnTo>
                  <a:lnTo>
                    <a:pt x="163" y="174"/>
                  </a:lnTo>
                  <a:lnTo>
                    <a:pt x="166" y="170"/>
                  </a:lnTo>
                  <a:lnTo>
                    <a:pt x="171" y="167"/>
                  </a:lnTo>
                  <a:lnTo>
                    <a:pt x="176" y="167"/>
                  </a:lnTo>
                  <a:lnTo>
                    <a:pt x="181" y="170"/>
                  </a:lnTo>
                  <a:lnTo>
                    <a:pt x="185" y="173"/>
                  </a:lnTo>
                  <a:lnTo>
                    <a:pt x="186" y="174"/>
                  </a:lnTo>
                  <a:lnTo>
                    <a:pt x="191" y="180"/>
                  </a:lnTo>
                  <a:lnTo>
                    <a:pt x="198" y="186"/>
                  </a:lnTo>
                  <a:lnTo>
                    <a:pt x="208" y="194"/>
                  </a:lnTo>
                  <a:lnTo>
                    <a:pt x="221" y="203"/>
                  </a:lnTo>
                  <a:lnTo>
                    <a:pt x="236" y="209"/>
                  </a:lnTo>
                  <a:lnTo>
                    <a:pt x="252" y="215"/>
                  </a:lnTo>
                  <a:lnTo>
                    <a:pt x="269" y="216"/>
                  </a:lnTo>
                  <a:lnTo>
                    <a:pt x="278" y="216"/>
                  </a:lnTo>
                  <a:lnTo>
                    <a:pt x="285" y="215"/>
                  </a:lnTo>
                  <a:lnTo>
                    <a:pt x="294" y="212"/>
                  </a:lnTo>
                  <a:lnTo>
                    <a:pt x="301" y="209"/>
                  </a:lnTo>
                  <a:lnTo>
                    <a:pt x="310" y="206"/>
                  </a:lnTo>
                  <a:lnTo>
                    <a:pt x="317" y="202"/>
                  </a:lnTo>
                  <a:lnTo>
                    <a:pt x="326" y="196"/>
                  </a:lnTo>
                  <a:lnTo>
                    <a:pt x="333" y="190"/>
                  </a:lnTo>
                  <a:lnTo>
                    <a:pt x="336" y="171"/>
                  </a:lnTo>
                  <a:lnTo>
                    <a:pt x="336" y="153"/>
                  </a:lnTo>
                  <a:lnTo>
                    <a:pt x="334" y="135"/>
                  </a:lnTo>
                  <a:lnTo>
                    <a:pt x="330" y="117"/>
                  </a:lnTo>
                  <a:lnTo>
                    <a:pt x="365" y="9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2"/>
            <p:cNvSpPr>
              <a:spLocks/>
            </p:cNvSpPr>
            <p:nvPr/>
          </p:nvSpPr>
          <p:spPr bwMode="auto">
            <a:xfrm>
              <a:off x="11769" y="5638"/>
              <a:ext cx="11" cy="72"/>
            </a:xfrm>
            <a:custGeom>
              <a:avLst/>
              <a:gdLst>
                <a:gd name="T0" fmla="*/ 11 w 11"/>
                <a:gd name="T1" fmla="*/ 74 h 74"/>
                <a:gd name="T2" fmla="*/ 8 w 11"/>
                <a:gd name="T3" fmla="*/ 2 h 74"/>
                <a:gd name="T4" fmla="*/ 7 w 11"/>
                <a:gd name="T5" fmla="*/ 2 h 74"/>
                <a:gd name="T6" fmla="*/ 4 w 11"/>
                <a:gd name="T7" fmla="*/ 0 h 74"/>
                <a:gd name="T8" fmla="*/ 3 w 11"/>
                <a:gd name="T9" fmla="*/ 0 h 74"/>
                <a:gd name="T10" fmla="*/ 0 w 11"/>
                <a:gd name="T11" fmla="*/ 0 h 74"/>
                <a:gd name="T12" fmla="*/ 8 w 11"/>
                <a:gd name="T13" fmla="*/ 74 h 74"/>
                <a:gd name="T14" fmla="*/ 10 w 11"/>
                <a:gd name="T15" fmla="*/ 74 h 74"/>
                <a:gd name="T16" fmla="*/ 10 w 11"/>
                <a:gd name="T17" fmla="*/ 74 h 74"/>
                <a:gd name="T18" fmla="*/ 10 w 11"/>
                <a:gd name="T19" fmla="*/ 74 h 74"/>
                <a:gd name="T20" fmla="*/ 11 w 11"/>
                <a:gd name="T21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" h="74">
                  <a:moveTo>
                    <a:pt x="11" y="74"/>
                  </a:moveTo>
                  <a:lnTo>
                    <a:pt x="8" y="2"/>
                  </a:lnTo>
                  <a:lnTo>
                    <a:pt x="7" y="2"/>
                  </a:lnTo>
                  <a:lnTo>
                    <a:pt x="4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8" y="74"/>
                  </a:lnTo>
                  <a:lnTo>
                    <a:pt x="10" y="74"/>
                  </a:lnTo>
                  <a:lnTo>
                    <a:pt x="11" y="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Text Box 13"/>
            <p:cNvSpPr txBox="1">
              <a:spLocks noChangeArrowheads="1"/>
            </p:cNvSpPr>
            <p:nvPr/>
          </p:nvSpPr>
          <p:spPr bwMode="auto">
            <a:xfrm>
              <a:off x="11087" y="6292"/>
              <a:ext cx="1" cy="149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AutoShape 14"/>
            <p:cNvSpPr>
              <a:spLocks noChangeArrowheads="1"/>
            </p:cNvSpPr>
            <p:nvPr/>
          </p:nvSpPr>
          <p:spPr bwMode="auto">
            <a:xfrm rot="802566">
              <a:off x="10846" y="6300"/>
              <a:ext cx="1058" cy="565"/>
            </a:xfrm>
            <a:prstGeom prst="roundRect">
              <a:avLst>
                <a:gd name="adj" fmla="val 16667"/>
              </a:avLst>
            </a:prstGeom>
            <a:solidFill>
              <a:srgbClr val="990033"/>
            </a:solidFill>
            <a:ln w="9525" algn="ctr">
              <a:solidFill>
                <a:srgbClr val="94363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</a:rPr>
                <a:t>SLOAC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586107"/>
              </p:ext>
            </p:extLst>
          </p:nvPr>
        </p:nvGraphicFramePr>
        <p:xfrm>
          <a:off x="1314450" y="3311883"/>
          <a:ext cx="6515100" cy="2326918"/>
        </p:xfrm>
        <a:graphic>
          <a:graphicData uri="http://schemas.openxmlformats.org/drawingml/2006/table">
            <a:tbl>
              <a:tblPr/>
              <a:tblGrid>
                <a:gridCol w="1600200"/>
                <a:gridCol w="4914900"/>
              </a:tblGrid>
              <a:tr h="81575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Outcome  #2</a:t>
                      </a:r>
                      <a:endParaRPr lang="en-US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>
                    <a:lnL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8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Faculty will dialog on SLO work at course and program level </a:t>
                      </a:r>
                      <a:endParaRPr lang="en-US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>
                    <a:lnL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</a:tr>
              <a:tr h="151116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1:00—3:00 pm</a:t>
                      </a:r>
                      <a:endParaRPr lang="en-US" sz="2000" kern="1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576" marR="36576" marT="36576" marB="36576">
                    <a:lnL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1354" marR="0" indent="-161354" algn="l" rtl="0">
                        <a:lnSpc>
                          <a:spcPct val="12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3035" algn="l"/>
                          <a:tab pos="106985" algn="l"/>
                        </a:tabLst>
                      </a:pPr>
                      <a:r>
                        <a:rPr lang="en-US" sz="2000" b="1" kern="1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2000" b="1" kern="1400" dirty="0">
                          <a:solidFill>
                            <a:srgbClr val="7A002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en-US" sz="2000" b="1" kern="1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Individual Department work:  SLOs, SLOACs, PLOACs, APRU</a:t>
                      </a:r>
                      <a:endParaRPr lang="en-US" sz="2000" b="1" kern="1400" dirty="0">
                        <a:solidFill>
                          <a:srgbClr val="7A0028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61354" marR="0" indent="-161354" algn="l" rtl="0">
                        <a:lnSpc>
                          <a:spcPct val="12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3035" algn="l"/>
                          <a:tab pos="106985" algn="l"/>
                        </a:tabLst>
                      </a:pPr>
                      <a:r>
                        <a:rPr lang="en-US" sz="2000" b="1" kern="1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2000" b="1" kern="1400" dirty="0">
                          <a:solidFill>
                            <a:srgbClr val="7A002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en-US" sz="2000" b="1" kern="1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Drop-in Help available in ADM </a:t>
                      </a:r>
                      <a:r>
                        <a:rPr lang="en-US" sz="2000" b="1" kern="14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</a:t>
                      </a:r>
                      <a:endParaRPr lang="en-US" sz="2000" b="1" kern="1400" dirty="0">
                        <a:solidFill>
                          <a:srgbClr val="7A0028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576" marR="36576" marT="36576" marB="36576">
                    <a:lnL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" name="Control 1"/>
          <p:cNvSpPr>
            <a:spLocks noChangeArrowheads="1" noChangeShapeType="1"/>
          </p:cNvSpPr>
          <p:nvPr/>
        </p:nvSpPr>
        <p:spPr bwMode="auto">
          <a:xfrm>
            <a:off x="2114550" y="6167438"/>
            <a:ext cx="6515100" cy="18049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FFFFF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4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981200"/>
          </a:xfrm>
        </p:spPr>
        <p:txBody>
          <a:bodyPr/>
          <a:lstStyle/>
          <a:p>
            <a:pPr eaLnBrk="1" hangingPunct="1"/>
            <a:r>
              <a:rPr lang="en-US" sz="2800" smtClean="0">
                <a:ea typeface="ＭＳ Ｐゴシック" pitchFamily="34" charset="-128"/>
              </a:rPr>
              <a:t>De Anza College fulfills its mission by engaging students  in creative work that demonstrates the knowledge, skills  and attitudes contained within the college</a:t>
            </a:r>
            <a:r>
              <a:rPr lang="ja-JP" altLang="en-US" sz="2800" smtClean="0">
                <a:ea typeface="ＭＳ Ｐゴシック" pitchFamily="34" charset="-128"/>
              </a:rPr>
              <a:t>’</a:t>
            </a:r>
            <a:r>
              <a:rPr lang="en-US" altLang="ja-JP" sz="2800" smtClean="0">
                <a:ea typeface="ＭＳ Ｐゴシック" pitchFamily="34" charset="-128"/>
              </a:rPr>
              <a:t>s </a:t>
            </a:r>
            <a:r>
              <a:rPr lang="en-US" altLang="ja-JP" sz="2800" u="sng" smtClean="0">
                <a:ea typeface="ＭＳ Ｐゴシック" pitchFamily="34" charset="-128"/>
                <a:hlinkClick r:id="rId3"/>
              </a:rPr>
              <a:t>Institutional  Core Competencies</a:t>
            </a:r>
            <a:r>
              <a:rPr lang="en-US" altLang="ja-JP" sz="2800" smtClean="0">
                <a:ea typeface="ＭＳ Ｐゴシック" pitchFamily="34" charset="-128"/>
              </a:rPr>
              <a:t>:</a:t>
            </a:r>
            <a:endParaRPr lang="en-US" sz="2800" smtClean="0">
              <a:ea typeface="ＭＳ Ｐゴシック" pitchFamily="34" charset="-128"/>
            </a:endParaRPr>
          </a:p>
        </p:txBody>
      </p:sp>
      <p:pic>
        <p:nvPicPr>
          <p:cNvPr id="4099" name="Picture 2" descr="De Anza Student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9050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3505200" y="685800"/>
            <a:ext cx="33528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4400" i="1">
                <a:latin typeface="Calibri" pitchFamily="34" charset="0"/>
              </a:rPr>
              <a:t>Our Mission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447800" y="4038600"/>
            <a:ext cx="4800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Critical thinking     </a:t>
            </a:r>
            <a:r>
              <a:rPr lang="en-US">
                <a:solidFill>
                  <a:srgbClr val="FF0000"/>
                </a:solidFill>
                <a:latin typeface="Calibri" pitchFamily="34" charset="0"/>
              </a:rPr>
              <a:t>Assessed 2012-13</a:t>
            </a:r>
            <a:endParaRPr lang="en-US">
              <a:latin typeface="Calibri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676400" y="4533900"/>
            <a:ext cx="4800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Communication and expression   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057400" y="5029200"/>
            <a:ext cx="4800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Information literacy   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362200" y="5524500"/>
            <a:ext cx="5638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Physical/mental wellness and personal responsibility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743200" y="6019800"/>
            <a:ext cx="5715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Global, cultural, social and environmental awareness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8194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Characteristics of </a:t>
            </a:r>
            <a:br>
              <a:rPr lang="en-US" dirty="0" smtClean="0">
                <a:ea typeface="+mj-ea"/>
              </a:rPr>
            </a:br>
            <a:r>
              <a:rPr lang="en-US" dirty="0" smtClean="0">
                <a:latin typeface="Arial Rounded MT Bold" pitchFamily="34" charset="0"/>
                <a:ea typeface="+mj-ea"/>
              </a:rPr>
              <a:t>Global, cultural, social and environmental awareness</a:t>
            </a:r>
          </a:p>
        </p:txBody>
      </p:sp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914400" y="2590800"/>
            <a:ext cx="7467600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2800">
                <a:latin typeface="Calibri" pitchFamily="34" charset="0"/>
              </a:rPr>
              <a:t>Students will:</a:t>
            </a:r>
          </a:p>
          <a:p>
            <a:pPr eaLnBrk="1" hangingPunct="1"/>
            <a:endParaRPr lang="en-US" sz="2800">
              <a:latin typeface="Calibri" pitchFamily="34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en-US" sz="2800">
                <a:latin typeface="Calibri" pitchFamily="34" charset="0"/>
              </a:rPr>
              <a:t>Recognize their role as local, national, and global citizens</a:t>
            </a:r>
          </a:p>
          <a:p>
            <a:pPr eaLnBrk="1" hangingPunct="1">
              <a:buFont typeface="Arial" charset="0"/>
              <a:buChar char="•"/>
            </a:pPr>
            <a:r>
              <a:rPr lang="en-US" sz="2800">
                <a:latin typeface="Calibri" pitchFamily="34" charset="0"/>
              </a:rPr>
              <a:t>Participate in a democratic process</a:t>
            </a:r>
          </a:p>
          <a:p>
            <a:pPr eaLnBrk="1" hangingPunct="1">
              <a:buFont typeface="Arial" charset="0"/>
              <a:buChar char="•"/>
            </a:pPr>
            <a:r>
              <a:rPr lang="en-US" sz="2800">
                <a:latin typeface="Calibri" pitchFamily="34" charset="0"/>
              </a:rPr>
              <a:t>Respect social and cultural diversity</a:t>
            </a:r>
          </a:p>
          <a:p>
            <a:pPr eaLnBrk="1" hangingPunct="1">
              <a:buFont typeface="Arial" charset="0"/>
              <a:buChar char="•"/>
            </a:pPr>
            <a:r>
              <a:rPr lang="en-US" sz="2800">
                <a:latin typeface="Calibri" pitchFamily="34" charset="0"/>
              </a:rPr>
              <a:t>Appreciate the complexity of the physical world</a:t>
            </a:r>
          </a:p>
          <a:p>
            <a:pPr eaLnBrk="1" hangingPunct="1">
              <a:buFont typeface="Arial" charset="0"/>
              <a:buChar char="•"/>
            </a:pPr>
            <a:r>
              <a:rPr lang="en-US" sz="2800">
                <a:latin typeface="Calibri" pitchFamily="34" charset="0"/>
              </a:rPr>
              <a:t>Understand the significance of both environmental sustainability and social justice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66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sz="3600" dirty="0" smtClean="0">
                <a:ea typeface="+mj-ea"/>
              </a:rPr>
              <a:t>Mapping Program Level Outcomes </a:t>
            </a:r>
            <a:br>
              <a:rPr lang="en-US" sz="3600" dirty="0" smtClean="0">
                <a:ea typeface="+mj-ea"/>
              </a:rPr>
            </a:br>
            <a:r>
              <a:rPr lang="en-US" sz="3600" dirty="0" smtClean="0">
                <a:latin typeface="Arial Rounded MT Bold" pitchFamily="34" charset="0"/>
              </a:rPr>
              <a:t> Global, cultural, social and environmental awareness</a:t>
            </a:r>
            <a:endParaRPr lang="en-US" sz="3600" dirty="0" smtClean="0">
              <a:latin typeface="Arial Rounded MT Bold" pitchFamily="34" charset="0"/>
              <a:ea typeface="+mj-ea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 t="8654" r="8796" b="9423"/>
          <a:stretch>
            <a:fillRect/>
          </a:stretch>
        </p:blipFill>
        <p:spPr bwMode="auto">
          <a:xfrm>
            <a:off x="723900" y="1981200"/>
            <a:ext cx="7810500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1295400" y="3505200"/>
            <a:ext cx="6629400" cy="20574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rgbClr val="FF0000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84866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2"/>
          <p:cNvSpPr txBox="1">
            <a:spLocks noChangeArrowheads="1"/>
          </p:cNvSpPr>
          <p:nvPr/>
        </p:nvSpPr>
        <p:spPr bwMode="auto">
          <a:xfrm>
            <a:off x="381000" y="152400"/>
            <a:ext cx="5638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3600" b="1" i="1" dirty="0" smtClean="0">
                <a:latin typeface="Calibri" pitchFamily="34" charset="0"/>
              </a:rPr>
              <a:t>Timeliness – point #1</a:t>
            </a:r>
            <a:endParaRPr lang="en-US" sz="3600" b="1" i="1" dirty="0">
              <a:latin typeface="Calibri" pitchFamily="34" charset="0"/>
            </a:endParaRPr>
          </a:p>
        </p:txBody>
      </p:sp>
      <p:sp>
        <p:nvSpPr>
          <p:cNvPr id="6148" name="TextBox 4"/>
          <p:cNvSpPr txBox="1">
            <a:spLocks noChangeArrowheads="1"/>
          </p:cNvSpPr>
          <p:nvPr/>
        </p:nvSpPr>
        <p:spPr bwMode="auto">
          <a:xfrm>
            <a:off x="838200" y="990600"/>
            <a:ext cx="7848600" cy="1846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2400" b="1" dirty="0" smtClean="0"/>
              <a:t>Student Respondents to the Community College Engagement Survey </a:t>
            </a:r>
            <a:r>
              <a:rPr lang="en-US" sz="2400" b="1" dirty="0"/>
              <a:t>stated their experience at De Anza “very much” or “quite a bit” increased their ability to:</a:t>
            </a:r>
            <a:r>
              <a:rPr lang="en-US" dirty="0"/>
              <a:t> </a:t>
            </a:r>
          </a:p>
          <a:p>
            <a:pPr eaLnBrk="1" hangingPunct="1"/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9805350"/>
              </p:ext>
            </p:extLst>
          </p:nvPr>
        </p:nvGraphicFramePr>
        <p:xfrm>
          <a:off x="685800" y="3276600"/>
          <a:ext cx="7620000" cy="2804160"/>
        </p:xfrm>
        <a:graphic>
          <a:graphicData uri="http://schemas.openxmlformats.org/drawingml/2006/table">
            <a:tbl>
              <a:tblPr/>
              <a:tblGrid>
                <a:gridCol w="6664986"/>
                <a:gridCol w="95501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kern="1200" baseline="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Information Literacy: </a:t>
                      </a:r>
                      <a:r>
                        <a:rPr lang="en-US" sz="2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able to recognize when additional information is needed to complete an assignment</a:t>
                      </a:r>
                      <a:endParaRPr lang="en-US" sz="2000" dirty="0" smtClean="0">
                        <a:effectLst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baseline="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65%</a:t>
                      </a:r>
                      <a:endParaRPr lang="en-US" sz="1200" dirty="0" smtClean="0">
                        <a:solidFill>
                          <a:srgbClr val="00B050"/>
                        </a:solidFill>
                        <a:effectLst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Critical Thinking: </a:t>
                      </a:r>
                      <a:r>
                        <a:rPr lang="en-US" sz="2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able to evaluate conclusions to ensure they make sense</a:t>
                      </a:r>
                      <a:endParaRPr lang="en-US" sz="2000" dirty="0" smtClean="0">
                        <a:effectLst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baseline="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63%</a:t>
                      </a:r>
                      <a:endParaRPr lang="en-US" sz="1200" dirty="0" smtClean="0">
                        <a:solidFill>
                          <a:srgbClr val="00B050"/>
                        </a:solidFill>
                        <a:effectLst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</a:rPr>
                        <a:t>GCSEA: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</a:rPr>
                        <a:t>work effectively individually and collaboratively on projects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</a:rPr>
                        <a:t>57%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</a:rPr>
                        <a:t>GCSEA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</a:rPr>
                        <a:t>: participate in a democratic proce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</a:rPr>
                        <a:t>ss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</a:rPr>
                        <a:t>38%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</a:rPr>
                        <a:t>GCSEA: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</a:rPr>
                        <a:t>understand the significance of both environmental sustainability and social justic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</a:rPr>
                        <a:t>e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</a:rPr>
                        <a:t>52%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69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Box 4"/>
          <p:cNvSpPr txBox="1">
            <a:spLocks noChangeArrowheads="1"/>
          </p:cNvSpPr>
          <p:nvPr/>
        </p:nvSpPr>
        <p:spPr bwMode="auto">
          <a:xfrm>
            <a:off x="457200" y="2514600"/>
            <a:ext cx="8229600" cy="2831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2800" dirty="0" smtClean="0"/>
              <a:t>The </a:t>
            </a:r>
            <a:r>
              <a:rPr lang="en-US" sz="2800" dirty="0"/>
              <a:t>most recent </a:t>
            </a:r>
            <a:r>
              <a:rPr lang="en-US" sz="2800" b="1" dirty="0"/>
              <a:t>Accountability Reporting for the Community Colleges (ARCC)</a:t>
            </a:r>
            <a:r>
              <a:rPr lang="en-US" sz="2800" dirty="0"/>
              <a:t> report showed that we have lost ground in closing the gap for the underrepresented. </a:t>
            </a:r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000" dirty="0" smtClean="0"/>
              <a:t>See </a:t>
            </a:r>
            <a:r>
              <a:rPr lang="en-US" sz="2000" dirty="0"/>
              <a:t>slide 9 at </a:t>
            </a:r>
            <a:r>
              <a:rPr lang="en-US" u="sng" dirty="0">
                <a:hlinkClick r:id="rId3"/>
              </a:rPr>
              <a:t>http://www.research.fhda.edu/documents/2012ARCCBoardPresentationv3.pdf</a:t>
            </a:r>
            <a:endParaRPr lang="en-US" dirty="0"/>
          </a:p>
        </p:txBody>
      </p:sp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381000" y="152400"/>
            <a:ext cx="5638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3600" b="1" i="1" dirty="0" smtClean="0">
                <a:latin typeface="Calibri" pitchFamily="34" charset="0"/>
              </a:rPr>
              <a:t>Timeliness – point #2</a:t>
            </a:r>
            <a:endParaRPr lang="en-US" sz="3600" b="1" i="1" dirty="0">
              <a:latin typeface="Calibri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41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i="1" dirty="0" smtClean="0">
                <a:latin typeface="Calibri" pitchFamily="34" charset="0"/>
                <a:ea typeface="ＭＳ Ｐゴシック" pitchFamily="34" charset="-128"/>
                <a:cs typeface="+mn-cs"/>
              </a:rPr>
              <a:t>Growing Equity Gap</a:t>
            </a:r>
            <a:endParaRPr lang="en-US" sz="3600" b="1" i="1" dirty="0"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 rotWithShape="1">
          <a:blip r:embed="rId3" cstate="print"/>
          <a:srcRect l="19093" t="23582" r="21381" b="2387"/>
          <a:stretch/>
        </p:blipFill>
        <p:spPr bwMode="auto">
          <a:xfrm>
            <a:off x="1034312" y="1219200"/>
            <a:ext cx="7271488" cy="490696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02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Box 4"/>
          <p:cNvSpPr txBox="1">
            <a:spLocks noChangeArrowheads="1"/>
          </p:cNvSpPr>
          <p:nvPr/>
        </p:nvSpPr>
        <p:spPr bwMode="auto">
          <a:xfrm>
            <a:off x="990600" y="2971800"/>
            <a:ext cx="7315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sz="3600" dirty="0"/>
              <a:t>Campus Climate survey will </a:t>
            </a:r>
            <a:r>
              <a:rPr lang="en-US" sz="3600" dirty="0" smtClean="0"/>
              <a:t>be conducted </a:t>
            </a:r>
            <a:r>
              <a:rPr lang="en-US" sz="3600" dirty="0"/>
              <a:t>in Spring 2013</a:t>
            </a:r>
          </a:p>
        </p:txBody>
      </p:sp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533400" y="838200"/>
            <a:ext cx="5638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3600" b="1" i="1" dirty="0" smtClean="0">
                <a:latin typeface="Calibri" pitchFamily="34" charset="0"/>
              </a:rPr>
              <a:t>Timeliness – point #3</a:t>
            </a:r>
            <a:endParaRPr lang="en-US" sz="3600" b="1" i="1" dirty="0">
              <a:latin typeface="Calibri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0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736</Words>
  <Application>Microsoft Office PowerPoint</Application>
  <PresentationFormat>On-screen Show (4:3)</PresentationFormat>
  <Paragraphs>190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De Anza College provides an academically rich,  multicultural learning environment that challenges  students of every background to develop their intellect,  character and abilities; to realize their goals; and to be  socially responsible leaders in their communities, the  nation and the world. </vt:lpstr>
      <vt:lpstr>De Anza College fulfills its mission by engaging students  in creative work that demonstrates the knowledge, skills  and attitudes contained within the college’s Institutional  Core Competencies:</vt:lpstr>
      <vt:lpstr>Characteristics of  Global, cultural, social and environmental awareness</vt:lpstr>
      <vt:lpstr>Mapping Program Level Outcomes   Global, cultural, social and environmental awareness</vt:lpstr>
      <vt:lpstr>PowerPoint Presentation</vt:lpstr>
      <vt:lpstr>PowerPoint Presentation</vt:lpstr>
      <vt:lpstr>Growing Equity Gap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Student Focused Objective:  Assess that our students are deepening their awareness in regards to global, cultural, social and environmental issues as seen through the lens of civic capacity for equity and social justice</vt:lpstr>
      <vt:lpstr>PowerPoint Presentation</vt:lpstr>
      <vt:lpstr>PowerPoint Presentation</vt:lpstr>
      <vt:lpstr>Panel of Practice:  What some of our own faculty and staff are already doing.</vt:lpstr>
      <vt:lpstr>Three key questions in the assessment process: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Global, Cultural, Social, and Environmental Awareness</dc:title>
  <dc:creator>Administrator</dc:creator>
  <cp:lastModifiedBy>Tono Ramirez</cp:lastModifiedBy>
  <cp:revision>30</cp:revision>
  <cp:lastPrinted>2013-04-25T16:51:23Z</cp:lastPrinted>
  <dcterms:created xsi:type="dcterms:W3CDTF">2013-04-16T20:37:21Z</dcterms:created>
  <dcterms:modified xsi:type="dcterms:W3CDTF">2013-09-17T19:01:06Z</dcterms:modified>
</cp:coreProperties>
</file>