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2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83" r:id="rId1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658BF-DE14-4F85-A70D-C4658E33826A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F3728-0918-4E27-98B4-BCA9F4D7ED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3097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4AB1D-5655-4F72-BD31-99AC618BEF57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32C1E-CBF5-4222-9012-6950225CF5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925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32C1E-CBF5-4222-9012-6950225CF57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7391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E9B8-F9F2-4C3B-B038-F93DDED52DC6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8985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E7BE-BE08-4995-BC02-161C7FAF7C7D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014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6FA58-BE47-4D77-BB4C-7E3DA4A07E72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0427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7EE5-F283-4C0E-A256-71A2E4AE954C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712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ED5F-CF43-4585-A208-82ACBEF64DFD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476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309D-6472-4678-9740-CF031D386400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0654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43ECE-39AB-4141-AA1F-C6888A26E439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620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7B71A-CA4B-4C94-84C2-5CD3FDA8EF88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522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DCAF-1986-4923-BD07-C0FDE4E46D7F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79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6516-06C7-4C31-9001-703E43768B58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137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35B0-6D5F-45FA-A7E9-A4A074AB9B88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69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BF7-B4F1-4706-A075-7B54369DA29F}" type="datetime1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AA52F-267B-4773-9793-BDCD6E7F82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285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107076039" y="106641847"/>
              <a:ext cx="6651554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Welcome to the </a:t>
              </a: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4th </a:t>
              </a: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Annual</a:t>
              </a:r>
              <a:endParaRPr kumimoji="0" lang="en-US" sz="5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108064300" y="107410196"/>
              <a:ext cx="5372100" cy="800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700" b="1" i="0" u="none" strike="noStrike" cap="none" normalizeH="0" baseline="0" dirty="0" smtClean="0">
                  <a:ln>
                    <a:noFill/>
                  </a:ln>
                  <a:solidFill>
                    <a:srgbClr val="990033"/>
                  </a:solidFill>
                  <a:effectLst/>
                  <a:latin typeface="Bodoni MT Condensed" pitchFamily="18" charset="0"/>
                  <a:cs typeface="Arial" pitchFamily="34" charset="0"/>
                </a:rPr>
                <a:t>Convocation</a:t>
              </a:r>
              <a:endParaRPr kumimoji="0" lang="en-US" sz="5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58470" y="3140112"/>
            <a:ext cx="633773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Welcome from the </a:t>
            </a:r>
            <a:r>
              <a:rPr lang="en-US" sz="2800" b="1" dirty="0" smtClean="0"/>
              <a:t>SLO Core </a:t>
            </a:r>
            <a:r>
              <a:rPr lang="en-US" sz="2800" b="1" dirty="0" smtClean="0"/>
              <a:t>Team</a:t>
            </a:r>
            <a:r>
              <a:rPr lang="en-US" sz="2800" b="1" dirty="0" smtClean="0"/>
              <a:t>:</a:t>
            </a:r>
          </a:p>
          <a:p>
            <a:pPr marL="573088" indent="-573088"/>
            <a:r>
              <a:rPr lang="en-US" sz="2800" b="1" dirty="0" smtClean="0"/>
              <a:t>Randy Bryant, </a:t>
            </a:r>
            <a:r>
              <a:rPr lang="en-US" sz="2800" b="1" dirty="0" err="1"/>
              <a:t>Anu</a:t>
            </a:r>
            <a:r>
              <a:rPr lang="en-US" sz="2800" b="1" dirty="0"/>
              <a:t> </a:t>
            </a:r>
            <a:r>
              <a:rPr lang="en-US" sz="2800" b="1" dirty="0" err="1"/>
              <a:t>Khanna</a:t>
            </a:r>
            <a:r>
              <a:rPr lang="en-US" sz="2800" b="1" dirty="0"/>
              <a:t>,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Coleen </a:t>
            </a:r>
            <a:r>
              <a:rPr lang="en-US" sz="2800" b="1" dirty="0"/>
              <a:t>Lee-Wheat,  </a:t>
            </a:r>
            <a:r>
              <a:rPr lang="en-US" sz="2800" b="1" dirty="0" smtClean="0"/>
              <a:t>Amy Leonard, 	Mallory Newell, Mary </a:t>
            </a:r>
            <a:r>
              <a:rPr lang="en-US" sz="2800" b="1" dirty="0" err="1"/>
              <a:t>Pape</a:t>
            </a:r>
            <a:r>
              <a:rPr lang="en-US" sz="2800" b="1" dirty="0"/>
              <a:t>, </a:t>
            </a:r>
            <a:endParaRPr lang="en-US" sz="2800" b="1" dirty="0" smtClean="0"/>
          </a:p>
          <a:p>
            <a:pPr marL="573088" indent="-573088"/>
            <a:r>
              <a:rPr lang="en-US" sz="2800" b="1" dirty="0" smtClean="0"/>
              <a:t>	</a:t>
            </a:r>
            <a:r>
              <a:rPr lang="en-US" sz="2800" b="1" dirty="0" smtClean="0"/>
              <a:t>	   </a:t>
            </a:r>
            <a:r>
              <a:rPr lang="en-US" sz="2800" b="1" dirty="0" err="1" smtClean="0"/>
              <a:t>Toño</a:t>
            </a:r>
            <a:r>
              <a:rPr lang="en-US" sz="2800" b="1" dirty="0" smtClean="0"/>
              <a:t> Ramirez, Jeff </a:t>
            </a:r>
            <a:r>
              <a:rPr lang="en-US" sz="2800" b="1" dirty="0" err="1" smtClean="0"/>
              <a:t>Schinske</a:t>
            </a:r>
            <a:r>
              <a:rPr lang="en-US" sz="2800" b="1" dirty="0" smtClean="0"/>
              <a:t> </a:t>
            </a:r>
            <a:endParaRPr lang="en-US" sz="2800" b="1" dirty="0" smtClean="0"/>
          </a:p>
          <a:p>
            <a:endParaRPr lang="en-US" sz="2400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1295400" y="1676400"/>
          <a:ext cx="6477000" cy="4221480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692046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Breakout Session I: 10:10—11:00 am</a:t>
                      </a:r>
                      <a:endParaRPr lang="en-US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Breakout Session II: 11:10—12:00 noon</a:t>
                      </a:r>
                      <a:endParaRPr lang="en-US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Facilitators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Cynthia Kaufman and Veronica Neal</a:t>
                      </a:r>
                      <a:endParaRPr lang="en-US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ATC Building Room 204</a:t>
                      </a:r>
                      <a:endParaRPr lang="en-US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marL="64135" marR="641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Developing Department/Division Equity Plan</a:t>
                      </a:r>
                    </a:p>
                    <a:p>
                      <a:pPr marL="64135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main focus of this session is an introduction and overview of the campus-wide equity planning process, its linkages to the institutional core competencies, mission and values as well as divisional roles and responsibilities.</a:t>
                      </a:r>
                      <a:b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64135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2000" i="1" dirty="0">
                          <a:latin typeface="Times New Roman"/>
                          <a:ea typeface="Calibri"/>
                          <a:cs typeface="Times New Roman"/>
                        </a:rPr>
                        <a:t>It is strongly recommended that equity core teams, liaisons, and division Deans attend this session.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1295400" y="1676400"/>
          <a:ext cx="6477000" cy="4291434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7620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Breakout Session I: </a:t>
                      </a: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	10:10—11:00 am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Randy Bryant </a:t>
                      </a:r>
                      <a:endParaRPr lang="en-US" sz="2400" b="1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311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marL="64135" marR="641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Comprehensive Program Review for Department Chairs and Coordinators</a:t>
                      </a:r>
                    </a:p>
                    <a:p>
                      <a:pPr marL="64135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Step by step analysis of requests and discussion of possible responses for the Comprehensive Program Review</a:t>
                      </a:r>
                      <a:r>
                        <a:rPr lang="en-US" sz="28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295400" y="1676400"/>
          <a:ext cx="6477000" cy="4260954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5334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Breakout Session I: </a:t>
                      </a: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	10:10—11:00 am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Toño</a:t>
                      </a: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Ramirez </a:t>
                      </a:r>
                      <a:endParaRPr lang="en-US" sz="2400" b="1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202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Critical Thinking Assessment Process</a:t>
                      </a:r>
                    </a:p>
                    <a:p>
                      <a:r>
                        <a:rPr lang="en-US" sz="2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At the 2012 campus convocation, De Anza began developing a tool for assessing our “Critical Thinking” ICC campus-wide. A collaborative demonstration of assessing Critical Thinking will ensue.</a:t>
                      </a:r>
                      <a:endParaRPr lang="en-US" sz="2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7010400" y="5257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295400" y="1676400"/>
          <a:ext cx="6477000" cy="4260954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5334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Breakout Session I: </a:t>
                      </a: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	10:10—11:00 am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Mallory Newell &amp; Mary </a:t>
                      </a:r>
                      <a:r>
                        <a:rPr lang="en-US" sz="2400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Pape</a:t>
                      </a:r>
                      <a:endParaRPr lang="en-US" sz="2400" b="1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205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Assessing SSLOs and AUOs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This session will focus on refining your current AUO/SSLO statements or developing brand new ones, with a focus on turning goals into learning outcomes. You will leave the session with a statement, assessment tool and timeline for implementation.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295400" y="1676400"/>
          <a:ext cx="6477000" cy="4465820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5334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Breakout Session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II: </a:t>
                      </a: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11:10—12:00 noon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Toño</a:t>
                      </a: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Ramirez </a:t>
                      </a:r>
                      <a:endParaRPr lang="en-US" sz="2400" b="1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202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SLO Assessments Reveal Provocative Findings</a:t>
                      </a:r>
                    </a:p>
                    <a:p>
                      <a:r>
                        <a:rPr lang="en-US" sz="2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best outcomes assessment work will occasionally yield surprising (and not always flattering) results.  In this workshop, a few examples of surprising results will be introduced and discussed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295400" y="1524000"/>
          <a:ext cx="6477000" cy="4595110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5334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Breakout Session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: </a:t>
                      </a:r>
                      <a:endParaRPr lang="en-US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11:10—12:00 noon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Amy Leonard, Jeff </a:t>
                      </a:r>
                      <a:r>
                        <a:rPr lang="en-US" sz="2400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Schinske</a:t>
                      </a:r>
                      <a:r>
                        <a:rPr lang="en-US" sz="2400" b="1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&amp; Mary </a:t>
                      </a:r>
                      <a:r>
                        <a:rPr lang="en-US" sz="2400" b="1" u="none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Pape</a:t>
                      </a:r>
                      <a:endParaRPr lang="en-US" sz="2400" b="1" u="none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202</a:t>
                      </a:r>
                      <a:endParaRPr lang="en-US" sz="24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Assessment Process for Adjunct Faculty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Step by step assistance for completing a student learning outcome assessment: choosing method of assessment, providing assessment data, reflecting on results, and enhancing learning experiences based on results. </a:t>
                      </a:r>
                    </a:p>
                    <a:p>
                      <a:endParaRPr lang="en-US" sz="1800" b="1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7239000" y="54864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7" y="414458"/>
            <a:ext cx="7035800" cy="5749925"/>
            <a:chOff x="106756200" y="105629169"/>
            <a:chExt cx="7035800" cy="5749166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27"/>
              <a:ext cx="6721475" cy="4774608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6705600" y="48768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295400" y="1676400"/>
          <a:ext cx="6477000" cy="4291434"/>
        </p:xfrm>
        <a:graphic>
          <a:graphicData uri="http://schemas.openxmlformats.org/drawingml/2006/table">
            <a:tbl>
              <a:tblPr/>
              <a:tblGrid>
                <a:gridCol w="1771203"/>
                <a:gridCol w="4705797"/>
              </a:tblGrid>
              <a:tr h="76200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Breakout Session II: </a:t>
                      </a:r>
                    </a:p>
                    <a:p>
                      <a:pPr marL="0" marR="6413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	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11:10—12:00 noon</a:t>
                      </a:r>
                      <a:endParaRPr kumimoji="0" lang="en-US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Facilitator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Mayra Cruz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830"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Location</a:t>
                      </a:r>
                      <a:endParaRPr lang="en-US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413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ATC Building Room </a:t>
                      </a:r>
                      <a:endParaRPr lang="en-US" sz="12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774">
                <a:tc gridSpan="2">
                  <a:txBody>
                    <a:bodyPr/>
                    <a:lstStyle/>
                    <a:p>
                      <a:pPr marL="64135" marR="641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b="1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4135" marR="6413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Taking It To the Next Level—Exploring Alternative Assessment Methods</a:t>
                      </a: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8158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77206" y="414458"/>
            <a:ext cx="7504793" cy="5749931"/>
            <a:chOff x="106756200" y="105629169"/>
            <a:chExt cx="7035800" cy="5749172"/>
          </a:xfrm>
        </p:grpSpPr>
        <p:sp>
          <p:nvSpPr>
            <p:cNvPr id="3" name="AutoShape 3"/>
            <p:cNvSpPr>
              <a:spLocks noChangeArrowheads="1" noChangeShapeType="1"/>
            </p:cNvSpPr>
            <p:nvPr/>
          </p:nvSpPr>
          <p:spPr bwMode="auto">
            <a:xfrm>
              <a:off x="106756200" y="105629169"/>
              <a:ext cx="6858000" cy="5715570"/>
            </a:xfrm>
            <a:prstGeom prst="roundRect">
              <a:avLst>
                <a:gd name="adj" fmla="val 3472"/>
              </a:avLst>
            </a:prstGeom>
            <a:solidFill>
              <a:srgbClr val="8A002E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AutoShape 4"/>
            <p:cNvSpPr>
              <a:spLocks noChangeArrowheads="1" noChangeShapeType="1"/>
            </p:cNvSpPr>
            <p:nvPr/>
          </p:nvSpPr>
          <p:spPr bwMode="auto">
            <a:xfrm>
              <a:off x="106984800" y="105727427"/>
              <a:ext cx="2264410" cy="5597567"/>
            </a:xfrm>
            <a:prstGeom prst="roundRect">
              <a:avLst>
                <a:gd name="adj" fmla="val 12347"/>
              </a:avLst>
            </a:prstGeom>
            <a:solidFill>
              <a:srgbClr val="FFD7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28575" algn="in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5"/>
            <p:cNvSpPr>
              <a:spLocks noChangeArrowheads="1" noChangeShapeType="1"/>
            </p:cNvSpPr>
            <p:nvPr/>
          </p:nvSpPr>
          <p:spPr bwMode="auto">
            <a:xfrm>
              <a:off x="107070525" y="106603732"/>
              <a:ext cx="6721475" cy="4774609"/>
            </a:xfrm>
            <a:prstGeom prst="roundRect">
              <a:avLst>
                <a:gd name="adj" fmla="val 3935"/>
              </a:avLst>
            </a:prstGeom>
            <a:solidFill>
              <a:srgbClr val="FFFFFF"/>
            </a:solidFill>
            <a:ln w="19050" algn="in">
              <a:solidFill>
                <a:srgbClr val="9900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984800" y="105778233"/>
              <a:ext cx="1657350" cy="6905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</p:pic>
        <p:sp>
          <p:nvSpPr>
            <p:cNvPr id="6" name="Oval 7"/>
            <p:cNvSpPr>
              <a:spLocks noChangeArrowheads="1"/>
            </p:cNvSpPr>
            <p:nvPr/>
          </p:nvSpPr>
          <p:spPr bwMode="auto">
            <a:xfrm>
              <a:off x="109842300" y="105651240"/>
              <a:ext cx="2686050" cy="1028699"/>
            </a:xfrm>
            <a:prstGeom prst="ellipse">
              <a:avLst/>
            </a:prstGeom>
            <a:noFill/>
            <a:ln w="9525" algn="in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FFFFFF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We’re on the Web!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sng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www.deanza.edu/slo/</a:t>
              </a: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AutoShape 10"/>
            <p:cNvSpPr>
              <a:spLocks noChangeAspect="1" noChangeArrowheads="1"/>
            </p:cNvSpPr>
            <p:nvPr/>
          </p:nvSpPr>
          <p:spPr bwMode="auto">
            <a:xfrm>
              <a:off x="107237463" y="107314610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11"/>
            <p:cNvSpPr>
              <a:spLocks noChangeAspect="1" noChangeArrowheads="1"/>
            </p:cNvSpPr>
            <p:nvPr/>
          </p:nvSpPr>
          <p:spPr bwMode="auto">
            <a:xfrm rot="20969187">
              <a:off x="112382300" y="110088738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utoShape 12"/>
            <p:cNvSpPr>
              <a:spLocks noChangeAspect="1" noChangeArrowheads="1"/>
            </p:cNvSpPr>
            <p:nvPr/>
          </p:nvSpPr>
          <p:spPr bwMode="auto">
            <a:xfrm>
              <a:off x="107360787" y="110045883"/>
              <a:ext cx="1005840" cy="9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AA52F-267B-4773-9793-BDCD6E7F8208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7467600" y="5181600"/>
            <a:ext cx="1006475" cy="996950"/>
            <a:chOff x="10770" y="5445"/>
            <a:chExt cx="1584" cy="1569"/>
          </a:xfrm>
        </p:grpSpPr>
        <p:sp>
          <p:nvSpPr>
            <p:cNvPr id="15" name="AutoShape 3"/>
            <p:cNvSpPr>
              <a:spLocks noChangeAspect="1" noChangeArrowheads="1"/>
            </p:cNvSpPr>
            <p:nvPr/>
          </p:nvSpPr>
          <p:spPr bwMode="auto">
            <a:xfrm>
              <a:off x="10770" y="5445"/>
              <a:ext cx="1584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10770" y="6167"/>
              <a:ext cx="1010" cy="678"/>
            </a:xfrm>
            <a:custGeom>
              <a:avLst/>
              <a:gdLst>
                <a:gd name="T0" fmla="*/ 897 w 1028"/>
                <a:gd name="T1" fmla="*/ 205 h 690"/>
                <a:gd name="T2" fmla="*/ 888 w 1028"/>
                <a:gd name="T3" fmla="*/ 171 h 690"/>
                <a:gd name="T4" fmla="*/ 876 w 1028"/>
                <a:gd name="T5" fmla="*/ 140 h 690"/>
                <a:gd name="T6" fmla="*/ 857 w 1028"/>
                <a:gd name="T7" fmla="*/ 113 h 690"/>
                <a:gd name="T8" fmla="*/ 838 w 1028"/>
                <a:gd name="T9" fmla="*/ 88 h 690"/>
                <a:gd name="T10" fmla="*/ 811 w 1028"/>
                <a:gd name="T11" fmla="*/ 69 h 690"/>
                <a:gd name="T12" fmla="*/ 783 w 1028"/>
                <a:gd name="T13" fmla="*/ 54 h 690"/>
                <a:gd name="T14" fmla="*/ 752 w 1028"/>
                <a:gd name="T15" fmla="*/ 45 h 690"/>
                <a:gd name="T16" fmla="*/ 719 w 1028"/>
                <a:gd name="T17" fmla="*/ 41 h 690"/>
                <a:gd name="T18" fmla="*/ 705 w 1028"/>
                <a:gd name="T19" fmla="*/ 41 h 690"/>
                <a:gd name="T20" fmla="*/ 692 w 1028"/>
                <a:gd name="T21" fmla="*/ 42 h 690"/>
                <a:gd name="T22" fmla="*/ 680 w 1028"/>
                <a:gd name="T23" fmla="*/ 45 h 690"/>
                <a:gd name="T24" fmla="*/ 668 w 1028"/>
                <a:gd name="T25" fmla="*/ 50 h 690"/>
                <a:gd name="T26" fmla="*/ 656 w 1028"/>
                <a:gd name="T27" fmla="*/ 54 h 690"/>
                <a:gd name="T28" fmla="*/ 643 w 1028"/>
                <a:gd name="T29" fmla="*/ 59 h 690"/>
                <a:gd name="T30" fmla="*/ 632 w 1028"/>
                <a:gd name="T31" fmla="*/ 64 h 690"/>
                <a:gd name="T32" fmla="*/ 621 w 1028"/>
                <a:gd name="T33" fmla="*/ 70 h 690"/>
                <a:gd name="T34" fmla="*/ 656 w 1028"/>
                <a:gd name="T35" fmla="*/ 117 h 690"/>
                <a:gd name="T36" fmla="*/ 661 w 1028"/>
                <a:gd name="T37" fmla="*/ 113 h 690"/>
                <a:gd name="T38" fmla="*/ 670 w 1028"/>
                <a:gd name="T39" fmla="*/ 108 h 690"/>
                <a:gd name="T40" fmla="*/ 678 w 1028"/>
                <a:gd name="T41" fmla="*/ 107 h 690"/>
                <a:gd name="T42" fmla="*/ 687 w 1028"/>
                <a:gd name="T43" fmla="*/ 104 h 690"/>
                <a:gd name="T44" fmla="*/ 695 w 1028"/>
                <a:gd name="T45" fmla="*/ 102 h 690"/>
                <a:gd name="T46" fmla="*/ 702 w 1028"/>
                <a:gd name="T47" fmla="*/ 99 h 690"/>
                <a:gd name="T48" fmla="*/ 711 w 1028"/>
                <a:gd name="T49" fmla="*/ 98 h 690"/>
                <a:gd name="T50" fmla="*/ 719 w 1028"/>
                <a:gd name="T51" fmla="*/ 98 h 690"/>
                <a:gd name="T52" fmla="*/ 739 w 1028"/>
                <a:gd name="T53" fmla="*/ 99 h 690"/>
                <a:gd name="T54" fmla="*/ 760 w 1028"/>
                <a:gd name="T55" fmla="*/ 107 h 690"/>
                <a:gd name="T56" fmla="*/ 778 w 1028"/>
                <a:gd name="T57" fmla="*/ 114 h 690"/>
                <a:gd name="T58" fmla="*/ 795 w 1028"/>
                <a:gd name="T59" fmla="*/ 126 h 690"/>
                <a:gd name="T60" fmla="*/ 809 w 1028"/>
                <a:gd name="T61" fmla="*/ 140 h 690"/>
                <a:gd name="T62" fmla="*/ 821 w 1028"/>
                <a:gd name="T63" fmla="*/ 156 h 690"/>
                <a:gd name="T64" fmla="*/ 832 w 1028"/>
                <a:gd name="T65" fmla="*/ 175 h 690"/>
                <a:gd name="T66" fmla="*/ 838 w 1028"/>
                <a:gd name="T67" fmla="*/ 197 h 690"/>
                <a:gd name="T68" fmla="*/ 613 w 1028"/>
                <a:gd name="T69" fmla="*/ 164 h 690"/>
                <a:gd name="T70" fmla="*/ 621 w 1028"/>
                <a:gd name="T71" fmla="*/ 151 h 690"/>
                <a:gd name="T72" fmla="*/ 632 w 1028"/>
                <a:gd name="T73" fmla="*/ 137 h 690"/>
                <a:gd name="T74" fmla="*/ 642 w 1028"/>
                <a:gd name="T75" fmla="*/ 127 h 690"/>
                <a:gd name="T76" fmla="*/ 654 w 1028"/>
                <a:gd name="T77" fmla="*/ 118 h 690"/>
                <a:gd name="T78" fmla="*/ 613 w 1028"/>
                <a:gd name="T79" fmla="*/ 79 h 690"/>
                <a:gd name="T80" fmla="*/ 595 w 1028"/>
                <a:gd name="T81" fmla="*/ 94 h 690"/>
                <a:gd name="T82" fmla="*/ 578 w 1028"/>
                <a:gd name="T83" fmla="*/ 113 h 690"/>
                <a:gd name="T84" fmla="*/ 566 w 1028"/>
                <a:gd name="T85" fmla="*/ 132 h 690"/>
                <a:gd name="T86" fmla="*/ 554 w 1028"/>
                <a:gd name="T87" fmla="*/ 155 h 690"/>
                <a:gd name="T88" fmla="*/ 177 w 1028"/>
                <a:gd name="T89" fmla="*/ 0 h 690"/>
                <a:gd name="T90" fmla="*/ 0 w 1028"/>
                <a:gd name="T91" fmla="*/ 525 h 690"/>
                <a:gd name="T92" fmla="*/ 994 w 1028"/>
                <a:gd name="T93" fmla="*/ 690 h 690"/>
                <a:gd name="T94" fmla="*/ 1028 w 1028"/>
                <a:gd name="T95" fmla="*/ 227 h 690"/>
                <a:gd name="T96" fmla="*/ 897 w 1028"/>
                <a:gd name="T97" fmla="*/ 205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28" h="690">
                  <a:moveTo>
                    <a:pt x="897" y="205"/>
                  </a:moveTo>
                  <a:lnTo>
                    <a:pt x="888" y="171"/>
                  </a:lnTo>
                  <a:lnTo>
                    <a:pt x="876" y="140"/>
                  </a:lnTo>
                  <a:lnTo>
                    <a:pt x="857" y="113"/>
                  </a:lnTo>
                  <a:lnTo>
                    <a:pt x="838" y="88"/>
                  </a:lnTo>
                  <a:lnTo>
                    <a:pt x="811" y="69"/>
                  </a:lnTo>
                  <a:lnTo>
                    <a:pt x="783" y="54"/>
                  </a:lnTo>
                  <a:lnTo>
                    <a:pt x="752" y="45"/>
                  </a:lnTo>
                  <a:lnTo>
                    <a:pt x="719" y="41"/>
                  </a:lnTo>
                  <a:lnTo>
                    <a:pt x="705" y="41"/>
                  </a:lnTo>
                  <a:lnTo>
                    <a:pt x="692" y="42"/>
                  </a:lnTo>
                  <a:lnTo>
                    <a:pt x="680" y="45"/>
                  </a:lnTo>
                  <a:lnTo>
                    <a:pt x="668" y="50"/>
                  </a:lnTo>
                  <a:lnTo>
                    <a:pt x="656" y="54"/>
                  </a:lnTo>
                  <a:lnTo>
                    <a:pt x="643" y="59"/>
                  </a:lnTo>
                  <a:lnTo>
                    <a:pt x="632" y="64"/>
                  </a:lnTo>
                  <a:lnTo>
                    <a:pt x="621" y="70"/>
                  </a:lnTo>
                  <a:lnTo>
                    <a:pt x="656" y="117"/>
                  </a:lnTo>
                  <a:lnTo>
                    <a:pt x="661" y="113"/>
                  </a:lnTo>
                  <a:lnTo>
                    <a:pt x="670" y="108"/>
                  </a:lnTo>
                  <a:lnTo>
                    <a:pt x="678" y="107"/>
                  </a:lnTo>
                  <a:lnTo>
                    <a:pt x="687" y="104"/>
                  </a:lnTo>
                  <a:lnTo>
                    <a:pt x="695" y="102"/>
                  </a:lnTo>
                  <a:lnTo>
                    <a:pt x="702" y="99"/>
                  </a:lnTo>
                  <a:lnTo>
                    <a:pt x="711" y="98"/>
                  </a:lnTo>
                  <a:lnTo>
                    <a:pt x="719" y="98"/>
                  </a:lnTo>
                  <a:lnTo>
                    <a:pt x="739" y="99"/>
                  </a:lnTo>
                  <a:lnTo>
                    <a:pt x="760" y="107"/>
                  </a:lnTo>
                  <a:lnTo>
                    <a:pt x="778" y="114"/>
                  </a:lnTo>
                  <a:lnTo>
                    <a:pt x="795" y="126"/>
                  </a:lnTo>
                  <a:lnTo>
                    <a:pt x="809" y="140"/>
                  </a:lnTo>
                  <a:lnTo>
                    <a:pt x="821" y="156"/>
                  </a:lnTo>
                  <a:lnTo>
                    <a:pt x="832" y="175"/>
                  </a:lnTo>
                  <a:lnTo>
                    <a:pt x="838" y="197"/>
                  </a:lnTo>
                  <a:lnTo>
                    <a:pt x="613" y="164"/>
                  </a:lnTo>
                  <a:lnTo>
                    <a:pt x="621" y="151"/>
                  </a:lnTo>
                  <a:lnTo>
                    <a:pt x="632" y="137"/>
                  </a:lnTo>
                  <a:lnTo>
                    <a:pt x="642" y="127"/>
                  </a:lnTo>
                  <a:lnTo>
                    <a:pt x="654" y="118"/>
                  </a:lnTo>
                  <a:lnTo>
                    <a:pt x="613" y="79"/>
                  </a:lnTo>
                  <a:lnTo>
                    <a:pt x="595" y="94"/>
                  </a:lnTo>
                  <a:lnTo>
                    <a:pt x="578" y="113"/>
                  </a:lnTo>
                  <a:lnTo>
                    <a:pt x="566" y="132"/>
                  </a:lnTo>
                  <a:lnTo>
                    <a:pt x="554" y="155"/>
                  </a:lnTo>
                  <a:lnTo>
                    <a:pt x="177" y="0"/>
                  </a:lnTo>
                  <a:lnTo>
                    <a:pt x="0" y="525"/>
                  </a:lnTo>
                  <a:lnTo>
                    <a:pt x="994" y="690"/>
                  </a:lnTo>
                  <a:lnTo>
                    <a:pt x="1028" y="227"/>
                  </a:lnTo>
                  <a:lnTo>
                    <a:pt x="897" y="205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11290" y="6227"/>
              <a:ext cx="29" cy="32"/>
            </a:xfrm>
            <a:custGeom>
              <a:avLst/>
              <a:gdLst>
                <a:gd name="T0" fmla="*/ 30 w 30"/>
                <a:gd name="T1" fmla="*/ 32 h 33"/>
                <a:gd name="T2" fmla="*/ 5 w 30"/>
                <a:gd name="T3" fmla="*/ 0 h 33"/>
                <a:gd name="T4" fmla="*/ 4 w 30"/>
                <a:gd name="T5" fmla="*/ 2 h 33"/>
                <a:gd name="T6" fmla="*/ 3 w 30"/>
                <a:gd name="T7" fmla="*/ 3 h 33"/>
                <a:gd name="T8" fmla="*/ 1 w 30"/>
                <a:gd name="T9" fmla="*/ 4 h 33"/>
                <a:gd name="T10" fmla="*/ 0 w 30"/>
                <a:gd name="T11" fmla="*/ 6 h 33"/>
                <a:gd name="T12" fmla="*/ 29 w 30"/>
                <a:gd name="T13" fmla="*/ 33 h 33"/>
                <a:gd name="T14" fmla="*/ 29 w 30"/>
                <a:gd name="T15" fmla="*/ 33 h 33"/>
                <a:gd name="T16" fmla="*/ 30 w 30"/>
                <a:gd name="T17" fmla="*/ 32 h 33"/>
                <a:gd name="T18" fmla="*/ 30 w 30"/>
                <a:gd name="T19" fmla="*/ 32 h 33"/>
                <a:gd name="T20" fmla="*/ 30 w 30"/>
                <a:gd name="T21" fmla="*/ 32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33">
                  <a:moveTo>
                    <a:pt x="30" y="32"/>
                  </a:moveTo>
                  <a:lnTo>
                    <a:pt x="5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1" y="4"/>
                  </a:lnTo>
                  <a:lnTo>
                    <a:pt x="0" y="6"/>
                  </a:lnTo>
                  <a:lnTo>
                    <a:pt x="29" y="33"/>
                  </a:lnTo>
                  <a:lnTo>
                    <a:pt x="30" y="32"/>
                  </a:lnTo>
                  <a:close/>
                </a:path>
              </a:pathLst>
            </a:custGeom>
            <a:solidFill>
              <a:srgbClr val="A0E8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11326" y="5657"/>
              <a:ext cx="997" cy="1185"/>
            </a:xfrm>
            <a:custGeom>
              <a:avLst/>
              <a:gdLst>
                <a:gd name="T0" fmla="*/ 979 w 1014"/>
                <a:gd name="T1" fmla="*/ 1016 h 1206"/>
                <a:gd name="T2" fmla="*/ 723 w 1014"/>
                <a:gd name="T3" fmla="*/ 908 h 1206"/>
                <a:gd name="T4" fmla="*/ 633 w 1014"/>
                <a:gd name="T5" fmla="*/ 473 h 1206"/>
                <a:gd name="T6" fmla="*/ 707 w 1014"/>
                <a:gd name="T7" fmla="*/ 459 h 1206"/>
                <a:gd name="T8" fmla="*/ 821 w 1014"/>
                <a:gd name="T9" fmla="*/ 403 h 1206"/>
                <a:gd name="T10" fmla="*/ 897 w 1014"/>
                <a:gd name="T11" fmla="*/ 287 h 1206"/>
                <a:gd name="T12" fmla="*/ 905 w 1014"/>
                <a:gd name="T13" fmla="*/ 150 h 1206"/>
                <a:gd name="T14" fmla="*/ 905 w 1014"/>
                <a:gd name="T15" fmla="*/ 98 h 1206"/>
                <a:gd name="T16" fmla="*/ 920 w 1014"/>
                <a:gd name="T17" fmla="*/ 44 h 1206"/>
                <a:gd name="T18" fmla="*/ 871 w 1014"/>
                <a:gd name="T19" fmla="*/ 0 h 1206"/>
                <a:gd name="T20" fmla="*/ 827 w 1014"/>
                <a:gd name="T21" fmla="*/ 12 h 1206"/>
                <a:gd name="T22" fmla="*/ 806 w 1014"/>
                <a:gd name="T23" fmla="*/ 72 h 1206"/>
                <a:gd name="T24" fmla="*/ 845 w 1014"/>
                <a:gd name="T25" fmla="*/ 114 h 1206"/>
                <a:gd name="T26" fmla="*/ 865 w 1014"/>
                <a:gd name="T27" fmla="*/ 156 h 1206"/>
                <a:gd name="T28" fmla="*/ 858 w 1014"/>
                <a:gd name="T29" fmla="*/ 276 h 1206"/>
                <a:gd name="T30" fmla="*/ 794 w 1014"/>
                <a:gd name="T31" fmla="*/ 375 h 1206"/>
                <a:gd name="T32" fmla="*/ 688 w 1014"/>
                <a:gd name="T33" fmla="*/ 423 h 1206"/>
                <a:gd name="T34" fmla="*/ 585 w 1014"/>
                <a:gd name="T35" fmla="*/ 388 h 1206"/>
                <a:gd name="T36" fmla="*/ 485 w 1014"/>
                <a:gd name="T37" fmla="*/ 341 h 1206"/>
                <a:gd name="T38" fmla="*/ 401 w 1014"/>
                <a:gd name="T39" fmla="*/ 351 h 1206"/>
                <a:gd name="T40" fmla="*/ 357 w 1014"/>
                <a:gd name="T41" fmla="*/ 378 h 1206"/>
                <a:gd name="T42" fmla="*/ 300 w 1014"/>
                <a:gd name="T43" fmla="*/ 381 h 1206"/>
                <a:gd name="T44" fmla="*/ 183 w 1014"/>
                <a:gd name="T45" fmla="*/ 361 h 1206"/>
                <a:gd name="T46" fmla="*/ 90 w 1014"/>
                <a:gd name="T47" fmla="*/ 403 h 1206"/>
                <a:gd name="T48" fmla="*/ 47 w 1014"/>
                <a:gd name="T49" fmla="*/ 476 h 1206"/>
                <a:gd name="T50" fmla="*/ 31 w 1014"/>
                <a:gd name="T51" fmla="*/ 527 h 1206"/>
                <a:gd name="T52" fmla="*/ 0 w 1014"/>
                <a:gd name="T53" fmla="*/ 567 h 1206"/>
                <a:gd name="T54" fmla="*/ 28 w 1014"/>
                <a:gd name="T55" fmla="*/ 628 h 1206"/>
                <a:gd name="T56" fmla="*/ 71 w 1014"/>
                <a:gd name="T57" fmla="*/ 635 h 1206"/>
                <a:gd name="T58" fmla="*/ 116 w 1014"/>
                <a:gd name="T59" fmla="*/ 589 h 1206"/>
                <a:gd name="T60" fmla="*/ 93 w 1014"/>
                <a:gd name="T61" fmla="*/ 531 h 1206"/>
                <a:gd name="T62" fmla="*/ 86 w 1014"/>
                <a:gd name="T63" fmla="*/ 486 h 1206"/>
                <a:gd name="T64" fmla="*/ 118 w 1014"/>
                <a:gd name="T65" fmla="*/ 432 h 1206"/>
                <a:gd name="T66" fmla="*/ 187 w 1014"/>
                <a:gd name="T67" fmla="*/ 401 h 1206"/>
                <a:gd name="T68" fmla="*/ 281 w 1014"/>
                <a:gd name="T69" fmla="*/ 417 h 1206"/>
                <a:gd name="T70" fmla="*/ 296 w 1014"/>
                <a:gd name="T71" fmla="*/ 485 h 1206"/>
                <a:gd name="T72" fmla="*/ 386 w 1014"/>
                <a:gd name="T73" fmla="*/ 980 h 1206"/>
                <a:gd name="T74" fmla="*/ 487 w 1014"/>
                <a:gd name="T75" fmla="*/ 1092 h 1206"/>
                <a:gd name="T76" fmla="*/ 452 w 1014"/>
                <a:gd name="T77" fmla="*/ 1128 h 1206"/>
                <a:gd name="T78" fmla="*/ 415 w 1014"/>
                <a:gd name="T79" fmla="*/ 1131 h 1206"/>
                <a:gd name="T80" fmla="*/ 352 w 1014"/>
                <a:gd name="T81" fmla="*/ 1114 h 1206"/>
                <a:gd name="T82" fmla="*/ 260 w 1014"/>
                <a:gd name="T83" fmla="*/ 1066 h 1206"/>
                <a:gd name="T84" fmla="*/ 238 w 1014"/>
                <a:gd name="T85" fmla="*/ 1200 h 1206"/>
                <a:gd name="T86" fmla="*/ 265 w 1014"/>
                <a:gd name="T87" fmla="*/ 1203 h 1206"/>
                <a:gd name="T88" fmla="*/ 273 w 1014"/>
                <a:gd name="T89" fmla="*/ 1182 h 1206"/>
                <a:gd name="T90" fmla="*/ 313 w 1014"/>
                <a:gd name="T91" fmla="*/ 1140 h 1206"/>
                <a:gd name="T92" fmla="*/ 383 w 1014"/>
                <a:gd name="T93" fmla="*/ 1166 h 1206"/>
                <a:gd name="T94" fmla="*/ 439 w 1014"/>
                <a:gd name="T95" fmla="*/ 1172 h 1206"/>
                <a:gd name="T96" fmla="*/ 484 w 1014"/>
                <a:gd name="T97" fmla="*/ 1159 h 1206"/>
                <a:gd name="T98" fmla="*/ 530 w 1014"/>
                <a:gd name="T99" fmla="*/ 1085 h 1206"/>
                <a:gd name="T100" fmla="*/ 526 w 1014"/>
                <a:gd name="T101" fmla="*/ 974 h 1206"/>
                <a:gd name="T102" fmla="*/ 1014 w 1014"/>
                <a:gd name="T103" fmla="*/ 1034 h 1206"/>
                <a:gd name="T104" fmla="*/ 1008 w 1014"/>
                <a:gd name="T105" fmla="*/ 1014 h 1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14" h="1206">
                  <a:moveTo>
                    <a:pt x="1001" y="1010"/>
                  </a:moveTo>
                  <a:lnTo>
                    <a:pt x="992" y="1010"/>
                  </a:lnTo>
                  <a:lnTo>
                    <a:pt x="985" y="1011"/>
                  </a:lnTo>
                  <a:lnTo>
                    <a:pt x="979" y="1016"/>
                  </a:lnTo>
                  <a:lnTo>
                    <a:pt x="976" y="1023"/>
                  </a:lnTo>
                  <a:lnTo>
                    <a:pt x="947" y="1120"/>
                  </a:lnTo>
                  <a:lnTo>
                    <a:pt x="691" y="915"/>
                  </a:lnTo>
                  <a:lnTo>
                    <a:pt x="723" y="908"/>
                  </a:lnTo>
                  <a:lnTo>
                    <a:pt x="633" y="475"/>
                  </a:lnTo>
                  <a:lnTo>
                    <a:pt x="633" y="473"/>
                  </a:lnTo>
                  <a:lnTo>
                    <a:pt x="632" y="472"/>
                  </a:lnTo>
                  <a:lnTo>
                    <a:pt x="671" y="466"/>
                  </a:lnTo>
                  <a:lnTo>
                    <a:pt x="707" y="459"/>
                  </a:lnTo>
                  <a:lnTo>
                    <a:pt x="740" y="449"/>
                  </a:lnTo>
                  <a:lnTo>
                    <a:pt x="771" y="436"/>
                  </a:lnTo>
                  <a:lnTo>
                    <a:pt x="798" y="422"/>
                  </a:lnTo>
                  <a:lnTo>
                    <a:pt x="821" y="403"/>
                  </a:lnTo>
                  <a:lnTo>
                    <a:pt x="843" y="383"/>
                  </a:lnTo>
                  <a:lnTo>
                    <a:pt x="862" y="359"/>
                  </a:lnTo>
                  <a:lnTo>
                    <a:pt x="882" y="323"/>
                  </a:lnTo>
                  <a:lnTo>
                    <a:pt x="897" y="287"/>
                  </a:lnTo>
                  <a:lnTo>
                    <a:pt x="904" y="250"/>
                  </a:lnTo>
                  <a:lnTo>
                    <a:pt x="908" y="214"/>
                  </a:lnTo>
                  <a:lnTo>
                    <a:pt x="907" y="181"/>
                  </a:lnTo>
                  <a:lnTo>
                    <a:pt x="905" y="150"/>
                  </a:lnTo>
                  <a:lnTo>
                    <a:pt x="901" y="124"/>
                  </a:lnTo>
                  <a:lnTo>
                    <a:pt x="897" y="106"/>
                  </a:lnTo>
                  <a:lnTo>
                    <a:pt x="901" y="103"/>
                  </a:lnTo>
                  <a:lnTo>
                    <a:pt x="905" y="98"/>
                  </a:lnTo>
                  <a:lnTo>
                    <a:pt x="910" y="94"/>
                  </a:lnTo>
                  <a:lnTo>
                    <a:pt x="913" y="88"/>
                  </a:lnTo>
                  <a:lnTo>
                    <a:pt x="921" y="67"/>
                  </a:lnTo>
                  <a:lnTo>
                    <a:pt x="920" y="44"/>
                  </a:lnTo>
                  <a:lnTo>
                    <a:pt x="910" y="25"/>
                  </a:lnTo>
                  <a:lnTo>
                    <a:pt x="892" y="9"/>
                  </a:lnTo>
                  <a:lnTo>
                    <a:pt x="882" y="3"/>
                  </a:lnTo>
                  <a:lnTo>
                    <a:pt x="871" y="0"/>
                  </a:lnTo>
                  <a:lnTo>
                    <a:pt x="859" y="0"/>
                  </a:lnTo>
                  <a:lnTo>
                    <a:pt x="848" y="2"/>
                  </a:lnTo>
                  <a:lnTo>
                    <a:pt x="837" y="6"/>
                  </a:lnTo>
                  <a:lnTo>
                    <a:pt x="827" y="12"/>
                  </a:lnTo>
                  <a:lnTo>
                    <a:pt x="819" y="19"/>
                  </a:lnTo>
                  <a:lnTo>
                    <a:pt x="811" y="29"/>
                  </a:lnTo>
                  <a:lnTo>
                    <a:pt x="804" y="51"/>
                  </a:lnTo>
                  <a:lnTo>
                    <a:pt x="806" y="72"/>
                  </a:lnTo>
                  <a:lnTo>
                    <a:pt x="814" y="93"/>
                  </a:lnTo>
                  <a:lnTo>
                    <a:pt x="832" y="109"/>
                  </a:lnTo>
                  <a:lnTo>
                    <a:pt x="839" y="111"/>
                  </a:lnTo>
                  <a:lnTo>
                    <a:pt x="845" y="114"/>
                  </a:lnTo>
                  <a:lnTo>
                    <a:pt x="852" y="116"/>
                  </a:lnTo>
                  <a:lnTo>
                    <a:pt x="858" y="117"/>
                  </a:lnTo>
                  <a:lnTo>
                    <a:pt x="861" y="134"/>
                  </a:lnTo>
                  <a:lnTo>
                    <a:pt x="865" y="156"/>
                  </a:lnTo>
                  <a:lnTo>
                    <a:pt x="866" y="182"/>
                  </a:lnTo>
                  <a:lnTo>
                    <a:pt x="868" y="212"/>
                  </a:lnTo>
                  <a:lnTo>
                    <a:pt x="865" y="243"/>
                  </a:lnTo>
                  <a:lnTo>
                    <a:pt x="858" y="276"/>
                  </a:lnTo>
                  <a:lnTo>
                    <a:pt x="848" y="308"/>
                  </a:lnTo>
                  <a:lnTo>
                    <a:pt x="830" y="338"/>
                  </a:lnTo>
                  <a:lnTo>
                    <a:pt x="814" y="358"/>
                  </a:lnTo>
                  <a:lnTo>
                    <a:pt x="794" y="375"/>
                  </a:lnTo>
                  <a:lnTo>
                    <a:pt x="772" y="391"/>
                  </a:lnTo>
                  <a:lnTo>
                    <a:pt x="746" y="404"/>
                  </a:lnTo>
                  <a:lnTo>
                    <a:pt x="719" y="414"/>
                  </a:lnTo>
                  <a:lnTo>
                    <a:pt x="688" y="423"/>
                  </a:lnTo>
                  <a:lnTo>
                    <a:pt x="655" y="430"/>
                  </a:lnTo>
                  <a:lnTo>
                    <a:pt x="619" y="434"/>
                  </a:lnTo>
                  <a:lnTo>
                    <a:pt x="604" y="410"/>
                  </a:lnTo>
                  <a:lnTo>
                    <a:pt x="585" y="388"/>
                  </a:lnTo>
                  <a:lnTo>
                    <a:pt x="564" y="371"/>
                  </a:lnTo>
                  <a:lnTo>
                    <a:pt x="541" y="357"/>
                  </a:lnTo>
                  <a:lnTo>
                    <a:pt x="514" y="347"/>
                  </a:lnTo>
                  <a:lnTo>
                    <a:pt x="485" y="341"/>
                  </a:lnTo>
                  <a:lnTo>
                    <a:pt x="457" y="339"/>
                  </a:lnTo>
                  <a:lnTo>
                    <a:pt x="428" y="342"/>
                  </a:lnTo>
                  <a:lnTo>
                    <a:pt x="415" y="347"/>
                  </a:lnTo>
                  <a:lnTo>
                    <a:pt x="401" y="351"/>
                  </a:lnTo>
                  <a:lnTo>
                    <a:pt x="390" y="357"/>
                  </a:lnTo>
                  <a:lnTo>
                    <a:pt x="378" y="362"/>
                  </a:lnTo>
                  <a:lnTo>
                    <a:pt x="367" y="370"/>
                  </a:lnTo>
                  <a:lnTo>
                    <a:pt x="357" y="378"/>
                  </a:lnTo>
                  <a:lnTo>
                    <a:pt x="346" y="387"/>
                  </a:lnTo>
                  <a:lnTo>
                    <a:pt x="336" y="397"/>
                  </a:lnTo>
                  <a:lnTo>
                    <a:pt x="322" y="390"/>
                  </a:lnTo>
                  <a:lnTo>
                    <a:pt x="300" y="381"/>
                  </a:lnTo>
                  <a:lnTo>
                    <a:pt x="275" y="372"/>
                  </a:lnTo>
                  <a:lnTo>
                    <a:pt x="247" y="365"/>
                  </a:lnTo>
                  <a:lnTo>
                    <a:pt x="216" y="361"/>
                  </a:lnTo>
                  <a:lnTo>
                    <a:pt x="183" y="361"/>
                  </a:lnTo>
                  <a:lnTo>
                    <a:pt x="151" y="367"/>
                  </a:lnTo>
                  <a:lnTo>
                    <a:pt x="121" y="380"/>
                  </a:lnTo>
                  <a:lnTo>
                    <a:pt x="105" y="390"/>
                  </a:lnTo>
                  <a:lnTo>
                    <a:pt x="90" y="403"/>
                  </a:lnTo>
                  <a:lnTo>
                    <a:pt x="77" y="419"/>
                  </a:lnTo>
                  <a:lnTo>
                    <a:pt x="65" y="436"/>
                  </a:lnTo>
                  <a:lnTo>
                    <a:pt x="55" y="455"/>
                  </a:lnTo>
                  <a:lnTo>
                    <a:pt x="47" y="476"/>
                  </a:lnTo>
                  <a:lnTo>
                    <a:pt x="41" y="499"/>
                  </a:lnTo>
                  <a:lnTo>
                    <a:pt x="35" y="524"/>
                  </a:lnTo>
                  <a:lnTo>
                    <a:pt x="32" y="525"/>
                  </a:lnTo>
                  <a:lnTo>
                    <a:pt x="31" y="527"/>
                  </a:lnTo>
                  <a:lnTo>
                    <a:pt x="28" y="528"/>
                  </a:lnTo>
                  <a:lnTo>
                    <a:pt x="25" y="530"/>
                  </a:lnTo>
                  <a:lnTo>
                    <a:pt x="9" y="547"/>
                  </a:lnTo>
                  <a:lnTo>
                    <a:pt x="0" y="567"/>
                  </a:lnTo>
                  <a:lnTo>
                    <a:pt x="2" y="590"/>
                  </a:lnTo>
                  <a:lnTo>
                    <a:pt x="10" y="612"/>
                  </a:lnTo>
                  <a:lnTo>
                    <a:pt x="18" y="621"/>
                  </a:lnTo>
                  <a:lnTo>
                    <a:pt x="28" y="628"/>
                  </a:lnTo>
                  <a:lnTo>
                    <a:pt x="38" y="634"/>
                  </a:lnTo>
                  <a:lnTo>
                    <a:pt x="48" y="636"/>
                  </a:lnTo>
                  <a:lnTo>
                    <a:pt x="60" y="636"/>
                  </a:lnTo>
                  <a:lnTo>
                    <a:pt x="71" y="635"/>
                  </a:lnTo>
                  <a:lnTo>
                    <a:pt x="83" y="632"/>
                  </a:lnTo>
                  <a:lnTo>
                    <a:pt x="93" y="626"/>
                  </a:lnTo>
                  <a:lnTo>
                    <a:pt x="109" y="609"/>
                  </a:lnTo>
                  <a:lnTo>
                    <a:pt x="116" y="589"/>
                  </a:lnTo>
                  <a:lnTo>
                    <a:pt x="116" y="566"/>
                  </a:lnTo>
                  <a:lnTo>
                    <a:pt x="107" y="544"/>
                  </a:lnTo>
                  <a:lnTo>
                    <a:pt x="100" y="537"/>
                  </a:lnTo>
                  <a:lnTo>
                    <a:pt x="93" y="531"/>
                  </a:lnTo>
                  <a:lnTo>
                    <a:pt x="84" y="525"/>
                  </a:lnTo>
                  <a:lnTo>
                    <a:pt x="76" y="522"/>
                  </a:lnTo>
                  <a:lnTo>
                    <a:pt x="80" y="504"/>
                  </a:lnTo>
                  <a:lnTo>
                    <a:pt x="86" y="486"/>
                  </a:lnTo>
                  <a:lnTo>
                    <a:pt x="92" y="471"/>
                  </a:lnTo>
                  <a:lnTo>
                    <a:pt x="99" y="456"/>
                  </a:lnTo>
                  <a:lnTo>
                    <a:pt x="107" y="443"/>
                  </a:lnTo>
                  <a:lnTo>
                    <a:pt x="118" y="432"/>
                  </a:lnTo>
                  <a:lnTo>
                    <a:pt x="128" y="422"/>
                  </a:lnTo>
                  <a:lnTo>
                    <a:pt x="139" y="414"/>
                  </a:lnTo>
                  <a:lnTo>
                    <a:pt x="163" y="406"/>
                  </a:lnTo>
                  <a:lnTo>
                    <a:pt x="187" y="401"/>
                  </a:lnTo>
                  <a:lnTo>
                    <a:pt x="212" y="401"/>
                  </a:lnTo>
                  <a:lnTo>
                    <a:pt x="236" y="404"/>
                  </a:lnTo>
                  <a:lnTo>
                    <a:pt x="260" y="410"/>
                  </a:lnTo>
                  <a:lnTo>
                    <a:pt x="281" y="417"/>
                  </a:lnTo>
                  <a:lnTo>
                    <a:pt x="299" y="423"/>
                  </a:lnTo>
                  <a:lnTo>
                    <a:pt x="313" y="430"/>
                  </a:lnTo>
                  <a:lnTo>
                    <a:pt x="302" y="458"/>
                  </a:lnTo>
                  <a:lnTo>
                    <a:pt x="296" y="485"/>
                  </a:lnTo>
                  <a:lnTo>
                    <a:pt x="294" y="515"/>
                  </a:lnTo>
                  <a:lnTo>
                    <a:pt x="297" y="546"/>
                  </a:lnTo>
                  <a:lnTo>
                    <a:pt x="296" y="546"/>
                  </a:lnTo>
                  <a:lnTo>
                    <a:pt x="386" y="980"/>
                  </a:lnTo>
                  <a:lnTo>
                    <a:pt x="483" y="958"/>
                  </a:lnTo>
                  <a:lnTo>
                    <a:pt x="490" y="1003"/>
                  </a:lnTo>
                  <a:lnTo>
                    <a:pt x="493" y="1049"/>
                  </a:lnTo>
                  <a:lnTo>
                    <a:pt x="487" y="1092"/>
                  </a:lnTo>
                  <a:lnTo>
                    <a:pt x="468" y="1121"/>
                  </a:lnTo>
                  <a:lnTo>
                    <a:pt x="464" y="1124"/>
                  </a:lnTo>
                  <a:lnTo>
                    <a:pt x="458" y="1127"/>
                  </a:lnTo>
                  <a:lnTo>
                    <a:pt x="452" y="1128"/>
                  </a:lnTo>
                  <a:lnTo>
                    <a:pt x="445" y="1131"/>
                  </a:lnTo>
                  <a:lnTo>
                    <a:pt x="436" y="1131"/>
                  </a:lnTo>
                  <a:lnTo>
                    <a:pt x="426" y="1131"/>
                  </a:lnTo>
                  <a:lnTo>
                    <a:pt x="415" y="1131"/>
                  </a:lnTo>
                  <a:lnTo>
                    <a:pt x="401" y="1128"/>
                  </a:lnTo>
                  <a:lnTo>
                    <a:pt x="387" y="1125"/>
                  </a:lnTo>
                  <a:lnTo>
                    <a:pt x="371" y="1120"/>
                  </a:lnTo>
                  <a:lnTo>
                    <a:pt x="352" y="1114"/>
                  </a:lnTo>
                  <a:lnTo>
                    <a:pt x="332" y="1105"/>
                  </a:lnTo>
                  <a:lnTo>
                    <a:pt x="310" y="1095"/>
                  </a:lnTo>
                  <a:lnTo>
                    <a:pt x="286" y="1082"/>
                  </a:lnTo>
                  <a:lnTo>
                    <a:pt x="260" y="1066"/>
                  </a:lnTo>
                  <a:lnTo>
                    <a:pt x="231" y="1049"/>
                  </a:lnTo>
                  <a:lnTo>
                    <a:pt x="187" y="1022"/>
                  </a:lnTo>
                  <a:lnTo>
                    <a:pt x="233" y="1193"/>
                  </a:lnTo>
                  <a:lnTo>
                    <a:pt x="238" y="1200"/>
                  </a:lnTo>
                  <a:lnTo>
                    <a:pt x="244" y="1205"/>
                  </a:lnTo>
                  <a:lnTo>
                    <a:pt x="251" y="1206"/>
                  </a:lnTo>
                  <a:lnTo>
                    <a:pt x="258" y="1206"/>
                  </a:lnTo>
                  <a:lnTo>
                    <a:pt x="265" y="1203"/>
                  </a:lnTo>
                  <a:lnTo>
                    <a:pt x="271" y="1197"/>
                  </a:lnTo>
                  <a:lnTo>
                    <a:pt x="273" y="1190"/>
                  </a:lnTo>
                  <a:lnTo>
                    <a:pt x="273" y="1182"/>
                  </a:lnTo>
                  <a:lnTo>
                    <a:pt x="252" y="1108"/>
                  </a:lnTo>
                  <a:lnTo>
                    <a:pt x="274" y="1120"/>
                  </a:lnTo>
                  <a:lnTo>
                    <a:pt x="294" y="1131"/>
                  </a:lnTo>
                  <a:lnTo>
                    <a:pt x="313" y="1140"/>
                  </a:lnTo>
                  <a:lnTo>
                    <a:pt x="332" y="1148"/>
                  </a:lnTo>
                  <a:lnTo>
                    <a:pt x="351" y="1156"/>
                  </a:lnTo>
                  <a:lnTo>
                    <a:pt x="367" y="1161"/>
                  </a:lnTo>
                  <a:lnTo>
                    <a:pt x="383" y="1166"/>
                  </a:lnTo>
                  <a:lnTo>
                    <a:pt x="399" y="1169"/>
                  </a:lnTo>
                  <a:lnTo>
                    <a:pt x="413" y="1172"/>
                  </a:lnTo>
                  <a:lnTo>
                    <a:pt x="428" y="1172"/>
                  </a:lnTo>
                  <a:lnTo>
                    <a:pt x="439" y="1172"/>
                  </a:lnTo>
                  <a:lnTo>
                    <a:pt x="452" y="1170"/>
                  </a:lnTo>
                  <a:lnTo>
                    <a:pt x="464" y="1167"/>
                  </a:lnTo>
                  <a:lnTo>
                    <a:pt x="474" y="1164"/>
                  </a:lnTo>
                  <a:lnTo>
                    <a:pt x="484" y="1159"/>
                  </a:lnTo>
                  <a:lnTo>
                    <a:pt x="493" y="1153"/>
                  </a:lnTo>
                  <a:lnTo>
                    <a:pt x="510" y="1134"/>
                  </a:lnTo>
                  <a:lnTo>
                    <a:pt x="523" y="1111"/>
                  </a:lnTo>
                  <a:lnTo>
                    <a:pt x="530" y="1085"/>
                  </a:lnTo>
                  <a:lnTo>
                    <a:pt x="533" y="1056"/>
                  </a:lnTo>
                  <a:lnTo>
                    <a:pt x="533" y="1029"/>
                  </a:lnTo>
                  <a:lnTo>
                    <a:pt x="530" y="1000"/>
                  </a:lnTo>
                  <a:lnTo>
                    <a:pt x="526" y="974"/>
                  </a:lnTo>
                  <a:lnTo>
                    <a:pt x="522" y="951"/>
                  </a:lnTo>
                  <a:lnTo>
                    <a:pt x="640" y="925"/>
                  </a:lnTo>
                  <a:lnTo>
                    <a:pt x="969" y="1189"/>
                  </a:lnTo>
                  <a:lnTo>
                    <a:pt x="1014" y="1034"/>
                  </a:lnTo>
                  <a:lnTo>
                    <a:pt x="1014" y="1027"/>
                  </a:lnTo>
                  <a:lnTo>
                    <a:pt x="1013" y="1020"/>
                  </a:lnTo>
                  <a:lnTo>
                    <a:pt x="1008" y="1014"/>
                  </a:lnTo>
                  <a:lnTo>
                    <a:pt x="1001" y="10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1858" y="5449"/>
              <a:ext cx="30" cy="67"/>
            </a:xfrm>
            <a:custGeom>
              <a:avLst/>
              <a:gdLst>
                <a:gd name="T0" fmla="*/ 0 w 31"/>
                <a:gd name="T1" fmla="*/ 65 h 68"/>
                <a:gd name="T2" fmla="*/ 5 w 31"/>
                <a:gd name="T3" fmla="*/ 0 h 68"/>
                <a:gd name="T4" fmla="*/ 31 w 31"/>
                <a:gd name="T5" fmla="*/ 2 h 68"/>
                <a:gd name="T6" fmla="*/ 26 w 31"/>
                <a:gd name="T7" fmla="*/ 68 h 68"/>
                <a:gd name="T8" fmla="*/ 0 w 31"/>
                <a:gd name="T9" fmla="*/ 65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68">
                  <a:moveTo>
                    <a:pt x="0" y="65"/>
                  </a:moveTo>
                  <a:lnTo>
                    <a:pt x="5" y="0"/>
                  </a:lnTo>
                  <a:lnTo>
                    <a:pt x="31" y="2"/>
                  </a:lnTo>
                  <a:lnTo>
                    <a:pt x="26" y="68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11920" y="5490"/>
              <a:ext cx="60" cy="68"/>
            </a:xfrm>
            <a:custGeom>
              <a:avLst/>
              <a:gdLst>
                <a:gd name="T0" fmla="*/ 0 w 61"/>
                <a:gd name="T1" fmla="*/ 54 h 69"/>
                <a:gd name="T2" fmla="*/ 41 w 61"/>
                <a:gd name="T3" fmla="*/ 0 h 69"/>
                <a:gd name="T4" fmla="*/ 61 w 61"/>
                <a:gd name="T5" fmla="*/ 16 h 69"/>
                <a:gd name="T6" fmla="*/ 21 w 61"/>
                <a:gd name="T7" fmla="*/ 69 h 69"/>
                <a:gd name="T8" fmla="*/ 0 w 61"/>
                <a:gd name="T9" fmla="*/ 54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9">
                  <a:moveTo>
                    <a:pt x="0" y="54"/>
                  </a:moveTo>
                  <a:lnTo>
                    <a:pt x="41" y="0"/>
                  </a:lnTo>
                  <a:lnTo>
                    <a:pt x="61" y="16"/>
                  </a:lnTo>
                  <a:lnTo>
                    <a:pt x="21" y="69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11977" y="5560"/>
              <a:ext cx="69" cy="54"/>
            </a:xfrm>
            <a:custGeom>
              <a:avLst/>
              <a:gdLst>
                <a:gd name="T0" fmla="*/ 0 w 71"/>
                <a:gd name="T1" fmla="*/ 33 h 55"/>
                <a:gd name="T2" fmla="*/ 58 w 71"/>
                <a:gd name="T3" fmla="*/ 0 h 55"/>
                <a:gd name="T4" fmla="*/ 71 w 71"/>
                <a:gd name="T5" fmla="*/ 21 h 55"/>
                <a:gd name="T6" fmla="*/ 13 w 71"/>
                <a:gd name="T7" fmla="*/ 55 h 55"/>
                <a:gd name="T8" fmla="*/ 0 w 71"/>
                <a:gd name="T9" fmla="*/ 33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1" h="55">
                  <a:moveTo>
                    <a:pt x="0" y="33"/>
                  </a:moveTo>
                  <a:lnTo>
                    <a:pt x="58" y="0"/>
                  </a:lnTo>
                  <a:lnTo>
                    <a:pt x="71" y="21"/>
                  </a:lnTo>
                  <a:lnTo>
                    <a:pt x="13" y="55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11850" y="5625"/>
              <a:ext cx="38" cy="37"/>
            </a:xfrm>
            <a:custGeom>
              <a:avLst/>
              <a:gdLst>
                <a:gd name="T0" fmla="*/ 8 w 39"/>
                <a:gd name="T1" fmla="*/ 5 h 38"/>
                <a:gd name="T2" fmla="*/ 2 w 39"/>
                <a:gd name="T3" fmla="*/ 10 h 38"/>
                <a:gd name="T4" fmla="*/ 0 w 39"/>
                <a:gd name="T5" fmla="*/ 17 h 38"/>
                <a:gd name="T6" fmla="*/ 0 w 39"/>
                <a:gd name="T7" fmla="*/ 25 h 38"/>
                <a:gd name="T8" fmla="*/ 5 w 39"/>
                <a:gd name="T9" fmla="*/ 32 h 38"/>
                <a:gd name="T10" fmla="*/ 10 w 39"/>
                <a:gd name="T11" fmla="*/ 36 h 38"/>
                <a:gd name="T12" fmla="*/ 18 w 39"/>
                <a:gd name="T13" fmla="*/ 38 h 38"/>
                <a:gd name="T14" fmla="*/ 25 w 39"/>
                <a:gd name="T15" fmla="*/ 38 h 38"/>
                <a:gd name="T16" fmla="*/ 32 w 39"/>
                <a:gd name="T17" fmla="*/ 33 h 38"/>
                <a:gd name="T18" fmla="*/ 36 w 39"/>
                <a:gd name="T19" fmla="*/ 28 h 38"/>
                <a:gd name="T20" fmla="*/ 39 w 39"/>
                <a:gd name="T21" fmla="*/ 20 h 38"/>
                <a:gd name="T22" fmla="*/ 38 w 39"/>
                <a:gd name="T23" fmla="*/ 13 h 38"/>
                <a:gd name="T24" fmla="*/ 34 w 39"/>
                <a:gd name="T25" fmla="*/ 6 h 38"/>
                <a:gd name="T26" fmla="*/ 28 w 39"/>
                <a:gd name="T27" fmla="*/ 2 h 38"/>
                <a:gd name="T28" fmla="*/ 21 w 39"/>
                <a:gd name="T29" fmla="*/ 0 h 38"/>
                <a:gd name="T30" fmla="*/ 13 w 39"/>
                <a:gd name="T31" fmla="*/ 0 h 38"/>
                <a:gd name="T32" fmla="*/ 8 w 39"/>
                <a:gd name="T33" fmla="*/ 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38">
                  <a:moveTo>
                    <a:pt x="8" y="5"/>
                  </a:moveTo>
                  <a:lnTo>
                    <a:pt x="2" y="10"/>
                  </a:lnTo>
                  <a:lnTo>
                    <a:pt x="0" y="17"/>
                  </a:lnTo>
                  <a:lnTo>
                    <a:pt x="0" y="25"/>
                  </a:lnTo>
                  <a:lnTo>
                    <a:pt x="5" y="32"/>
                  </a:lnTo>
                  <a:lnTo>
                    <a:pt x="10" y="36"/>
                  </a:lnTo>
                  <a:lnTo>
                    <a:pt x="18" y="38"/>
                  </a:lnTo>
                  <a:lnTo>
                    <a:pt x="25" y="38"/>
                  </a:lnTo>
                  <a:lnTo>
                    <a:pt x="32" y="33"/>
                  </a:lnTo>
                  <a:lnTo>
                    <a:pt x="36" y="28"/>
                  </a:lnTo>
                  <a:lnTo>
                    <a:pt x="39" y="20"/>
                  </a:lnTo>
                  <a:lnTo>
                    <a:pt x="38" y="13"/>
                  </a:lnTo>
                  <a:lnTo>
                    <a:pt x="34" y="6"/>
                  </a:lnTo>
                  <a:lnTo>
                    <a:pt x="28" y="2"/>
                  </a:lnTo>
                  <a:lnTo>
                    <a:pt x="21" y="0"/>
                  </a:lnTo>
                  <a:lnTo>
                    <a:pt x="13" y="0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11579" y="5637"/>
              <a:ext cx="358" cy="321"/>
            </a:xfrm>
            <a:custGeom>
              <a:avLst/>
              <a:gdLst>
                <a:gd name="T0" fmla="*/ 340 w 365"/>
                <a:gd name="T1" fmla="*/ 49 h 327"/>
                <a:gd name="T2" fmla="*/ 295 w 365"/>
                <a:gd name="T3" fmla="*/ 55 h 327"/>
                <a:gd name="T4" fmla="*/ 273 w 365"/>
                <a:gd name="T5" fmla="*/ 34 h 327"/>
                <a:gd name="T6" fmla="*/ 247 w 365"/>
                <a:gd name="T7" fmla="*/ 17 h 327"/>
                <a:gd name="T8" fmla="*/ 218 w 365"/>
                <a:gd name="T9" fmla="*/ 7 h 327"/>
                <a:gd name="T10" fmla="*/ 205 w 365"/>
                <a:gd name="T11" fmla="*/ 75 h 327"/>
                <a:gd name="T12" fmla="*/ 214 w 365"/>
                <a:gd name="T13" fmla="*/ 76 h 327"/>
                <a:gd name="T14" fmla="*/ 221 w 365"/>
                <a:gd name="T15" fmla="*/ 83 h 327"/>
                <a:gd name="T16" fmla="*/ 227 w 365"/>
                <a:gd name="T17" fmla="*/ 101 h 327"/>
                <a:gd name="T18" fmla="*/ 218 w 365"/>
                <a:gd name="T19" fmla="*/ 117 h 327"/>
                <a:gd name="T20" fmla="*/ 201 w 365"/>
                <a:gd name="T21" fmla="*/ 122 h 327"/>
                <a:gd name="T22" fmla="*/ 185 w 365"/>
                <a:gd name="T23" fmla="*/ 114 h 327"/>
                <a:gd name="T24" fmla="*/ 179 w 365"/>
                <a:gd name="T25" fmla="*/ 96 h 327"/>
                <a:gd name="T26" fmla="*/ 186 w 365"/>
                <a:gd name="T27" fmla="*/ 80 h 327"/>
                <a:gd name="T28" fmla="*/ 195 w 365"/>
                <a:gd name="T29" fmla="*/ 76 h 327"/>
                <a:gd name="T30" fmla="*/ 202 w 365"/>
                <a:gd name="T31" fmla="*/ 75 h 327"/>
                <a:gd name="T32" fmla="*/ 184 w 365"/>
                <a:gd name="T33" fmla="*/ 0 h 327"/>
                <a:gd name="T34" fmla="*/ 163 w 365"/>
                <a:gd name="T35" fmla="*/ 0 h 327"/>
                <a:gd name="T36" fmla="*/ 144 w 365"/>
                <a:gd name="T37" fmla="*/ 1 h 327"/>
                <a:gd name="T38" fmla="*/ 124 w 365"/>
                <a:gd name="T39" fmla="*/ 7 h 327"/>
                <a:gd name="T40" fmla="*/ 82 w 365"/>
                <a:gd name="T41" fmla="*/ 24 h 327"/>
                <a:gd name="T42" fmla="*/ 33 w 365"/>
                <a:gd name="T43" fmla="*/ 68 h 327"/>
                <a:gd name="T44" fmla="*/ 5 w 365"/>
                <a:gd name="T45" fmla="*/ 124 h 327"/>
                <a:gd name="T46" fmla="*/ 1 w 365"/>
                <a:gd name="T47" fmla="*/ 189 h 327"/>
                <a:gd name="T48" fmla="*/ 23 w 365"/>
                <a:gd name="T49" fmla="*/ 251 h 327"/>
                <a:gd name="T50" fmla="*/ 66 w 365"/>
                <a:gd name="T51" fmla="*/ 297 h 327"/>
                <a:gd name="T52" fmla="*/ 124 w 365"/>
                <a:gd name="T53" fmla="*/ 323 h 327"/>
                <a:gd name="T54" fmla="*/ 188 w 365"/>
                <a:gd name="T55" fmla="*/ 326 h 327"/>
                <a:gd name="T56" fmla="*/ 239 w 365"/>
                <a:gd name="T57" fmla="*/ 310 h 327"/>
                <a:gd name="T58" fmla="*/ 268 w 365"/>
                <a:gd name="T59" fmla="*/ 293 h 327"/>
                <a:gd name="T60" fmla="*/ 294 w 365"/>
                <a:gd name="T61" fmla="*/ 269 h 327"/>
                <a:gd name="T62" fmla="*/ 314 w 365"/>
                <a:gd name="T63" fmla="*/ 243 h 327"/>
                <a:gd name="T64" fmla="*/ 315 w 365"/>
                <a:gd name="T65" fmla="*/ 232 h 327"/>
                <a:gd name="T66" fmla="*/ 302 w 365"/>
                <a:gd name="T67" fmla="*/ 236 h 327"/>
                <a:gd name="T68" fmla="*/ 289 w 365"/>
                <a:gd name="T69" fmla="*/ 241 h 327"/>
                <a:gd name="T70" fmla="*/ 276 w 365"/>
                <a:gd name="T71" fmla="*/ 242 h 327"/>
                <a:gd name="T72" fmla="*/ 247 w 365"/>
                <a:gd name="T73" fmla="*/ 239 h 327"/>
                <a:gd name="T74" fmla="*/ 210 w 365"/>
                <a:gd name="T75" fmla="*/ 226 h 327"/>
                <a:gd name="T76" fmla="*/ 182 w 365"/>
                <a:gd name="T77" fmla="*/ 206 h 327"/>
                <a:gd name="T78" fmla="*/ 168 w 365"/>
                <a:gd name="T79" fmla="*/ 192 h 327"/>
                <a:gd name="T80" fmla="*/ 162 w 365"/>
                <a:gd name="T81" fmla="*/ 184 h 327"/>
                <a:gd name="T82" fmla="*/ 163 w 365"/>
                <a:gd name="T83" fmla="*/ 174 h 327"/>
                <a:gd name="T84" fmla="*/ 171 w 365"/>
                <a:gd name="T85" fmla="*/ 167 h 327"/>
                <a:gd name="T86" fmla="*/ 181 w 365"/>
                <a:gd name="T87" fmla="*/ 170 h 327"/>
                <a:gd name="T88" fmla="*/ 185 w 365"/>
                <a:gd name="T89" fmla="*/ 173 h 327"/>
                <a:gd name="T90" fmla="*/ 191 w 365"/>
                <a:gd name="T91" fmla="*/ 180 h 327"/>
                <a:gd name="T92" fmla="*/ 208 w 365"/>
                <a:gd name="T93" fmla="*/ 194 h 327"/>
                <a:gd name="T94" fmla="*/ 236 w 365"/>
                <a:gd name="T95" fmla="*/ 209 h 327"/>
                <a:gd name="T96" fmla="*/ 269 w 365"/>
                <a:gd name="T97" fmla="*/ 216 h 327"/>
                <a:gd name="T98" fmla="*/ 285 w 365"/>
                <a:gd name="T99" fmla="*/ 215 h 327"/>
                <a:gd name="T100" fmla="*/ 301 w 365"/>
                <a:gd name="T101" fmla="*/ 209 h 327"/>
                <a:gd name="T102" fmla="*/ 317 w 365"/>
                <a:gd name="T103" fmla="*/ 202 h 327"/>
                <a:gd name="T104" fmla="*/ 333 w 365"/>
                <a:gd name="T105" fmla="*/ 190 h 327"/>
                <a:gd name="T106" fmla="*/ 336 w 365"/>
                <a:gd name="T107" fmla="*/ 153 h 327"/>
                <a:gd name="T108" fmla="*/ 330 w 365"/>
                <a:gd name="T109" fmla="*/ 11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5" h="327">
                  <a:moveTo>
                    <a:pt x="365" y="99"/>
                  </a:moveTo>
                  <a:lnTo>
                    <a:pt x="340" y="49"/>
                  </a:lnTo>
                  <a:lnTo>
                    <a:pt x="305" y="66"/>
                  </a:lnTo>
                  <a:lnTo>
                    <a:pt x="295" y="55"/>
                  </a:lnTo>
                  <a:lnTo>
                    <a:pt x="285" y="43"/>
                  </a:lnTo>
                  <a:lnTo>
                    <a:pt x="273" y="34"/>
                  </a:lnTo>
                  <a:lnTo>
                    <a:pt x="260" y="26"/>
                  </a:lnTo>
                  <a:lnTo>
                    <a:pt x="247" y="17"/>
                  </a:lnTo>
                  <a:lnTo>
                    <a:pt x="233" y="11"/>
                  </a:lnTo>
                  <a:lnTo>
                    <a:pt x="218" y="7"/>
                  </a:lnTo>
                  <a:lnTo>
                    <a:pt x="202" y="3"/>
                  </a:lnTo>
                  <a:lnTo>
                    <a:pt x="205" y="75"/>
                  </a:lnTo>
                  <a:lnTo>
                    <a:pt x="210" y="75"/>
                  </a:lnTo>
                  <a:lnTo>
                    <a:pt x="214" y="76"/>
                  </a:lnTo>
                  <a:lnTo>
                    <a:pt x="218" y="79"/>
                  </a:lnTo>
                  <a:lnTo>
                    <a:pt x="221" y="83"/>
                  </a:lnTo>
                  <a:lnTo>
                    <a:pt x="226" y="92"/>
                  </a:lnTo>
                  <a:lnTo>
                    <a:pt x="227" y="101"/>
                  </a:lnTo>
                  <a:lnTo>
                    <a:pt x="224" y="109"/>
                  </a:lnTo>
                  <a:lnTo>
                    <a:pt x="218" y="117"/>
                  </a:lnTo>
                  <a:lnTo>
                    <a:pt x="210" y="121"/>
                  </a:lnTo>
                  <a:lnTo>
                    <a:pt x="201" y="122"/>
                  </a:lnTo>
                  <a:lnTo>
                    <a:pt x="192" y="119"/>
                  </a:lnTo>
                  <a:lnTo>
                    <a:pt x="185" y="114"/>
                  </a:lnTo>
                  <a:lnTo>
                    <a:pt x="181" y="105"/>
                  </a:lnTo>
                  <a:lnTo>
                    <a:pt x="179" y="96"/>
                  </a:lnTo>
                  <a:lnTo>
                    <a:pt x="181" y="88"/>
                  </a:lnTo>
                  <a:lnTo>
                    <a:pt x="186" y="80"/>
                  </a:lnTo>
                  <a:lnTo>
                    <a:pt x="191" y="78"/>
                  </a:lnTo>
                  <a:lnTo>
                    <a:pt x="195" y="76"/>
                  </a:lnTo>
                  <a:lnTo>
                    <a:pt x="200" y="75"/>
                  </a:lnTo>
                  <a:lnTo>
                    <a:pt x="202" y="75"/>
                  </a:lnTo>
                  <a:lnTo>
                    <a:pt x="194" y="1"/>
                  </a:lnTo>
                  <a:lnTo>
                    <a:pt x="184" y="0"/>
                  </a:lnTo>
                  <a:lnTo>
                    <a:pt x="173" y="0"/>
                  </a:lnTo>
                  <a:lnTo>
                    <a:pt x="163" y="0"/>
                  </a:lnTo>
                  <a:lnTo>
                    <a:pt x="155" y="0"/>
                  </a:lnTo>
                  <a:lnTo>
                    <a:pt x="144" y="1"/>
                  </a:lnTo>
                  <a:lnTo>
                    <a:pt x="134" y="4"/>
                  </a:lnTo>
                  <a:lnTo>
                    <a:pt x="124" y="7"/>
                  </a:lnTo>
                  <a:lnTo>
                    <a:pt x="114" y="10"/>
                  </a:lnTo>
                  <a:lnTo>
                    <a:pt x="82" y="24"/>
                  </a:lnTo>
                  <a:lnTo>
                    <a:pt x="55" y="43"/>
                  </a:lnTo>
                  <a:lnTo>
                    <a:pt x="33" y="68"/>
                  </a:lnTo>
                  <a:lnTo>
                    <a:pt x="16" y="95"/>
                  </a:lnTo>
                  <a:lnTo>
                    <a:pt x="5" y="124"/>
                  </a:lnTo>
                  <a:lnTo>
                    <a:pt x="0" y="155"/>
                  </a:lnTo>
                  <a:lnTo>
                    <a:pt x="1" y="189"/>
                  </a:lnTo>
                  <a:lnTo>
                    <a:pt x="8" y="220"/>
                  </a:lnTo>
                  <a:lnTo>
                    <a:pt x="23" y="251"/>
                  </a:lnTo>
                  <a:lnTo>
                    <a:pt x="42" y="275"/>
                  </a:lnTo>
                  <a:lnTo>
                    <a:pt x="66" y="297"/>
                  </a:lnTo>
                  <a:lnTo>
                    <a:pt x="94" y="313"/>
                  </a:lnTo>
                  <a:lnTo>
                    <a:pt x="124" y="323"/>
                  </a:lnTo>
                  <a:lnTo>
                    <a:pt x="156" y="327"/>
                  </a:lnTo>
                  <a:lnTo>
                    <a:pt x="188" y="326"/>
                  </a:lnTo>
                  <a:lnTo>
                    <a:pt x="221" y="317"/>
                  </a:lnTo>
                  <a:lnTo>
                    <a:pt x="239" y="310"/>
                  </a:lnTo>
                  <a:lnTo>
                    <a:pt x="253" y="303"/>
                  </a:lnTo>
                  <a:lnTo>
                    <a:pt x="268" y="293"/>
                  </a:lnTo>
                  <a:lnTo>
                    <a:pt x="282" y="281"/>
                  </a:lnTo>
                  <a:lnTo>
                    <a:pt x="294" y="269"/>
                  </a:lnTo>
                  <a:lnTo>
                    <a:pt x="304" y="256"/>
                  </a:lnTo>
                  <a:lnTo>
                    <a:pt x="314" y="243"/>
                  </a:lnTo>
                  <a:lnTo>
                    <a:pt x="321" y="229"/>
                  </a:lnTo>
                  <a:lnTo>
                    <a:pt x="315" y="232"/>
                  </a:lnTo>
                  <a:lnTo>
                    <a:pt x="308" y="235"/>
                  </a:lnTo>
                  <a:lnTo>
                    <a:pt x="302" y="236"/>
                  </a:lnTo>
                  <a:lnTo>
                    <a:pt x="295" y="239"/>
                  </a:lnTo>
                  <a:lnTo>
                    <a:pt x="289" y="241"/>
                  </a:lnTo>
                  <a:lnTo>
                    <a:pt x="282" y="241"/>
                  </a:lnTo>
                  <a:lnTo>
                    <a:pt x="276" y="242"/>
                  </a:lnTo>
                  <a:lnTo>
                    <a:pt x="269" y="242"/>
                  </a:lnTo>
                  <a:lnTo>
                    <a:pt x="247" y="239"/>
                  </a:lnTo>
                  <a:lnTo>
                    <a:pt x="227" y="233"/>
                  </a:lnTo>
                  <a:lnTo>
                    <a:pt x="210" y="226"/>
                  </a:lnTo>
                  <a:lnTo>
                    <a:pt x="194" y="216"/>
                  </a:lnTo>
                  <a:lnTo>
                    <a:pt x="182" y="206"/>
                  </a:lnTo>
                  <a:lnTo>
                    <a:pt x="173" y="197"/>
                  </a:lnTo>
                  <a:lnTo>
                    <a:pt x="168" y="192"/>
                  </a:lnTo>
                  <a:lnTo>
                    <a:pt x="165" y="189"/>
                  </a:lnTo>
                  <a:lnTo>
                    <a:pt x="162" y="184"/>
                  </a:lnTo>
                  <a:lnTo>
                    <a:pt x="162" y="179"/>
                  </a:lnTo>
                  <a:lnTo>
                    <a:pt x="163" y="174"/>
                  </a:lnTo>
                  <a:lnTo>
                    <a:pt x="166" y="170"/>
                  </a:lnTo>
                  <a:lnTo>
                    <a:pt x="171" y="167"/>
                  </a:lnTo>
                  <a:lnTo>
                    <a:pt x="176" y="167"/>
                  </a:lnTo>
                  <a:lnTo>
                    <a:pt x="181" y="170"/>
                  </a:lnTo>
                  <a:lnTo>
                    <a:pt x="185" y="173"/>
                  </a:lnTo>
                  <a:lnTo>
                    <a:pt x="186" y="174"/>
                  </a:lnTo>
                  <a:lnTo>
                    <a:pt x="191" y="180"/>
                  </a:lnTo>
                  <a:lnTo>
                    <a:pt x="198" y="186"/>
                  </a:lnTo>
                  <a:lnTo>
                    <a:pt x="208" y="194"/>
                  </a:lnTo>
                  <a:lnTo>
                    <a:pt x="221" y="203"/>
                  </a:lnTo>
                  <a:lnTo>
                    <a:pt x="236" y="209"/>
                  </a:lnTo>
                  <a:lnTo>
                    <a:pt x="252" y="215"/>
                  </a:lnTo>
                  <a:lnTo>
                    <a:pt x="269" y="216"/>
                  </a:lnTo>
                  <a:lnTo>
                    <a:pt x="278" y="216"/>
                  </a:lnTo>
                  <a:lnTo>
                    <a:pt x="285" y="215"/>
                  </a:lnTo>
                  <a:lnTo>
                    <a:pt x="294" y="212"/>
                  </a:lnTo>
                  <a:lnTo>
                    <a:pt x="301" y="209"/>
                  </a:lnTo>
                  <a:lnTo>
                    <a:pt x="310" y="206"/>
                  </a:lnTo>
                  <a:lnTo>
                    <a:pt x="317" y="202"/>
                  </a:lnTo>
                  <a:lnTo>
                    <a:pt x="326" y="196"/>
                  </a:lnTo>
                  <a:lnTo>
                    <a:pt x="333" y="190"/>
                  </a:lnTo>
                  <a:lnTo>
                    <a:pt x="336" y="171"/>
                  </a:lnTo>
                  <a:lnTo>
                    <a:pt x="336" y="153"/>
                  </a:lnTo>
                  <a:lnTo>
                    <a:pt x="334" y="135"/>
                  </a:lnTo>
                  <a:lnTo>
                    <a:pt x="330" y="117"/>
                  </a:lnTo>
                  <a:lnTo>
                    <a:pt x="365" y="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11769" y="5638"/>
              <a:ext cx="11" cy="72"/>
            </a:xfrm>
            <a:custGeom>
              <a:avLst/>
              <a:gdLst>
                <a:gd name="T0" fmla="*/ 11 w 11"/>
                <a:gd name="T1" fmla="*/ 74 h 74"/>
                <a:gd name="T2" fmla="*/ 8 w 11"/>
                <a:gd name="T3" fmla="*/ 2 h 74"/>
                <a:gd name="T4" fmla="*/ 7 w 11"/>
                <a:gd name="T5" fmla="*/ 2 h 74"/>
                <a:gd name="T6" fmla="*/ 4 w 11"/>
                <a:gd name="T7" fmla="*/ 0 h 74"/>
                <a:gd name="T8" fmla="*/ 3 w 11"/>
                <a:gd name="T9" fmla="*/ 0 h 74"/>
                <a:gd name="T10" fmla="*/ 0 w 11"/>
                <a:gd name="T11" fmla="*/ 0 h 74"/>
                <a:gd name="T12" fmla="*/ 8 w 11"/>
                <a:gd name="T13" fmla="*/ 74 h 74"/>
                <a:gd name="T14" fmla="*/ 10 w 11"/>
                <a:gd name="T15" fmla="*/ 74 h 74"/>
                <a:gd name="T16" fmla="*/ 10 w 11"/>
                <a:gd name="T17" fmla="*/ 74 h 74"/>
                <a:gd name="T18" fmla="*/ 10 w 11"/>
                <a:gd name="T19" fmla="*/ 74 h 74"/>
                <a:gd name="T20" fmla="*/ 11 w 11"/>
                <a:gd name="T21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" h="74">
                  <a:moveTo>
                    <a:pt x="11" y="74"/>
                  </a:moveTo>
                  <a:lnTo>
                    <a:pt x="8" y="2"/>
                  </a:lnTo>
                  <a:lnTo>
                    <a:pt x="7" y="2"/>
                  </a:lnTo>
                  <a:lnTo>
                    <a:pt x="4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8" y="74"/>
                  </a:lnTo>
                  <a:lnTo>
                    <a:pt x="10" y="74"/>
                  </a:lnTo>
                  <a:lnTo>
                    <a:pt x="11" y="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Text Box 13"/>
            <p:cNvSpPr txBox="1">
              <a:spLocks noChangeArrowheads="1"/>
            </p:cNvSpPr>
            <p:nvPr/>
          </p:nvSpPr>
          <p:spPr bwMode="auto">
            <a:xfrm>
              <a:off x="11087" y="6292"/>
              <a:ext cx="1" cy="149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AutoShape 14"/>
            <p:cNvSpPr>
              <a:spLocks noChangeArrowheads="1"/>
            </p:cNvSpPr>
            <p:nvPr/>
          </p:nvSpPr>
          <p:spPr bwMode="auto">
            <a:xfrm rot="802566">
              <a:off x="10846" y="6300"/>
              <a:ext cx="1058" cy="565"/>
            </a:xfrm>
            <a:prstGeom prst="roundRect">
              <a:avLst>
                <a:gd name="adj" fmla="val 16667"/>
              </a:avLst>
            </a:prstGeom>
            <a:solidFill>
              <a:srgbClr val="990033"/>
            </a:solidFill>
            <a:ln w="9525" algn="ctr">
              <a:solidFill>
                <a:srgbClr val="94363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</a:rPr>
                <a:t>SLOAC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61586107"/>
              </p:ext>
            </p:extLst>
          </p:nvPr>
        </p:nvGraphicFramePr>
        <p:xfrm>
          <a:off x="1371600" y="1752600"/>
          <a:ext cx="6838950" cy="3928556"/>
        </p:xfrm>
        <a:graphic>
          <a:graphicData uri="http://schemas.openxmlformats.org/drawingml/2006/table">
            <a:tbl>
              <a:tblPr/>
              <a:tblGrid>
                <a:gridCol w="1679742"/>
                <a:gridCol w="5159208"/>
              </a:tblGrid>
              <a:tr h="63409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 noon—1:00 pm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Lunch in Conference Room A &amp; B – special musical performance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547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Outcome  #2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8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Faculty will dialog on SLO work at course and program level adding final tweaks to the Comprehensive Program Review</a:t>
                      </a:r>
                      <a:endParaRPr lang="en-US" sz="2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2439685"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1:00—3:00 pm</a:t>
                      </a: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354" marR="0" indent="-161354" algn="l" rtl="0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035" algn="l"/>
                          <a:tab pos="106985" algn="l"/>
                        </a:tabLs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b="1" kern="1400" dirty="0">
                          <a:solidFill>
                            <a:srgbClr val="7A002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Individual Department Work:  Reaching for 100% SLOACs, PLOACs, Comprehensive Review document (due to your dean on April 24, 2014 by 5:00 pm</a:t>
                      </a:r>
                      <a:endParaRPr lang="en-US" sz="2000" b="1" kern="1400" dirty="0">
                        <a:solidFill>
                          <a:srgbClr val="7A0028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61354" marR="0" indent="-161354" algn="l" rtl="0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035" algn="l"/>
                          <a:tab pos="106985" algn="l"/>
                        </a:tabLst>
                      </a:pP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b="1" kern="1400" dirty="0">
                          <a:solidFill>
                            <a:srgbClr val="7A0028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000" b="1" kern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Drop-in </a:t>
                      </a:r>
                      <a:r>
                        <a:rPr lang="en-US" sz="2000" b="1" kern="140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Help available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ATC Building, Room 205</a:t>
                      </a:r>
                    </a:p>
                    <a:p>
                      <a:pPr marL="161354" marR="0" indent="-161354" algn="l" rtl="0">
                        <a:lnSpc>
                          <a:spcPct val="12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3035" algn="l"/>
                          <a:tab pos="106985" algn="l"/>
                        </a:tabLst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N.B.</a:t>
                      </a: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Please return signed (second time) Appendix H form to Mary </a:t>
                      </a:r>
                      <a:r>
                        <a:rPr lang="en-US" sz="18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Pape’s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box in the mailroom </a:t>
                      </a:r>
                      <a:endParaRPr lang="en-US" sz="2000" b="1" kern="1400" dirty="0">
                        <a:solidFill>
                          <a:srgbClr val="C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36576" marR="36576" marT="36576" marB="36576">
                    <a:lnL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" name="Control 1"/>
          <p:cNvSpPr>
            <a:spLocks noChangeArrowheads="1" noChangeShapeType="1"/>
          </p:cNvSpPr>
          <p:nvPr/>
        </p:nvSpPr>
        <p:spPr bwMode="auto">
          <a:xfrm>
            <a:off x="2114550" y="6167438"/>
            <a:ext cx="6515100" cy="18049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984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478</Words>
  <Application>Microsoft Office PowerPoint</Application>
  <PresentationFormat>On-screen Show (4:3)</PresentationFormat>
  <Paragraphs>131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Global, Cultural, Social, and Environmental Awareness</dc:title>
  <dc:creator>Administrator</dc:creator>
  <cp:lastModifiedBy>Mary Pape</cp:lastModifiedBy>
  <cp:revision>32</cp:revision>
  <cp:lastPrinted>2013-04-25T16:51:23Z</cp:lastPrinted>
  <dcterms:created xsi:type="dcterms:W3CDTF">2013-04-16T20:37:21Z</dcterms:created>
  <dcterms:modified xsi:type="dcterms:W3CDTF">2014-04-17T12:47:17Z</dcterms:modified>
</cp:coreProperties>
</file>