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3" r:id="rId35"/>
    <p:sldId id="289" r:id="rId36"/>
    <p:sldId id="290" r:id="rId37"/>
    <p:sldId id="291" r:id="rId38"/>
    <p:sldId id="2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4660"/>
  </p:normalViewPr>
  <p:slideViewPr>
    <p:cSldViewPr>
      <p:cViewPr varScale="1">
        <p:scale>
          <a:sx n="71" d="100"/>
          <a:sy n="71" d="100"/>
        </p:scale>
        <p:origin x="-150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96D4D-8BE0-437F-BFEB-C05D33BAC23F}"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7CF83-1140-4B89-A90D-1B98F3463110}" type="slidenum">
              <a:rPr lang="en-US" smtClean="0"/>
              <a:t>‹#›</a:t>
            </a:fld>
            <a:endParaRPr lang="en-US"/>
          </a:p>
        </p:txBody>
      </p:sp>
    </p:spTree>
    <p:extLst>
      <p:ext uri="{BB962C8B-B14F-4D97-AF65-F5344CB8AC3E}">
        <p14:creationId xmlns:p14="http://schemas.microsoft.com/office/powerpoint/2010/main" val="1551707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96D4D-8BE0-437F-BFEB-C05D33BAC23F}"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7CF83-1140-4B89-A90D-1B98F3463110}" type="slidenum">
              <a:rPr lang="en-US" smtClean="0"/>
              <a:t>‹#›</a:t>
            </a:fld>
            <a:endParaRPr lang="en-US"/>
          </a:p>
        </p:txBody>
      </p:sp>
    </p:spTree>
    <p:extLst>
      <p:ext uri="{BB962C8B-B14F-4D97-AF65-F5344CB8AC3E}">
        <p14:creationId xmlns:p14="http://schemas.microsoft.com/office/powerpoint/2010/main" val="108293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96D4D-8BE0-437F-BFEB-C05D33BAC23F}"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7CF83-1140-4B89-A90D-1B98F3463110}" type="slidenum">
              <a:rPr lang="en-US" smtClean="0"/>
              <a:t>‹#›</a:t>
            </a:fld>
            <a:endParaRPr lang="en-US"/>
          </a:p>
        </p:txBody>
      </p:sp>
    </p:spTree>
    <p:extLst>
      <p:ext uri="{BB962C8B-B14F-4D97-AF65-F5344CB8AC3E}">
        <p14:creationId xmlns:p14="http://schemas.microsoft.com/office/powerpoint/2010/main" val="118306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96D4D-8BE0-437F-BFEB-C05D33BAC23F}"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7CF83-1140-4B89-A90D-1B98F3463110}" type="slidenum">
              <a:rPr lang="en-US" smtClean="0"/>
              <a:t>‹#›</a:t>
            </a:fld>
            <a:endParaRPr lang="en-US"/>
          </a:p>
        </p:txBody>
      </p:sp>
    </p:spTree>
    <p:extLst>
      <p:ext uri="{BB962C8B-B14F-4D97-AF65-F5344CB8AC3E}">
        <p14:creationId xmlns:p14="http://schemas.microsoft.com/office/powerpoint/2010/main" val="417901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96D4D-8BE0-437F-BFEB-C05D33BAC23F}"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7CF83-1140-4B89-A90D-1B98F3463110}" type="slidenum">
              <a:rPr lang="en-US" smtClean="0"/>
              <a:t>‹#›</a:t>
            </a:fld>
            <a:endParaRPr lang="en-US"/>
          </a:p>
        </p:txBody>
      </p:sp>
    </p:spTree>
    <p:extLst>
      <p:ext uri="{BB962C8B-B14F-4D97-AF65-F5344CB8AC3E}">
        <p14:creationId xmlns:p14="http://schemas.microsoft.com/office/powerpoint/2010/main" val="323679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96D4D-8BE0-437F-BFEB-C05D33BAC23F}"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7CF83-1140-4B89-A90D-1B98F3463110}" type="slidenum">
              <a:rPr lang="en-US" smtClean="0"/>
              <a:t>‹#›</a:t>
            </a:fld>
            <a:endParaRPr lang="en-US"/>
          </a:p>
        </p:txBody>
      </p:sp>
    </p:spTree>
    <p:extLst>
      <p:ext uri="{BB962C8B-B14F-4D97-AF65-F5344CB8AC3E}">
        <p14:creationId xmlns:p14="http://schemas.microsoft.com/office/powerpoint/2010/main" val="291182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96D4D-8BE0-437F-BFEB-C05D33BAC23F}" type="datetimeFigureOut">
              <a:rPr lang="en-US" smtClean="0"/>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27CF83-1140-4B89-A90D-1B98F3463110}" type="slidenum">
              <a:rPr lang="en-US" smtClean="0"/>
              <a:t>‹#›</a:t>
            </a:fld>
            <a:endParaRPr lang="en-US"/>
          </a:p>
        </p:txBody>
      </p:sp>
    </p:spTree>
    <p:extLst>
      <p:ext uri="{BB962C8B-B14F-4D97-AF65-F5344CB8AC3E}">
        <p14:creationId xmlns:p14="http://schemas.microsoft.com/office/powerpoint/2010/main" val="179335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96D4D-8BE0-437F-BFEB-C05D33BAC23F}" type="datetimeFigureOut">
              <a:rPr lang="en-US" smtClean="0"/>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27CF83-1140-4B89-A90D-1B98F3463110}" type="slidenum">
              <a:rPr lang="en-US" smtClean="0"/>
              <a:t>‹#›</a:t>
            </a:fld>
            <a:endParaRPr lang="en-US"/>
          </a:p>
        </p:txBody>
      </p:sp>
    </p:spTree>
    <p:extLst>
      <p:ext uri="{BB962C8B-B14F-4D97-AF65-F5344CB8AC3E}">
        <p14:creationId xmlns:p14="http://schemas.microsoft.com/office/powerpoint/2010/main" val="198049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96D4D-8BE0-437F-BFEB-C05D33BAC23F}" type="datetimeFigureOut">
              <a:rPr lang="en-US" smtClean="0"/>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27CF83-1140-4B89-A90D-1B98F3463110}" type="slidenum">
              <a:rPr lang="en-US" smtClean="0"/>
              <a:t>‹#›</a:t>
            </a:fld>
            <a:endParaRPr lang="en-US"/>
          </a:p>
        </p:txBody>
      </p:sp>
    </p:spTree>
    <p:extLst>
      <p:ext uri="{BB962C8B-B14F-4D97-AF65-F5344CB8AC3E}">
        <p14:creationId xmlns:p14="http://schemas.microsoft.com/office/powerpoint/2010/main" val="311675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96D4D-8BE0-437F-BFEB-C05D33BAC23F}"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7CF83-1140-4B89-A90D-1B98F3463110}" type="slidenum">
              <a:rPr lang="en-US" smtClean="0"/>
              <a:t>‹#›</a:t>
            </a:fld>
            <a:endParaRPr lang="en-US"/>
          </a:p>
        </p:txBody>
      </p:sp>
    </p:spTree>
    <p:extLst>
      <p:ext uri="{BB962C8B-B14F-4D97-AF65-F5344CB8AC3E}">
        <p14:creationId xmlns:p14="http://schemas.microsoft.com/office/powerpoint/2010/main" val="331186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96D4D-8BE0-437F-BFEB-C05D33BAC23F}"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7CF83-1140-4B89-A90D-1B98F3463110}" type="slidenum">
              <a:rPr lang="en-US" smtClean="0"/>
              <a:t>‹#›</a:t>
            </a:fld>
            <a:endParaRPr lang="en-US"/>
          </a:p>
        </p:txBody>
      </p:sp>
    </p:spTree>
    <p:extLst>
      <p:ext uri="{BB962C8B-B14F-4D97-AF65-F5344CB8AC3E}">
        <p14:creationId xmlns:p14="http://schemas.microsoft.com/office/powerpoint/2010/main" val="404157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96D4D-8BE0-437F-BFEB-C05D33BAC23F}" type="datetimeFigureOut">
              <a:rPr lang="en-US" smtClean="0"/>
              <a:t>4/16/2015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7CF83-1140-4B89-A90D-1B98F3463110}" type="slidenum">
              <a:rPr lang="en-US" smtClean="0"/>
              <a:t>‹#›</a:t>
            </a:fld>
            <a:endParaRPr lang="en-US"/>
          </a:p>
        </p:txBody>
      </p:sp>
    </p:spTree>
    <p:extLst>
      <p:ext uri="{BB962C8B-B14F-4D97-AF65-F5344CB8AC3E}">
        <p14:creationId xmlns:p14="http://schemas.microsoft.com/office/powerpoint/2010/main" val="1165183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2">
                    <a:lumMod val="50000"/>
                  </a:schemeClr>
                </a:solidFill>
              </a:rPr>
              <a:t>2015 Campus Convocation</a:t>
            </a:r>
            <a:br>
              <a:rPr lang="en-US" dirty="0" smtClean="0">
                <a:solidFill>
                  <a:schemeClr val="accent2">
                    <a:lumMod val="50000"/>
                  </a:schemeClr>
                </a:solidFill>
              </a:rPr>
            </a:br>
            <a:r>
              <a:rPr lang="en-US" dirty="0" smtClean="0">
                <a:solidFill>
                  <a:schemeClr val="accent2">
                    <a:lumMod val="50000"/>
                  </a:schemeClr>
                </a:solidFill>
              </a:rPr>
              <a:t>De Anza College</a:t>
            </a:r>
            <a:endParaRPr lang="en-US" dirty="0">
              <a:solidFill>
                <a:schemeClr val="accent2">
                  <a:lumMod val="50000"/>
                </a:schemeClr>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68266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p:txBody>
          <a:bodyPr>
            <a:normAutofit/>
          </a:bodyPr>
          <a:lstStyle/>
          <a:p>
            <a:pPr marL="0" indent="0" algn="ctr">
              <a:buNone/>
            </a:pPr>
            <a:r>
              <a:rPr lang="en-US" sz="3500" b="1" dirty="0" smtClean="0"/>
              <a:t>Example #2: “Chill City”</a:t>
            </a:r>
          </a:p>
          <a:p>
            <a:r>
              <a:rPr lang="en-US" dirty="0" smtClean="0"/>
              <a:t>One of several quarterly events facilitated by Health Services</a:t>
            </a:r>
            <a:endParaRPr lang="en-US" dirty="0" smtClean="0">
              <a:effectLst/>
            </a:endParaRPr>
          </a:p>
          <a:p>
            <a:pPr lvl="1"/>
            <a:endParaRPr lang="en-US" dirty="0"/>
          </a:p>
          <a:p>
            <a:endParaRPr lang="en-US" dirty="0" smtClean="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3352800"/>
            <a:ext cx="5181600" cy="2590800"/>
          </a:xfrm>
          <a:prstGeom prst="rect">
            <a:avLst/>
          </a:prstGeom>
        </p:spPr>
      </p:pic>
    </p:spTree>
    <p:extLst>
      <p:ext uri="{BB962C8B-B14F-4D97-AF65-F5344CB8AC3E}">
        <p14:creationId xmlns:p14="http://schemas.microsoft.com/office/powerpoint/2010/main" val="356140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p:txBody>
          <a:bodyPr>
            <a:normAutofit/>
          </a:bodyPr>
          <a:lstStyle/>
          <a:p>
            <a:pPr marL="0" indent="0" algn="ctr">
              <a:buNone/>
            </a:pPr>
            <a:r>
              <a:rPr lang="en-US" sz="3500" b="1" dirty="0" smtClean="0"/>
              <a:t>Example #2: “Chill City”</a:t>
            </a:r>
          </a:p>
          <a:p>
            <a:r>
              <a:rPr lang="en-US" dirty="0" smtClean="0"/>
              <a:t>One of several quarterly events facilitated by Health Services</a:t>
            </a:r>
            <a:endParaRPr lang="en-US" dirty="0" smtClean="0">
              <a:effectLst/>
            </a:endParaRPr>
          </a:p>
          <a:p>
            <a:pPr lvl="1"/>
            <a:endParaRPr lang="en-US" dirty="0"/>
          </a:p>
          <a:p>
            <a:endParaRPr lang="en-US" dirty="0" smtClean="0"/>
          </a:p>
          <a:p>
            <a:pPr lvl="1"/>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3276600"/>
            <a:ext cx="3124200" cy="3124200"/>
          </a:xfrm>
          <a:prstGeom prst="rect">
            <a:avLst/>
          </a:prstGeom>
        </p:spPr>
      </p:pic>
    </p:spTree>
    <p:extLst>
      <p:ext uri="{BB962C8B-B14F-4D97-AF65-F5344CB8AC3E}">
        <p14:creationId xmlns:p14="http://schemas.microsoft.com/office/powerpoint/2010/main" val="2155297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p:txBody>
          <a:bodyPr>
            <a:normAutofit/>
          </a:bodyPr>
          <a:lstStyle/>
          <a:p>
            <a:pPr marL="0" indent="0" algn="ctr">
              <a:buNone/>
            </a:pPr>
            <a:r>
              <a:rPr lang="en-US" sz="3500" b="1" dirty="0" smtClean="0"/>
              <a:t>Example #2: “Chill City”</a:t>
            </a:r>
          </a:p>
          <a:p>
            <a:r>
              <a:rPr lang="en-US" dirty="0" smtClean="0"/>
              <a:t>One of several quarterly events facilitated by Health Services</a:t>
            </a:r>
            <a:endParaRPr lang="en-US" dirty="0" smtClean="0">
              <a:effectLst/>
            </a:endParaRPr>
          </a:p>
          <a:p>
            <a:pPr lvl="1"/>
            <a:endParaRPr lang="en-US" dirty="0"/>
          </a:p>
          <a:p>
            <a:endParaRPr lang="en-US" dirty="0" smtClean="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3276600"/>
            <a:ext cx="3352800" cy="3352800"/>
          </a:xfrm>
          <a:prstGeom prst="rect">
            <a:avLst/>
          </a:prstGeom>
        </p:spPr>
      </p:pic>
    </p:spTree>
    <p:extLst>
      <p:ext uri="{BB962C8B-B14F-4D97-AF65-F5344CB8AC3E}">
        <p14:creationId xmlns:p14="http://schemas.microsoft.com/office/powerpoint/2010/main" val="88971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p:txBody>
          <a:bodyPr>
            <a:normAutofit/>
          </a:bodyPr>
          <a:lstStyle/>
          <a:p>
            <a:pPr marL="0" indent="0" algn="ctr">
              <a:buNone/>
            </a:pPr>
            <a:r>
              <a:rPr lang="en-US" sz="3500" b="1" dirty="0" smtClean="0"/>
              <a:t>Example #2: “Chill City”</a:t>
            </a:r>
          </a:p>
          <a:p>
            <a:r>
              <a:rPr lang="en-US" dirty="0" smtClean="0"/>
              <a:t>One of several quarterly events facilitated by Health Services</a:t>
            </a:r>
            <a:endParaRPr lang="en-US" dirty="0" smtClean="0">
              <a:effectLst/>
            </a:endParaRPr>
          </a:p>
          <a:p>
            <a:pPr lvl="1"/>
            <a:endParaRPr lang="en-US" dirty="0"/>
          </a:p>
          <a:p>
            <a:endParaRPr lang="en-US" dirty="0" smtClean="0"/>
          </a:p>
          <a:p>
            <a:pPr lvl="1"/>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819400"/>
            <a:ext cx="2590800" cy="3886200"/>
          </a:xfrm>
          <a:prstGeom prst="rect">
            <a:avLst/>
          </a:prstGeom>
        </p:spPr>
      </p:pic>
    </p:spTree>
    <p:extLst>
      <p:ext uri="{BB962C8B-B14F-4D97-AF65-F5344CB8AC3E}">
        <p14:creationId xmlns:p14="http://schemas.microsoft.com/office/powerpoint/2010/main" val="2604365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p:txBody>
          <a:bodyPr>
            <a:normAutofit/>
          </a:bodyPr>
          <a:lstStyle/>
          <a:p>
            <a:pPr marL="0" indent="0" algn="ctr">
              <a:buNone/>
            </a:pPr>
            <a:r>
              <a:rPr lang="en-US" sz="3500" b="1" dirty="0" smtClean="0"/>
              <a:t>Example #2: “Chill City”</a:t>
            </a:r>
          </a:p>
          <a:p>
            <a:r>
              <a:rPr lang="en-US" dirty="0"/>
              <a:t>“Get your chill on while you de-stress before finals. Special guests will help keep your stress levels in check to enable you to study for finals. Held in the S-Quad the week before finals</a:t>
            </a:r>
            <a:r>
              <a:rPr lang="en-US" dirty="0" smtClean="0"/>
              <a:t>.”</a:t>
            </a:r>
            <a:endParaRPr lang="en-US" dirty="0"/>
          </a:p>
          <a:p>
            <a:endParaRPr lang="en-US" dirty="0" smtClean="0"/>
          </a:p>
          <a:p>
            <a:pPr lvl="1"/>
            <a:endParaRPr lang="en-US" dirty="0"/>
          </a:p>
        </p:txBody>
      </p:sp>
    </p:spTree>
    <p:extLst>
      <p:ext uri="{BB962C8B-B14F-4D97-AF65-F5344CB8AC3E}">
        <p14:creationId xmlns:p14="http://schemas.microsoft.com/office/powerpoint/2010/main" val="3396652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p:txBody>
          <a:bodyPr>
            <a:normAutofit/>
          </a:bodyPr>
          <a:lstStyle/>
          <a:p>
            <a:pPr marL="0" indent="0" algn="ctr">
              <a:buNone/>
            </a:pPr>
            <a:r>
              <a:rPr lang="en-US" sz="3500" b="1" dirty="0" smtClean="0"/>
              <a:t>Example #2: “Chill City”</a:t>
            </a:r>
          </a:p>
          <a:p>
            <a:r>
              <a:rPr lang="en-US" dirty="0" smtClean="0"/>
              <a:t>An assessment challenge:</a:t>
            </a:r>
          </a:p>
          <a:p>
            <a:pPr lvl="1"/>
            <a:r>
              <a:rPr lang="en-US" dirty="0" smtClean="0"/>
              <a:t>Survey-based assessment would seem to interfere with the aims of the event itself</a:t>
            </a:r>
          </a:p>
          <a:p>
            <a:pPr lvl="1"/>
            <a:r>
              <a:rPr lang="en-US" dirty="0" smtClean="0">
                <a:effectLst/>
              </a:rPr>
              <a:t>The idea is to </a:t>
            </a:r>
            <a:r>
              <a:rPr lang="en-US" i="1" dirty="0" smtClean="0">
                <a:effectLst/>
              </a:rPr>
              <a:t>decrease</a:t>
            </a:r>
            <a:r>
              <a:rPr lang="en-US" dirty="0" smtClean="0">
                <a:effectLst/>
              </a:rPr>
              <a:t> stress, after all…</a:t>
            </a:r>
          </a:p>
          <a:p>
            <a:pPr lvl="1"/>
            <a:endParaRPr lang="en-US" dirty="0"/>
          </a:p>
          <a:p>
            <a:endParaRPr lang="en-US" dirty="0" smtClean="0"/>
          </a:p>
          <a:p>
            <a:pPr lvl="1"/>
            <a:endParaRPr lang="en-US" dirty="0"/>
          </a:p>
        </p:txBody>
      </p:sp>
    </p:spTree>
    <p:extLst>
      <p:ext uri="{BB962C8B-B14F-4D97-AF65-F5344CB8AC3E}">
        <p14:creationId xmlns:p14="http://schemas.microsoft.com/office/powerpoint/2010/main" val="30215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p:txBody>
          <a:bodyPr>
            <a:normAutofit/>
          </a:bodyPr>
          <a:lstStyle/>
          <a:p>
            <a:pPr marL="0" indent="0" algn="ctr">
              <a:buNone/>
            </a:pPr>
            <a:r>
              <a:rPr lang="en-US" sz="5000" b="1" dirty="0" smtClean="0"/>
              <a:t>Example #2: “Chill City”</a:t>
            </a:r>
          </a:p>
          <a:p>
            <a:r>
              <a:rPr lang="en-US" sz="4600" dirty="0" smtClean="0"/>
              <a:t>An assessment solution: Anecdotal evidence can be valuable, too!</a:t>
            </a:r>
            <a:endParaRPr lang="en-US" dirty="0"/>
          </a:p>
          <a:p>
            <a:endParaRPr lang="en-US" dirty="0" smtClean="0"/>
          </a:p>
          <a:p>
            <a:pPr lvl="1"/>
            <a:endParaRPr lang="en-US" dirty="0"/>
          </a:p>
        </p:txBody>
      </p:sp>
    </p:spTree>
    <p:extLst>
      <p:ext uri="{BB962C8B-B14F-4D97-AF65-F5344CB8AC3E}">
        <p14:creationId xmlns:p14="http://schemas.microsoft.com/office/powerpoint/2010/main" val="268618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a:bodyPr>
          <a:lstStyle/>
          <a:p>
            <a:pPr marL="0" indent="0" algn="ctr">
              <a:buNone/>
            </a:pPr>
            <a:r>
              <a:rPr lang="en-US" sz="3500" b="1" dirty="0" smtClean="0"/>
              <a:t>Example #3: The Food Pantry (OTI)</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Sometimes </a:t>
            </a:r>
            <a:r>
              <a:rPr lang="en-US" i="1" dirty="0" smtClean="0"/>
              <a:t>asking the right questions</a:t>
            </a:r>
            <a:r>
              <a:rPr lang="en-US" dirty="0" smtClean="0"/>
              <a:t> can result in a profound impact on our students’ lives</a:t>
            </a:r>
          </a:p>
          <a:p>
            <a:endParaRPr lang="en-US" dirty="0" smtClean="0"/>
          </a:p>
          <a:p>
            <a:pPr lvl="1"/>
            <a:endParaRPr lang="en-US" dirty="0"/>
          </a:p>
        </p:txBody>
      </p:sp>
    </p:spTree>
    <p:extLst>
      <p:ext uri="{BB962C8B-B14F-4D97-AF65-F5344CB8AC3E}">
        <p14:creationId xmlns:p14="http://schemas.microsoft.com/office/powerpoint/2010/main" val="346785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a:bodyPr>
          <a:lstStyle/>
          <a:p>
            <a:pPr marL="0" indent="0" algn="ctr">
              <a:buNone/>
            </a:pPr>
            <a:r>
              <a:rPr lang="en-US" sz="3500" b="1" dirty="0" smtClean="0"/>
              <a:t>Example #3: The Food Pantry (OTI)</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From Veronica Acevedo Avila’s January 2014 article in the SLO Newsletter:</a:t>
            </a:r>
          </a:p>
          <a:p>
            <a:pPr lvl="1"/>
            <a:r>
              <a:rPr lang="en-US" dirty="0" smtClean="0"/>
              <a:t>“</a:t>
            </a:r>
            <a:r>
              <a:rPr lang="en-US" dirty="0"/>
              <a:t>As much as Dan and the OTI staff would like to think that all affiliated students know about every service they offer, they knew this wasn’t the case. So his team conducted </a:t>
            </a:r>
            <a:r>
              <a:rPr lang="en-US" dirty="0">
                <a:solidFill>
                  <a:schemeClr val="accent2">
                    <a:lumMod val="50000"/>
                  </a:schemeClr>
                </a:solidFill>
              </a:rPr>
              <a:t>a survey to find out which OTI services students knew </a:t>
            </a:r>
            <a:r>
              <a:rPr lang="en-US" dirty="0"/>
              <a:t>versus which ones they needed to better advertise</a:t>
            </a:r>
            <a:r>
              <a:rPr lang="en-US" dirty="0" smtClean="0"/>
              <a:t>.”</a:t>
            </a:r>
          </a:p>
          <a:p>
            <a:endParaRPr lang="en-US" dirty="0" smtClean="0"/>
          </a:p>
          <a:p>
            <a:pPr lvl="1"/>
            <a:endParaRPr lang="en-US" dirty="0"/>
          </a:p>
        </p:txBody>
      </p:sp>
    </p:spTree>
    <p:extLst>
      <p:ext uri="{BB962C8B-B14F-4D97-AF65-F5344CB8AC3E}">
        <p14:creationId xmlns:p14="http://schemas.microsoft.com/office/powerpoint/2010/main" val="55617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a:bodyPr>
          <a:lstStyle/>
          <a:p>
            <a:pPr marL="0" indent="0" algn="ctr">
              <a:buNone/>
            </a:pPr>
            <a:r>
              <a:rPr lang="en-US" sz="3500" b="1" dirty="0" smtClean="0"/>
              <a:t>Example #3: The Food Pantry (OTI)</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From Veronica Acevedo Avila’s January 2014 article in the SLO Newsletter:</a:t>
            </a:r>
          </a:p>
          <a:p>
            <a:pPr lvl="1"/>
            <a:r>
              <a:rPr lang="en-US" dirty="0" smtClean="0"/>
              <a:t>“</a:t>
            </a:r>
            <a:r>
              <a:rPr lang="en-US" dirty="0"/>
              <a:t>The SSLO </a:t>
            </a:r>
            <a:r>
              <a:rPr lang="en-US" dirty="0" smtClean="0"/>
              <a:t>assessment </a:t>
            </a:r>
            <a:r>
              <a:rPr lang="en-US" dirty="0"/>
              <a:t>survey results showed that the majority of students didn’t know about food and shelter services. But more importantly, the team found out the true extent to which this service was needed because </a:t>
            </a:r>
            <a:r>
              <a:rPr lang="en-US" dirty="0">
                <a:solidFill>
                  <a:schemeClr val="accent2">
                    <a:lumMod val="50000"/>
                  </a:schemeClr>
                </a:solidFill>
              </a:rPr>
              <a:t>students reported that they were coming to class hungry</a:t>
            </a:r>
            <a:r>
              <a:rPr lang="en-US" dirty="0" smtClean="0"/>
              <a:t>.”</a:t>
            </a:r>
          </a:p>
          <a:p>
            <a:pPr lvl="1"/>
            <a:endParaRPr lang="en-US" dirty="0"/>
          </a:p>
        </p:txBody>
      </p:sp>
    </p:spTree>
    <p:extLst>
      <p:ext uri="{BB962C8B-B14F-4D97-AF65-F5344CB8AC3E}">
        <p14:creationId xmlns:p14="http://schemas.microsoft.com/office/powerpoint/2010/main" val="246264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Convocation Schedule</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dirty="0"/>
              <a:t>9:00-10:30 Morning Program</a:t>
            </a:r>
          </a:p>
          <a:p>
            <a:pPr lvl="1"/>
            <a:r>
              <a:rPr lang="en-US" dirty="0"/>
              <a:t>An overview of assessing the “Physical/Mental Wellness and Personal Responsibility” ICC</a:t>
            </a:r>
          </a:p>
          <a:p>
            <a:r>
              <a:rPr lang="en-US" dirty="0"/>
              <a:t>10:40-11:25 Breakout Session I</a:t>
            </a:r>
          </a:p>
          <a:p>
            <a:r>
              <a:rPr lang="en-US" dirty="0"/>
              <a:t>11:30-12:15 Breakout Session II</a:t>
            </a:r>
          </a:p>
          <a:p>
            <a:r>
              <a:rPr lang="en-US" dirty="0"/>
              <a:t>12:20-1:10 Lunch (with special guests!)</a:t>
            </a:r>
          </a:p>
          <a:p>
            <a:r>
              <a:rPr lang="en-US" dirty="0"/>
              <a:t>1:10-3:00 </a:t>
            </a:r>
            <a:r>
              <a:rPr lang="en-US" dirty="0" err="1"/>
              <a:t>Dept</a:t>
            </a:r>
            <a:r>
              <a:rPr lang="en-US" dirty="0"/>
              <a:t>/Program Assessment Work</a:t>
            </a:r>
          </a:p>
          <a:p>
            <a:pPr lvl="1"/>
            <a:r>
              <a:rPr lang="en-US" dirty="0"/>
              <a:t>Afternoon ‘ask’: SLO Assessment Plan (due 4/20</a:t>
            </a:r>
            <a:r>
              <a:rPr lang="en-US" dirty="0" smtClean="0"/>
              <a:t>)</a:t>
            </a:r>
            <a:endParaRPr lang="en-US" dirty="0"/>
          </a:p>
        </p:txBody>
      </p:sp>
    </p:spTree>
    <p:extLst>
      <p:ext uri="{BB962C8B-B14F-4D97-AF65-F5344CB8AC3E}">
        <p14:creationId xmlns:p14="http://schemas.microsoft.com/office/powerpoint/2010/main" val="156694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a:bodyPr>
          <a:lstStyle/>
          <a:p>
            <a:pPr marL="0" indent="0" algn="ctr">
              <a:buNone/>
            </a:pPr>
            <a:r>
              <a:rPr lang="en-US" sz="3500" b="1" dirty="0" smtClean="0"/>
              <a:t>Example #3: The Food Pantry (OTI)</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From Veronica Acevedo Avila’s January 2014 article in the SLO Newsletter:</a:t>
            </a:r>
          </a:p>
          <a:p>
            <a:pPr lvl="1"/>
            <a:r>
              <a:rPr lang="en-US" dirty="0" smtClean="0"/>
              <a:t>“</a:t>
            </a:r>
            <a:r>
              <a:rPr lang="en-US" dirty="0"/>
              <a:t>These individuals didn’t have the money to buy food for themselves nor their </a:t>
            </a:r>
            <a:r>
              <a:rPr lang="en-US" dirty="0" smtClean="0"/>
              <a:t>families. The </a:t>
            </a:r>
            <a:r>
              <a:rPr lang="en-US" dirty="0"/>
              <a:t>SSLO assessment survey </a:t>
            </a:r>
            <a:r>
              <a:rPr lang="en-US" dirty="0">
                <a:solidFill>
                  <a:schemeClr val="accent2">
                    <a:lumMod val="50000"/>
                  </a:schemeClr>
                </a:solidFill>
              </a:rPr>
              <a:t>results helped identify food insecurity issues amongst students and OTI took action</a:t>
            </a:r>
            <a:r>
              <a:rPr lang="en-US" dirty="0" smtClean="0">
                <a:solidFill>
                  <a:schemeClr val="accent2">
                    <a:lumMod val="50000"/>
                  </a:schemeClr>
                </a:solidFill>
              </a:rPr>
              <a:t>.</a:t>
            </a:r>
            <a:r>
              <a:rPr lang="en-US" dirty="0" smtClean="0"/>
              <a:t>”</a:t>
            </a:r>
            <a:r>
              <a:rPr lang="en-US" dirty="0" smtClean="0">
                <a:solidFill>
                  <a:schemeClr val="accent2">
                    <a:lumMod val="50000"/>
                  </a:schemeClr>
                </a:solidFill>
              </a:rPr>
              <a:t> </a:t>
            </a:r>
            <a:endParaRPr lang="en-US" dirty="0">
              <a:solidFill>
                <a:schemeClr val="accent2">
                  <a:lumMod val="50000"/>
                </a:schemeClr>
              </a:solidFill>
            </a:endParaRPr>
          </a:p>
        </p:txBody>
      </p:sp>
    </p:spTree>
    <p:extLst>
      <p:ext uri="{BB962C8B-B14F-4D97-AF65-F5344CB8AC3E}">
        <p14:creationId xmlns:p14="http://schemas.microsoft.com/office/powerpoint/2010/main" val="39670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fontScale="85000" lnSpcReduction="10000"/>
          </a:bodyPr>
          <a:lstStyle/>
          <a:p>
            <a:pPr marL="0" indent="0" algn="ctr">
              <a:buNone/>
            </a:pPr>
            <a:r>
              <a:rPr lang="en-US" sz="3500" b="1" dirty="0" smtClean="0"/>
              <a:t>Example #4: PLO Assessment for the P.E. Program</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The assessment of this ICC is often directly embedded into the assessment work that we already do for our course and program level outcomes</a:t>
            </a:r>
            <a:endParaRPr lang="en-US" dirty="0">
              <a:solidFill>
                <a:schemeClr val="accent2">
                  <a:lumMod val="50000"/>
                </a:schemeClr>
              </a:solidFill>
            </a:endParaRPr>
          </a:p>
        </p:txBody>
      </p:sp>
    </p:spTree>
    <p:extLst>
      <p:ext uri="{BB962C8B-B14F-4D97-AF65-F5344CB8AC3E}">
        <p14:creationId xmlns:p14="http://schemas.microsoft.com/office/powerpoint/2010/main" val="139770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fontScale="85000" lnSpcReduction="10000"/>
          </a:bodyPr>
          <a:lstStyle/>
          <a:p>
            <a:pPr marL="0" indent="0" algn="ctr">
              <a:buNone/>
            </a:pPr>
            <a:r>
              <a:rPr lang="en-US" sz="3500" b="1" dirty="0" smtClean="0"/>
              <a:t>Example #4: PLO Assessment for the P.E. Program</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chemeClr val="accent2">
                  <a:lumMod val="50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9" y="2326850"/>
            <a:ext cx="5428129" cy="4194463"/>
          </a:xfrm>
          <a:prstGeom prst="rect">
            <a:avLst/>
          </a:prstGeom>
        </p:spPr>
      </p:pic>
    </p:spTree>
    <p:extLst>
      <p:ext uri="{BB962C8B-B14F-4D97-AF65-F5344CB8AC3E}">
        <p14:creationId xmlns:p14="http://schemas.microsoft.com/office/powerpoint/2010/main" val="8313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fontScale="85000" lnSpcReduction="10000"/>
          </a:bodyPr>
          <a:lstStyle/>
          <a:p>
            <a:pPr marL="0" indent="0" algn="ctr">
              <a:buNone/>
            </a:pPr>
            <a:r>
              <a:rPr lang="en-US" sz="3500" b="1" dirty="0" smtClean="0"/>
              <a:t>Example #4: PLO Assessment for the P.E. Program</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PLO Statement:</a:t>
            </a:r>
          </a:p>
          <a:p>
            <a:pPr lvl="1"/>
            <a:r>
              <a:rPr lang="en-US" dirty="0" smtClean="0"/>
              <a:t>“Demonstrate the knowledge, skills and ability to understand and use core fitness concepts in the pursuit of life long health and wellness.”</a:t>
            </a:r>
          </a:p>
          <a:p>
            <a:r>
              <a:rPr lang="en-US" dirty="0" smtClean="0"/>
              <a:t>Assessment method:</a:t>
            </a:r>
          </a:p>
          <a:p>
            <a:pPr lvl="1"/>
            <a:r>
              <a:rPr lang="en-US" dirty="0" smtClean="0"/>
              <a:t>“6 questions embedded in a survey.  Give instructors a survey with </a:t>
            </a:r>
            <a:r>
              <a:rPr lang="en-US" dirty="0" err="1" smtClean="0"/>
              <a:t>scantrons</a:t>
            </a:r>
            <a:r>
              <a:rPr lang="en-US" dirty="0" smtClean="0"/>
              <a:t> and they choose a class to perform the survey in.”</a:t>
            </a:r>
            <a:endParaRPr lang="en-US" dirty="0"/>
          </a:p>
        </p:txBody>
      </p:sp>
    </p:spTree>
    <p:extLst>
      <p:ext uri="{BB962C8B-B14F-4D97-AF65-F5344CB8AC3E}">
        <p14:creationId xmlns:p14="http://schemas.microsoft.com/office/powerpoint/2010/main" val="253309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fontScale="85000" lnSpcReduction="10000"/>
          </a:bodyPr>
          <a:lstStyle/>
          <a:p>
            <a:pPr marL="0" indent="0" algn="ctr">
              <a:buNone/>
            </a:pPr>
            <a:r>
              <a:rPr lang="en-US" sz="3500" b="1" dirty="0" smtClean="0"/>
              <a:t>Example #4: PLO Assessment for the P.E. Program</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“66% of students were able to discern and employ fitness concepts. Target met relative to institutional equity standards. But, may not have been met relative to the SLO standards set when the SLO statement was created.”</a:t>
            </a:r>
            <a:endParaRPr lang="en-US" dirty="0">
              <a:solidFill>
                <a:schemeClr val="accent2">
                  <a:lumMod val="50000"/>
                </a:schemeClr>
              </a:solidFill>
            </a:endParaRPr>
          </a:p>
        </p:txBody>
      </p:sp>
    </p:spTree>
    <p:extLst>
      <p:ext uri="{BB962C8B-B14F-4D97-AF65-F5344CB8AC3E}">
        <p14:creationId xmlns:p14="http://schemas.microsoft.com/office/powerpoint/2010/main" val="26050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a:bodyPr>
          <a:lstStyle/>
          <a:p>
            <a:pPr marL="0" indent="0" algn="ctr">
              <a:buNone/>
            </a:pPr>
            <a:r>
              <a:rPr lang="en-US" sz="3500" b="1" dirty="0" smtClean="0"/>
              <a:t>Example #5: Psychological Services</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This program more directly emphasizes the </a:t>
            </a:r>
            <a:r>
              <a:rPr lang="en-US" i="1" dirty="0" smtClean="0"/>
              <a:t>mental</a:t>
            </a:r>
            <a:r>
              <a:rPr lang="en-US" dirty="0" smtClean="0"/>
              <a:t> wellness addressed by the ICC language.</a:t>
            </a:r>
          </a:p>
          <a:p>
            <a:r>
              <a:rPr lang="en-US" dirty="0" smtClean="0">
                <a:solidFill>
                  <a:schemeClr val="accent2">
                    <a:lumMod val="50000"/>
                  </a:schemeClr>
                </a:solidFill>
              </a:rPr>
              <a:t>A relatively new program, Psychological Services was first introduced in the winter of 2014.</a:t>
            </a:r>
            <a:endParaRPr lang="en-US" dirty="0">
              <a:solidFill>
                <a:schemeClr val="accent2">
                  <a:lumMod val="50000"/>
                </a:schemeClr>
              </a:solidFill>
            </a:endParaRPr>
          </a:p>
        </p:txBody>
      </p:sp>
    </p:spTree>
    <p:extLst>
      <p:ext uri="{BB962C8B-B14F-4D97-AF65-F5344CB8AC3E}">
        <p14:creationId xmlns:p14="http://schemas.microsoft.com/office/powerpoint/2010/main" val="182017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a:bodyPr>
          <a:lstStyle/>
          <a:p>
            <a:pPr marL="0" indent="0" algn="ctr">
              <a:buNone/>
            </a:pPr>
            <a:r>
              <a:rPr lang="en-US" sz="3500" b="1" dirty="0" smtClean="0"/>
              <a:t>Example #5: Psychological Services</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Siew Kuek, director of the PS program, brought her </a:t>
            </a:r>
            <a:r>
              <a:rPr lang="en-US" i="1" dirty="0"/>
              <a:t>own</a:t>
            </a:r>
            <a:r>
              <a:rPr lang="en-US" dirty="0"/>
              <a:t> </a:t>
            </a:r>
            <a:r>
              <a:rPr lang="en-US" dirty="0" smtClean="0"/>
              <a:t>assessment work from her previous field </a:t>
            </a:r>
            <a:r>
              <a:rPr lang="en-US" dirty="0"/>
              <a:t>experience and education to bear in the </a:t>
            </a:r>
            <a:r>
              <a:rPr lang="en-US" i="1" dirty="0"/>
              <a:t>development</a:t>
            </a:r>
            <a:r>
              <a:rPr lang="en-US" dirty="0"/>
              <a:t> of the program itself.</a:t>
            </a:r>
          </a:p>
        </p:txBody>
      </p:sp>
    </p:spTree>
    <p:extLst>
      <p:ext uri="{BB962C8B-B14F-4D97-AF65-F5344CB8AC3E}">
        <p14:creationId xmlns:p14="http://schemas.microsoft.com/office/powerpoint/2010/main" val="417970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a:bodyPr>
          <a:lstStyle/>
          <a:p>
            <a:pPr marL="0" indent="0" algn="ctr">
              <a:buNone/>
            </a:pPr>
            <a:r>
              <a:rPr lang="en-US" sz="3500" b="1" dirty="0" smtClean="0"/>
              <a:t>Example #5: Psychological Services</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An innovative approach meets both aims simultaneously:</a:t>
            </a:r>
          </a:p>
          <a:p>
            <a:pPr lvl="1"/>
            <a:r>
              <a:rPr lang="en-US" dirty="0" smtClean="0"/>
              <a:t>By working with practicum students currently working toward state licensure, </a:t>
            </a:r>
            <a:r>
              <a:rPr lang="en-US" dirty="0"/>
              <a:t>Siew is now able to also </a:t>
            </a:r>
            <a:r>
              <a:rPr lang="en-US" dirty="0" smtClean="0"/>
              <a:t>offer </a:t>
            </a:r>
            <a:r>
              <a:rPr lang="en-US" dirty="0"/>
              <a:t>unlimited </a:t>
            </a:r>
            <a:r>
              <a:rPr lang="en-US" dirty="0" smtClean="0"/>
              <a:t>appointments with trained therapists </a:t>
            </a:r>
            <a:r>
              <a:rPr lang="en-US" dirty="0"/>
              <a:t>to students who want </a:t>
            </a:r>
            <a:r>
              <a:rPr lang="en-US" dirty="0" smtClean="0"/>
              <a:t>them.</a:t>
            </a:r>
          </a:p>
          <a:p>
            <a:pPr lvl="1"/>
            <a:r>
              <a:rPr lang="en-US" dirty="0"/>
              <a:t>A</a:t>
            </a:r>
            <a:r>
              <a:rPr lang="en-US" dirty="0" smtClean="0"/>
              <a:t>ppointments </a:t>
            </a:r>
            <a:r>
              <a:rPr lang="en-US" dirty="0"/>
              <a:t>beyond the initial limit of five now incur a nominal $</a:t>
            </a:r>
            <a:r>
              <a:rPr lang="en-US" dirty="0" smtClean="0"/>
              <a:t>10 </a:t>
            </a:r>
            <a:r>
              <a:rPr lang="en-US" dirty="0"/>
              <a:t>charge per meeting for students—less than the cost community clinics, and less than the cost of a standard </a:t>
            </a:r>
            <a:r>
              <a:rPr lang="en-US" dirty="0" smtClean="0"/>
              <a:t>co-payment.</a:t>
            </a:r>
            <a:endParaRPr lang="en-US" dirty="0"/>
          </a:p>
          <a:p>
            <a:pPr lvl="1"/>
            <a:endParaRPr lang="en-US" dirty="0"/>
          </a:p>
          <a:p>
            <a:endParaRPr lang="en-US" dirty="0"/>
          </a:p>
        </p:txBody>
      </p:sp>
    </p:spTree>
    <p:extLst>
      <p:ext uri="{BB962C8B-B14F-4D97-AF65-F5344CB8AC3E}">
        <p14:creationId xmlns:p14="http://schemas.microsoft.com/office/powerpoint/2010/main" val="53535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a:bodyPr>
          <a:lstStyle/>
          <a:p>
            <a:pPr marL="0" indent="0" algn="ctr">
              <a:buNone/>
            </a:pPr>
            <a:r>
              <a:rPr lang="en-US" sz="3500" b="1" dirty="0" smtClean="0"/>
              <a:t>Example #5: Psychological Services</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Siew is confident that the Outcome Measures that she is collecting this year will demonstrate that year-long student-clinician relationships greatly </a:t>
            </a:r>
            <a:r>
              <a:rPr lang="en-US" dirty="0" smtClean="0"/>
              <a:t>enhance the </a:t>
            </a:r>
            <a:r>
              <a:rPr lang="en-US" dirty="0"/>
              <a:t>efficacy of the PS program.  </a:t>
            </a:r>
          </a:p>
          <a:p>
            <a:pPr lvl="1"/>
            <a:endParaRPr lang="en-US" dirty="0"/>
          </a:p>
          <a:p>
            <a:endParaRPr lang="en-US" dirty="0"/>
          </a:p>
        </p:txBody>
      </p:sp>
    </p:spTree>
    <p:extLst>
      <p:ext uri="{BB962C8B-B14F-4D97-AF65-F5344CB8AC3E}">
        <p14:creationId xmlns:p14="http://schemas.microsoft.com/office/powerpoint/2010/main" val="404584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a:bodyPr>
          <a:lstStyle/>
          <a:p>
            <a:pPr marL="0" indent="0" algn="ctr">
              <a:buNone/>
            </a:pPr>
            <a:r>
              <a:rPr lang="en-US" sz="3500" b="1" dirty="0" smtClean="0"/>
              <a:t>The Bigger Picture</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These examples illustrate ways in which the college does seem to be meeting the aim of improving student health and wellness.  But they </a:t>
            </a:r>
            <a:r>
              <a:rPr lang="en-US" dirty="0" smtClean="0"/>
              <a:t>also leave </a:t>
            </a:r>
            <a:r>
              <a:rPr lang="en-US" dirty="0"/>
              <a:t>us with three questions:</a:t>
            </a:r>
          </a:p>
          <a:p>
            <a:pPr marL="914400" lvl="1" indent="-514350">
              <a:buFont typeface="+mj-lt"/>
              <a:buAutoNum type="arabicPeriod"/>
            </a:pPr>
            <a:r>
              <a:rPr lang="en-US" dirty="0">
                <a:solidFill>
                  <a:schemeClr val="accent2">
                    <a:lumMod val="50000"/>
                  </a:schemeClr>
                </a:solidFill>
              </a:rPr>
              <a:t>Where </a:t>
            </a:r>
            <a:r>
              <a:rPr lang="en-US" i="1" dirty="0">
                <a:solidFill>
                  <a:schemeClr val="accent2">
                    <a:lumMod val="50000"/>
                  </a:schemeClr>
                </a:solidFill>
              </a:rPr>
              <a:t>else</a:t>
            </a:r>
            <a:r>
              <a:rPr lang="en-US" dirty="0">
                <a:solidFill>
                  <a:schemeClr val="accent2">
                    <a:lumMod val="50000"/>
                  </a:schemeClr>
                </a:solidFill>
              </a:rPr>
              <a:t> do we find examples of this kind of work?</a:t>
            </a:r>
          </a:p>
          <a:p>
            <a:pPr marL="914400" lvl="1" indent="-514350">
              <a:buFont typeface="+mj-lt"/>
              <a:buAutoNum type="arabicPeriod"/>
            </a:pPr>
            <a:r>
              <a:rPr lang="en-US" dirty="0">
                <a:solidFill>
                  <a:schemeClr val="accent2">
                    <a:lumMod val="50000"/>
                  </a:schemeClr>
                </a:solidFill>
              </a:rPr>
              <a:t>How can we </a:t>
            </a:r>
            <a:r>
              <a:rPr lang="en-US" i="1" dirty="0">
                <a:solidFill>
                  <a:schemeClr val="accent2">
                    <a:lumMod val="50000"/>
                  </a:schemeClr>
                </a:solidFill>
              </a:rPr>
              <a:t>improve</a:t>
            </a:r>
            <a:r>
              <a:rPr lang="en-US" dirty="0">
                <a:solidFill>
                  <a:schemeClr val="accent2">
                    <a:lumMod val="50000"/>
                  </a:schemeClr>
                </a:solidFill>
              </a:rPr>
              <a:t>?</a:t>
            </a:r>
          </a:p>
          <a:p>
            <a:pPr marL="914400" lvl="1" indent="-514350">
              <a:buFont typeface="+mj-lt"/>
              <a:buAutoNum type="arabicPeriod"/>
            </a:pPr>
            <a:r>
              <a:rPr lang="en-US" dirty="0">
                <a:solidFill>
                  <a:schemeClr val="accent2">
                    <a:lumMod val="50000"/>
                  </a:schemeClr>
                </a:solidFill>
              </a:rPr>
              <a:t>How are we meeting the aim of enhancing our students’ sense of </a:t>
            </a:r>
            <a:r>
              <a:rPr lang="en-US" i="1" dirty="0">
                <a:solidFill>
                  <a:schemeClr val="accent2">
                    <a:lumMod val="50000"/>
                  </a:schemeClr>
                </a:solidFill>
              </a:rPr>
              <a:t>responsibility</a:t>
            </a:r>
            <a:r>
              <a:rPr lang="en-US" dirty="0">
                <a:solidFill>
                  <a:schemeClr val="accent2">
                    <a:lumMod val="50000"/>
                  </a:schemeClr>
                </a:solidFill>
              </a:rPr>
              <a:t>?</a:t>
            </a:r>
          </a:p>
          <a:p>
            <a:pPr lvl="1"/>
            <a:endParaRPr lang="en-US" dirty="0"/>
          </a:p>
          <a:p>
            <a:endParaRPr lang="en-US" dirty="0"/>
          </a:p>
        </p:txBody>
      </p:sp>
    </p:spTree>
    <p:extLst>
      <p:ext uri="{BB962C8B-B14F-4D97-AF65-F5344CB8AC3E}">
        <p14:creationId xmlns:p14="http://schemas.microsoft.com/office/powerpoint/2010/main" val="134986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ICC Assessment at De Anza College</a:t>
            </a:r>
            <a:endParaRPr lang="en-US" dirty="0"/>
          </a:p>
        </p:txBody>
      </p:sp>
      <p:sp>
        <p:nvSpPr>
          <p:cNvPr id="3" name="Content Placeholder 2"/>
          <p:cNvSpPr>
            <a:spLocks noGrp="1"/>
          </p:cNvSpPr>
          <p:nvPr>
            <p:ph idx="1"/>
          </p:nvPr>
        </p:nvSpPr>
        <p:spPr/>
        <p:txBody>
          <a:bodyPr>
            <a:normAutofit lnSpcReduction="10000"/>
          </a:bodyPr>
          <a:lstStyle/>
          <a:p>
            <a:r>
              <a:rPr lang="en-US" dirty="0" smtClean="0"/>
              <a:t>Communication and Expression</a:t>
            </a:r>
          </a:p>
          <a:p>
            <a:r>
              <a:rPr lang="en-US" dirty="0" smtClean="0"/>
              <a:t>Information Literacy</a:t>
            </a:r>
          </a:p>
          <a:p>
            <a:r>
              <a:rPr lang="en-US" dirty="0" smtClean="0"/>
              <a:t>Civic Capacity for Global, Cultural, Social and Environmental Justice</a:t>
            </a:r>
          </a:p>
          <a:p>
            <a:pPr lvl="1"/>
            <a:r>
              <a:rPr lang="en-US" dirty="0" smtClean="0">
                <a:solidFill>
                  <a:schemeClr val="accent2">
                    <a:lumMod val="50000"/>
                  </a:schemeClr>
                </a:solidFill>
              </a:rPr>
              <a:t>Addressed during 2013 and 2014 Convocations</a:t>
            </a:r>
          </a:p>
          <a:p>
            <a:r>
              <a:rPr lang="en-US" dirty="0" smtClean="0"/>
              <a:t>Critical Thinking</a:t>
            </a:r>
          </a:p>
          <a:p>
            <a:pPr lvl="1"/>
            <a:r>
              <a:rPr lang="en-US" dirty="0" smtClean="0">
                <a:solidFill>
                  <a:schemeClr val="accent2">
                    <a:lumMod val="50000"/>
                  </a:schemeClr>
                </a:solidFill>
              </a:rPr>
              <a:t>Addressed during 2012 Convocation</a:t>
            </a:r>
          </a:p>
          <a:p>
            <a:r>
              <a:rPr lang="en-US" dirty="0" smtClean="0"/>
              <a:t>Physical/Mental Wellness and Personal Responsibility</a:t>
            </a:r>
          </a:p>
          <a:p>
            <a:endParaRPr lang="en-US" dirty="0"/>
          </a:p>
        </p:txBody>
      </p:sp>
    </p:spTree>
    <p:extLst>
      <p:ext uri="{BB962C8B-B14F-4D97-AF65-F5344CB8AC3E}">
        <p14:creationId xmlns:p14="http://schemas.microsoft.com/office/powerpoint/2010/main" val="275792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
                                            <p:txEl>
                                              <p:pRg st="0" end="0"/>
                                            </p:txEl>
                                          </p:spTgt>
                                        </p:tgtEl>
                                      </p:cBhvr>
                                    </p:animEffect>
                                    <p:set>
                                      <p:cBhvr>
                                        <p:cTn id="32" dur="1" fill="hold">
                                          <p:stCondLst>
                                            <p:cond delay="499"/>
                                          </p:stCondLst>
                                        </p:cTn>
                                        <p:tgtEl>
                                          <p:spTgt spid="3">
                                            <p:txEl>
                                              <p:pRg st="0" end="0"/>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3">
                                            <p:txEl>
                                              <p:pRg st="1" end="1"/>
                                            </p:txEl>
                                          </p:spTgt>
                                        </p:tgtEl>
                                      </p:cBhvr>
                                    </p:animEffect>
                                    <p:set>
                                      <p:cBhvr>
                                        <p:cTn id="35" dur="1" fill="hold">
                                          <p:stCondLst>
                                            <p:cond delay="499"/>
                                          </p:stCondLst>
                                        </p:cTn>
                                        <p:tgtEl>
                                          <p:spTgt spid="3">
                                            <p:txEl>
                                              <p:pRg st="1" end="1"/>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
                                            <p:txEl>
                                              <p:pRg st="2" end="2"/>
                                            </p:txEl>
                                          </p:spTgt>
                                        </p:tgtEl>
                                      </p:cBhvr>
                                    </p:animEffect>
                                    <p:set>
                                      <p:cBhvr>
                                        <p:cTn id="38" dur="1" fill="hold">
                                          <p:stCondLst>
                                            <p:cond delay="499"/>
                                          </p:stCondLst>
                                        </p:cTn>
                                        <p:tgtEl>
                                          <p:spTgt spid="3">
                                            <p:txEl>
                                              <p:pRg st="2" end="2"/>
                                            </p:txEl>
                                          </p:spTgt>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
                                            <p:txEl>
                                              <p:pRg st="3" end="3"/>
                                            </p:txEl>
                                          </p:spTgt>
                                        </p:tgtEl>
                                      </p:cBhvr>
                                    </p:animEffect>
                                    <p:set>
                                      <p:cBhvr>
                                        <p:cTn id="41" dur="1" fill="hold">
                                          <p:stCondLst>
                                            <p:cond delay="499"/>
                                          </p:stCondLst>
                                        </p:cTn>
                                        <p:tgtEl>
                                          <p:spTgt spid="3">
                                            <p:txEl>
                                              <p:pRg st="3" end="3"/>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
                                            <p:txEl>
                                              <p:pRg st="4" end="4"/>
                                            </p:txEl>
                                          </p:spTgt>
                                        </p:tgtEl>
                                      </p:cBhvr>
                                    </p:animEffect>
                                    <p:set>
                                      <p:cBhvr>
                                        <p:cTn id="44" dur="1" fill="hold">
                                          <p:stCondLst>
                                            <p:cond delay="499"/>
                                          </p:stCondLst>
                                        </p:cTn>
                                        <p:tgtEl>
                                          <p:spTgt spid="3">
                                            <p:txEl>
                                              <p:pRg st="4" end="4"/>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
                                            <p:txEl>
                                              <p:pRg st="5" end="5"/>
                                            </p:txEl>
                                          </p:spTgt>
                                        </p:tgtEl>
                                      </p:cBhvr>
                                    </p:animEffect>
                                    <p:set>
                                      <p:cBhvr>
                                        <p:cTn id="47"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fontScale="85000" lnSpcReduction="10000"/>
          </a:bodyPr>
          <a:lstStyle/>
          <a:p>
            <a:pPr marL="0" indent="0" algn="ctr">
              <a:buNone/>
            </a:pPr>
            <a:r>
              <a:rPr lang="en-US" sz="3500" b="1" dirty="0" smtClean="0"/>
              <a:t>Assessing “Personal Responsibility”: A Focus Group</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dirty="0" smtClean="0"/>
              <a:t>Our student panelists represent three programs that emphasize students’ sense of personal responsibility:</a:t>
            </a:r>
          </a:p>
          <a:p>
            <a:pPr lvl="1">
              <a:buFont typeface="Wingdings" panose="05000000000000000000" pitchFamily="2" charset="2"/>
              <a:buChar char="§"/>
            </a:pPr>
            <a:r>
              <a:rPr lang="en-US" dirty="0" smtClean="0"/>
              <a:t>From the LEAD (Latino/a Empowerment at De Anza) program:</a:t>
            </a:r>
          </a:p>
          <a:p>
            <a:pPr lvl="2">
              <a:buFont typeface="Wingdings" panose="05000000000000000000" pitchFamily="2" charset="2"/>
              <a:buChar char="§"/>
            </a:pPr>
            <a:r>
              <a:rPr lang="en-US" dirty="0" smtClean="0">
                <a:solidFill>
                  <a:schemeClr val="accent2">
                    <a:lumMod val="50000"/>
                  </a:schemeClr>
                </a:solidFill>
              </a:rPr>
              <a:t>Nicholas Estrada</a:t>
            </a:r>
          </a:p>
          <a:p>
            <a:pPr lvl="2">
              <a:buFont typeface="Wingdings" panose="05000000000000000000" pitchFamily="2" charset="2"/>
              <a:buChar char="§"/>
            </a:pPr>
            <a:r>
              <a:rPr lang="en-US" dirty="0" smtClean="0">
                <a:solidFill>
                  <a:schemeClr val="accent2">
                    <a:lumMod val="50000"/>
                  </a:schemeClr>
                </a:solidFill>
              </a:rPr>
              <a:t>Mia Hernandez </a:t>
            </a:r>
          </a:p>
          <a:p>
            <a:pPr lvl="2">
              <a:buFont typeface="Wingdings" panose="05000000000000000000" pitchFamily="2" charset="2"/>
              <a:buChar char="§"/>
            </a:pPr>
            <a:r>
              <a:rPr lang="en-US" dirty="0" err="1" smtClean="0">
                <a:solidFill>
                  <a:schemeClr val="accent2">
                    <a:lumMod val="50000"/>
                  </a:schemeClr>
                </a:solidFill>
              </a:rPr>
              <a:t>Naresa</a:t>
            </a:r>
            <a:r>
              <a:rPr lang="en-US" dirty="0" smtClean="0">
                <a:solidFill>
                  <a:schemeClr val="accent2">
                    <a:lumMod val="50000"/>
                  </a:schemeClr>
                </a:solidFill>
              </a:rPr>
              <a:t> </a:t>
            </a:r>
            <a:r>
              <a:rPr lang="en-US" dirty="0" err="1" smtClean="0">
                <a:solidFill>
                  <a:schemeClr val="accent2">
                    <a:lumMod val="50000"/>
                  </a:schemeClr>
                </a:solidFill>
              </a:rPr>
              <a:t>Hussaini</a:t>
            </a:r>
            <a:endParaRPr lang="en-US" dirty="0" smtClean="0">
              <a:solidFill>
                <a:schemeClr val="accent2">
                  <a:lumMod val="50000"/>
                </a:schemeClr>
              </a:solidFill>
            </a:endParaRPr>
          </a:p>
          <a:p>
            <a:pPr lvl="2">
              <a:buFont typeface="Wingdings" panose="05000000000000000000" pitchFamily="2" charset="2"/>
              <a:buChar char="§"/>
            </a:pPr>
            <a:r>
              <a:rPr lang="en-US" dirty="0">
                <a:solidFill>
                  <a:schemeClr val="accent2">
                    <a:lumMod val="50000"/>
                  </a:schemeClr>
                </a:solidFill>
              </a:rPr>
              <a:t>Stacey Ochoa</a:t>
            </a:r>
          </a:p>
          <a:p>
            <a:pPr lvl="2">
              <a:buFont typeface="Wingdings" panose="05000000000000000000" pitchFamily="2" charset="2"/>
              <a:buChar char="§"/>
            </a:pPr>
            <a:endParaRPr lang="en-US" dirty="0">
              <a:solidFill>
                <a:schemeClr val="accent2">
                  <a:lumMod val="50000"/>
                </a:schemeClr>
              </a:solidFill>
            </a:endParaRPr>
          </a:p>
          <a:p>
            <a:endParaRPr lang="en-US" dirty="0"/>
          </a:p>
        </p:txBody>
      </p:sp>
    </p:spTree>
    <p:extLst>
      <p:ext uri="{BB962C8B-B14F-4D97-AF65-F5344CB8AC3E}">
        <p14:creationId xmlns:p14="http://schemas.microsoft.com/office/powerpoint/2010/main" val="78692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fontScale="85000" lnSpcReduction="10000"/>
          </a:bodyPr>
          <a:lstStyle/>
          <a:p>
            <a:pPr marL="0" indent="0" algn="ctr">
              <a:buNone/>
            </a:pPr>
            <a:r>
              <a:rPr lang="en-US" sz="3500" b="1" dirty="0" smtClean="0"/>
              <a:t>Assessing “Personal Responsibility”: A Focus Group</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dirty="0" smtClean="0"/>
              <a:t>Our student panelists represent three programs that emphasize students’ sense of personal responsibility:</a:t>
            </a:r>
          </a:p>
          <a:p>
            <a:pPr lvl="1">
              <a:buFont typeface="Wingdings" panose="05000000000000000000" pitchFamily="2" charset="2"/>
              <a:buChar char="§"/>
            </a:pPr>
            <a:r>
              <a:rPr lang="en-US" dirty="0" smtClean="0"/>
              <a:t>From the FYE (First Year Experience) program:</a:t>
            </a:r>
          </a:p>
          <a:p>
            <a:pPr lvl="2">
              <a:buFont typeface="Wingdings" panose="05000000000000000000" pitchFamily="2" charset="2"/>
              <a:buChar char="§"/>
            </a:pPr>
            <a:r>
              <a:rPr lang="en-US" dirty="0" smtClean="0">
                <a:solidFill>
                  <a:schemeClr val="accent2">
                    <a:lumMod val="50000"/>
                  </a:schemeClr>
                </a:solidFill>
              </a:rPr>
              <a:t>Vanessa Mae Flanagan</a:t>
            </a:r>
          </a:p>
          <a:p>
            <a:pPr lvl="2">
              <a:buFont typeface="Wingdings" panose="05000000000000000000" pitchFamily="2" charset="2"/>
              <a:buChar char="§"/>
            </a:pPr>
            <a:r>
              <a:rPr lang="en-US" dirty="0" smtClean="0">
                <a:solidFill>
                  <a:schemeClr val="accent2">
                    <a:lumMod val="50000"/>
                  </a:schemeClr>
                </a:solidFill>
              </a:rPr>
              <a:t>Kiyonna Simms</a:t>
            </a:r>
            <a:endParaRPr lang="en-US" dirty="0">
              <a:solidFill>
                <a:schemeClr val="accent2">
                  <a:lumMod val="50000"/>
                </a:schemeClr>
              </a:solidFill>
            </a:endParaRPr>
          </a:p>
          <a:p>
            <a:endParaRPr lang="en-US" dirty="0"/>
          </a:p>
        </p:txBody>
      </p:sp>
    </p:spTree>
    <p:extLst>
      <p:ext uri="{BB962C8B-B14F-4D97-AF65-F5344CB8AC3E}">
        <p14:creationId xmlns:p14="http://schemas.microsoft.com/office/powerpoint/2010/main" val="51657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fontScale="85000" lnSpcReduction="10000"/>
          </a:bodyPr>
          <a:lstStyle/>
          <a:p>
            <a:pPr marL="0" indent="0" algn="ctr">
              <a:buNone/>
            </a:pPr>
            <a:r>
              <a:rPr lang="en-US" sz="3500" b="1" dirty="0" smtClean="0"/>
              <a:t>Assessing “Personal Responsibility”: A Focus Group</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dirty="0" smtClean="0"/>
              <a:t>Our student panelists represent three programs that emphasize students’ sense of personal responsibility:</a:t>
            </a:r>
          </a:p>
          <a:p>
            <a:pPr lvl="1">
              <a:buFont typeface="Wingdings" panose="05000000000000000000" pitchFamily="2" charset="2"/>
              <a:buChar char="§"/>
            </a:pPr>
            <a:r>
              <a:rPr lang="en-US" dirty="0" smtClean="0"/>
              <a:t>From the LINC (Learning in Communities) program:</a:t>
            </a:r>
          </a:p>
          <a:p>
            <a:pPr lvl="2">
              <a:buFont typeface="Wingdings" panose="05000000000000000000" pitchFamily="2" charset="2"/>
              <a:buChar char="§"/>
            </a:pPr>
            <a:r>
              <a:rPr lang="en-US" dirty="0" smtClean="0">
                <a:solidFill>
                  <a:schemeClr val="accent2">
                    <a:lumMod val="50000"/>
                  </a:schemeClr>
                </a:solidFill>
              </a:rPr>
              <a:t>Emily Lovelace</a:t>
            </a:r>
          </a:p>
          <a:p>
            <a:pPr lvl="2">
              <a:buFont typeface="Wingdings" panose="05000000000000000000" pitchFamily="2" charset="2"/>
              <a:buChar char="§"/>
            </a:pPr>
            <a:r>
              <a:rPr lang="en-US" dirty="0" smtClean="0">
                <a:solidFill>
                  <a:schemeClr val="accent2">
                    <a:lumMod val="50000"/>
                  </a:schemeClr>
                </a:solidFill>
              </a:rPr>
              <a:t>Cristina </a:t>
            </a:r>
            <a:r>
              <a:rPr lang="en-US" dirty="0" err="1" smtClean="0">
                <a:solidFill>
                  <a:schemeClr val="accent2">
                    <a:lumMod val="50000"/>
                  </a:schemeClr>
                </a:solidFill>
              </a:rPr>
              <a:t>Maravilla</a:t>
            </a:r>
            <a:endParaRPr lang="en-US" dirty="0">
              <a:solidFill>
                <a:schemeClr val="accent2">
                  <a:lumMod val="50000"/>
                </a:schemeClr>
              </a:solidFill>
            </a:endParaRPr>
          </a:p>
          <a:p>
            <a:endParaRPr lang="en-US" dirty="0"/>
          </a:p>
        </p:txBody>
      </p:sp>
    </p:spTree>
    <p:extLst>
      <p:ext uri="{BB962C8B-B14F-4D97-AF65-F5344CB8AC3E}">
        <p14:creationId xmlns:p14="http://schemas.microsoft.com/office/powerpoint/2010/main" val="123966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fontScale="85000" lnSpcReduction="10000"/>
          </a:bodyPr>
          <a:lstStyle/>
          <a:p>
            <a:pPr marL="0" indent="0" algn="ctr">
              <a:buNone/>
            </a:pPr>
            <a:r>
              <a:rPr lang="en-US" sz="3500" b="1" dirty="0" smtClean="0"/>
              <a:t>Assessing “Personal Responsibility”: A Focus Group</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dirty="0" smtClean="0"/>
              <a:t>As we listen to our students, consider the following questions:</a:t>
            </a:r>
          </a:p>
          <a:p>
            <a:pPr lvl="1"/>
            <a:r>
              <a:rPr lang="en-US" dirty="0" smtClean="0">
                <a:solidFill>
                  <a:schemeClr val="accent2">
                    <a:lumMod val="50000"/>
                  </a:schemeClr>
                </a:solidFill>
              </a:rPr>
              <a:t>Are there ways in which these experiences remind you of practices that </a:t>
            </a:r>
            <a:r>
              <a:rPr lang="en-US" i="1" dirty="0" smtClean="0">
                <a:solidFill>
                  <a:schemeClr val="accent2">
                    <a:lumMod val="50000"/>
                  </a:schemeClr>
                </a:solidFill>
              </a:rPr>
              <a:t>you</a:t>
            </a:r>
            <a:r>
              <a:rPr lang="en-US" dirty="0" smtClean="0">
                <a:solidFill>
                  <a:schemeClr val="accent2">
                    <a:lumMod val="50000"/>
                  </a:schemeClr>
                </a:solidFill>
              </a:rPr>
              <a:t> employ in your work on campus?</a:t>
            </a:r>
          </a:p>
          <a:p>
            <a:pPr lvl="1"/>
            <a:r>
              <a:rPr lang="en-US" dirty="0" smtClean="0">
                <a:solidFill>
                  <a:schemeClr val="accent2">
                    <a:lumMod val="50000"/>
                  </a:schemeClr>
                </a:solidFill>
              </a:rPr>
              <a:t>Are there ways in which you can </a:t>
            </a:r>
            <a:r>
              <a:rPr lang="en-US" i="1" dirty="0" smtClean="0">
                <a:solidFill>
                  <a:schemeClr val="accent2">
                    <a:lumMod val="50000"/>
                  </a:schemeClr>
                </a:solidFill>
              </a:rPr>
              <a:t>integrate</a:t>
            </a:r>
            <a:r>
              <a:rPr lang="en-US" dirty="0" smtClean="0">
                <a:solidFill>
                  <a:schemeClr val="accent2">
                    <a:lumMod val="50000"/>
                  </a:schemeClr>
                </a:solidFill>
              </a:rPr>
              <a:t> any of these practices in your work?</a:t>
            </a:r>
          </a:p>
          <a:p>
            <a:pPr lvl="1"/>
            <a:r>
              <a:rPr lang="en-US" dirty="0" smtClean="0">
                <a:solidFill>
                  <a:schemeClr val="accent2">
                    <a:lumMod val="50000"/>
                  </a:schemeClr>
                </a:solidFill>
              </a:rPr>
              <a:t>Can you suggest ideas/practices for promoting students’ sense of personal responsibility that have </a:t>
            </a:r>
            <a:r>
              <a:rPr lang="en-US" i="1" dirty="0" smtClean="0">
                <a:solidFill>
                  <a:schemeClr val="accent2">
                    <a:lumMod val="50000"/>
                  </a:schemeClr>
                </a:solidFill>
              </a:rPr>
              <a:t>not</a:t>
            </a:r>
            <a:r>
              <a:rPr lang="en-US" dirty="0" smtClean="0">
                <a:solidFill>
                  <a:schemeClr val="accent2">
                    <a:lumMod val="50000"/>
                  </a:schemeClr>
                </a:solidFill>
              </a:rPr>
              <a:t> been discussed by our panelists?</a:t>
            </a:r>
          </a:p>
          <a:p>
            <a:pPr lvl="2">
              <a:buFont typeface="Wingdings" panose="05000000000000000000" pitchFamily="2" charset="2"/>
              <a:buChar char="§"/>
            </a:pPr>
            <a:endParaRPr lang="en-US" dirty="0">
              <a:solidFill>
                <a:schemeClr val="accent2">
                  <a:lumMod val="50000"/>
                </a:schemeClr>
              </a:solidFill>
            </a:endParaRPr>
          </a:p>
          <a:p>
            <a:endParaRPr lang="en-US" dirty="0"/>
          </a:p>
        </p:txBody>
      </p:sp>
    </p:spTree>
    <p:extLst>
      <p:ext uri="{BB962C8B-B14F-4D97-AF65-F5344CB8AC3E}">
        <p14:creationId xmlns:p14="http://schemas.microsoft.com/office/powerpoint/2010/main" val="356699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 we prepare to reflect and discuss…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5876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a:xfrm>
            <a:off x="457200" y="1600201"/>
            <a:ext cx="8382000" cy="838199"/>
          </a:xfrm>
        </p:spPr>
        <p:txBody>
          <a:bodyPr>
            <a:normAutofit fontScale="85000" lnSpcReduction="10000"/>
          </a:bodyPr>
          <a:lstStyle/>
          <a:p>
            <a:pPr marL="0" indent="0" algn="ctr">
              <a:buNone/>
            </a:pPr>
            <a:r>
              <a:rPr lang="en-US" sz="3500" b="1" dirty="0" smtClean="0"/>
              <a:t>Assessing “Personal Responsibility”: A Focus Group</a:t>
            </a:r>
          </a:p>
          <a:p>
            <a:pPr lvl="1"/>
            <a:endParaRPr lang="en-US" dirty="0"/>
          </a:p>
          <a:p>
            <a:endParaRPr lang="en-US" dirty="0" smtClean="0"/>
          </a:p>
          <a:p>
            <a:pPr lvl="1"/>
            <a:endParaRPr lang="en-US" dirty="0"/>
          </a:p>
        </p:txBody>
      </p:sp>
      <p:sp>
        <p:nvSpPr>
          <p:cNvPr id="4" name="Content Placeholder 2"/>
          <p:cNvSpPr txBox="1">
            <a:spLocks/>
          </p:cNvSpPr>
          <p:nvPr/>
        </p:nvSpPr>
        <p:spPr>
          <a:xfrm>
            <a:off x="533400" y="2337547"/>
            <a:ext cx="8382000" cy="421565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dirty="0" smtClean="0"/>
              <a:t>Having heard from our panelists, please discuss these questions at your table, and briefly record a few of your responses on the forms provided:</a:t>
            </a:r>
          </a:p>
          <a:p>
            <a:pPr lvl="1"/>
            <a:r>
              <a:rPr lang="en-US" dirty="0" smtClean="0">
                <a:solidFill>
                  <a:schemeClr val="accent2">
                    <a:lumMod val="50000"/>
                  </a:schemeClr>
                </a:solidFill>
              </a:rPr>
              <a:t>Are there ways in which these experiences remind you of practices that </a:t>
            </a:r>
            <a:r>
              <a:rPr lang="en-US" i="1" dirty="0" smtClean="0">
                <a:solidFill>
                  <a:schemeClr val="accent2">
                    <a:lumMod val="50000"/>
                  </a:schemeClr>
                </a:solidFill>
              </a:rPr>
              <a:t>you</a:t>
            </a:r>
            <a:r>
              <a:rPr lang="en-US" dirty="0" smtClean="0">
                <a:solidFill>
                  <a:schemeClr val="accent2">
                    <a:lumMod val="50000"/>
                  </a:schemeClr>
                </a:solidFill>
              </a:rPr>
              <a:t> employ in your work on campus?</a:t>
            </a:r>
          </a:p>
          <a:p>
            <a:pPr lvl="2"/>
            <a:r>
              <a:rPr lang="en-US" i="1" dirty="0" smtClean="0">
                <a:solidFill>
                  <a:schemeClr val="accent2">
                    <a:lumMod val="50000"/>
                  </a:schemeClr>
                </a:solidFill>
              </a:rPr>
              <a:t>Reflection</a:t>
            </a:r>
          </a:p>
          <a:p>
            <a:pPr lvl="1"/>
            <a:r>
              <a:rPr lang="en-US" dirty="0" smtClean="0">
                <a:solidFill>
                  <a:schemeClr val="accent2">
                    <a:lumMod val="50000"/>
                  </a:schemeClr>
                </a:solidFill>
              </a:rPr>
              <a:t>Are there ways in which you can </a:t>
            </a:r>
            <a:r>
              <a:rPr lang="en-US" i="1" dirty="0" smtClean="0">
                <a:solidFill>
                  <a:schemeClr val="accent2">
                    <a:lumMod val="50000"/>
                  </a:schemeClr>
                </a:solidFill>
              </a:rPr>
              <a:t>integrate</a:t>
            </a:r>
            <a:r>
              <a:rPr lang="en-US" dirty="0" smtClean="0">
                <a:solidFill>
                  <a:schemeClr val="accent2">
                    <a:lumMod val="50000"/>
                  </a:schemeClr>
                </a:solidFill>
              </a:rPr>
              <a:t> any of these practices in your work?</a:t>
            </a:r>
          </a:p>
          <a:p>
            <a:pPr lvl="2"/>
            <a:r>
              <a:rPr lang="en-US" i="1" dirty="0" smtClean="0">
                <a:solidFill>
                  <a:schemeClr val="accent2">
                    <a:lumMod val="50000"/>
                  </a:schemeClr>
                </a:solidFill>
              </a:rPr>
              <a:t>Enhancement</a:t>
            </a:r>
          </a:p>
          <a:p>
            <a:pPr lvl="1"/>
            <a:r>
              <a:rPr lang="en-US" dirty="0" smtClean="0">
                <a:solidFill>
                  <a:schemeClr val="accent2">
                    <a:lumMod val="50000"/>
                  </a:schemeClr>
                </a:solidFill>
              </a:rPr>
              <a:t>Can you suggest ideas/practices for promoting students’ sense of personal responsibility that have </a:t>
            </a:r>
            <a:r>
              <a:rPr lang="en-US" i="1" dirty="0" smtClean="0">
                <a:solidFill>
                  <a:schemeClr val="accent2">
                    <a:lumMod val="50000"/>
                  </a:schemeClr>
                </a:solidFill>
              </a:rPr>
              <a:t>not</a:t>
            </a:r>
            <a:r>
              <a:rPr lang="en-US" dirty="0" smtClean="0">
                <a:solidFill>
                  <a:schemeClr val="accent2">
                    <a:lumMod val="50000"/>
                  </a:schemeClr>
                </a:solidFill>
              </a:rPr>
              <a:t> been discussed by our panelists?</a:t>
            </a:r>
          </a:p>
          <a:p>
            <a:pPr lvl="2"/>
            <a:r>
              <a:rPr lang="en-US" i="1" dirty="0" smtClean="0">
                <a:solidFill>
                  <a:schemeClr val="accent2">
                    <a:lumMod val="50000"/>
                  </a:schemeClr>
                </a:solidFill>
              </a:rPr>
              <a:t>Enhancement</a:t>
            </a:r>
          </a:p>
          <a:p>
            <a:pPr lvl="2">
              <a:buFont typeface="Wingdings" panose="05000000000000000000" pitchFamily="2" charset="2"/>
              <a:buChar char="§"/>
            </a:pPr>
            <a:endParaRPr lang="en-US" dirty="0">
              <a:solidFill>
                <a:schemeClr val="accent2">
                  <a:lumMod val="50000"/>
                </a:schemeClr>
              </a:solidFill>
            </a:endParaRPr>
          </a:p>
          <a:p>
            <a:endParaRPr lang="en-US" dirty="0"/>
          </a:p>
        </p:txBody>
      </p:sp>
    </p:spTree>
    <p:extLst>
      <p:ext uri="{BB962C8B-B14F-4D97-AF65-F5344CB8AC3E}">
        <p14:creationId xmlns:p14="http://schemas.microsoft.com/office/powerpoint/2010/main" val="311942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Convocation Schedule</a:t>
            </a:r>
            <a:endParaRPr lang="en-US" dirty="0"/>
          </a:p>
        </p:txBody>
      </p:sp>
      <p:sp>
        <p:nvSpPr>
          <p:cNvPr id="3" name="Content Placeholder 2"/>
          <p:cNvSpPr>
            <a:spLocks noGrp="1"/>
          </p:cNvSpPr>
          <p:nvPr>
            <p:ph idx="1"/>
          </p:nvPr>
        </p:nvSpPr>
        <p:spPr>
          <a:xfrm>
            <a:off x="457200" y="1676400"/>
            <a:ext cx="8229600" cy="4525963"/>
          </a:xfrm>
        </p:spPr>
        <p:txBody>
          <a:bodyPr/>
          <a:lstStyle/>
          <a:p>
            <a:r>
              <a:rPr lang="en-US" dirty="0"/>
              <a:t>9:00-10:30 Morning Program</a:t>
            </a:r>
          </a:p>
          <a:p>
            <a:pPr lvl="1"/>
            <a:r>
              <a:rPr lang="en-US" dirty="0"/>
              <a:t>An overview of assessing the “Physical/Mental Wellness and Personal Responsibility” ICC</a:t>
            </a:r>
          </a:p>
          <a:p>
            <a:r>
              <a:rPr lang="en-US" dirty="0"/>
              <a:t>10:40-11:25 Breakout Session I</a:t>
            </a:r>
          </a:p>
          <a:p>
            <a:r>
              <a:rPr lang="en-US" dirty="0"/>
              <a:t>11:30-12:15 Breakout Session II</a:t>
            </a:r>
          </a:p>
          <a:p>
            <a:r>
              <a:rPr lang="en-US" dirty="0"/>
              <a:t>12:20-1:10 Lunch (with special guests!)</a:t>
            </a:r>
          </a:p>
          <a:p>
            <a:r>
              <a:rPr lang="en-US" dirty="0"/>
              <a:t>1:10-3:00 </a:t>
            </a:r>
            <a:r>
              <a:rPr lang="en-US" dirty="0" err="1"/>
              <a:t>Dept</a:t>
            </a:r>
            <a:r>
              <a:rPr lang="en-US" dirty="0"/>
              <a:t>/Program Assessment Work</a:t>
            </a:r>
          </a:p>
          <a:p>
            <a:pPr lvl="1"/>
            <a:r>
              <a:rPr lang="en-US" dirty="0"/>
              <a:t>Afternoon ‘ask’: SLO Assessment Plan (due 4/20)</a:t>
            </a:r>
          </a:p>
        </p:txBody>
      </p:sp>
    </p:spTree>
    <p:extLst>
      <p:ext uri="{BB962C8B-B14F-4D97-AF65-F5344CB8AC3E}">
        <p14:creationId xmlns:p14="http://schemas.microsoft.com/office/powerpoint/2010/main" val="360504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Convocation Schedule</a:t>
            </a:r>
            <a:endParaRPr lang="en-US" dirty="0"/>
          </a:p>
        </p:txBody>
      </p:sp>
      <p:sp>
        <p:nvSpPr>
          <p:cNvPr id="3" name="Content Placeholder 2"/>
          <p:cNvSpPr>
            <a:spLocks noGrp="1"/>
          </p:cNvSpPr>
          <p:nvPr>
            <p:ph idx="1"/>
          </p:nvPr>
        </p:nvSpPr>
        <p:spPr>
          <a:xfrm>
            <a:off x="457200" y="1676400"/>
            <a:ext cx="8229600" cy="4525963"/>
          </a:xfrm>
        </p:spPr>
        <p:txBody>
          <a:bodyPr>
            <a:normAutofit fontScale="70000" lnSpcReduction="20000"/>
          </a:bodyPr>
          <a:lstStyle/>
          <a:p>
            <a:pPr marL="0" indent="0" algn="ctr">
              <a:buNone/>
            </a:pPr>
            <a:r>
              <a:rPr lang="en-US" dirty="0" smtClean="0"/>
              <a:t>Workshop Sessions</a:t>
            </a:r>
          </a:p>
          <a:p>
            <a:pPr marL="0" indent="0" algn="ctr">
              <a:buNone/>
            </a:pPr>
            <a:r>
              <a:rPr lang="en-US" dirty="0" smtClean="0"/>
              <a:t>10:40-11:25</a:t>
            </a:r>
            <a:endParaRPr lang="en-US" dirty="0"/>
          </a:p>
          <a:p>
            <a:r>
              <a:rPr lang="en-US" dirty="0" smtClean="0"/>
              <a:t>“Wellness and Responsibility Across Boundaries” (Veronica Neal) </a:t>
            </a:r>
          </a:p>
          <a:p>
            <a:pPr lvl="1"/>
            <a:r>
              <a:rPr lang="en-US" dirty="0" smtClean="0"/>
              <a:t>AT 202</a:t>
            </a:r>
          </a:p>
          <a:p>
            <a:r>
              <a:rPr lang="en-US" dirty="0" smtClean="0"/>
              <a:t>“The Cup is Half Empty” (</a:t>
            </a:r>
            <a:r>
              <a:rPr lang="en-US" dirty="0" err="1"/>
              <a:t>Toño</a:t>
            </a:r>
            <a:r>
              <a:rPr lang="en-US" dirty="0"/>
              <a:t> </a:t>
            </a:r>
            <a:r>
              <a:rPr lang="en-US" dirty="0" smtClean="0"/>
              <a:t>Ramirez)</a:t>
            </a:r>
          </a:p>
          <a:p>
            <a:pPr lvl="1"/>
            <a:r>
              <a:rPr lang="en-US" dirty="0" smtClean="0"/>
              <a:t>AT 204</a:t>
            </a:r>
          </a:p>
          <a:p>
            <a:r>
              <a:rPr lang="en-US" dirty="0" smtClean="0"/>
              <a:t>“Harm Reduction at De Anza” (Michele </a:t>
            </a:r>
            <a:r>
              <a:rPr lang="en-US" dirty="0" err="1" smtClean="0"/>
              <a:t>LeBleu</a:t>
            </a:r>
            <a:r>
              <a:rPr lang="en-US" dirty="0" smtClean="0"/>
              <a:t>-Burns)</a:t>
            </a:r>
          </a:p>
          <a:p>
            <a:pPr lvl="1"/>
            <a:r>
              <a:rPr lang="en-US" dirty="0" smtClean="0"/>
              <a:t>AT 311</a:t>
            </a:r>
          </a:p>
          <a:p>
            <a:r>
              <a:rPr lang="en-US" dirty="0" smtClean="0"/>
              <a:t>“Everything you wanted to know about writing an assessment with (or without) </a:t>
            </a:r>
            <a:r>
              <a:rPr lang="en-US" dirty="0" err="1" smtClean="0"/>
              <a:t>TracDat</a:t>
            </a:r>
            <a:r>
              <a:rPr lang="en-US" dirty="0" smtClean="0"/>
              <a:t>” (Amy Leonard)</a:t>
            </a:r>
          </a:p>
          <a:p>
            <a:pPr lvl="1"/>
            <a:r>
              <a:rPr lang="en-US" dirty="0" smtClean="0"/>
              <a:t>AT 203</a:t>
            </a:r>
          </a:p>
          <a:p>
            <a:r>
              <a:rPr lang="en-US" dirty="0" smtClean="0"/>
              <a:t>“Department Chairs/Program Coordinators and the SLO Assessment Process” (Mary Pape)</a:t>
            </a:r>
          </a:p>
          <a:p>
            <a:pPr lvl="1"/>
            <a:r>
              <a:rPr lang="en-US" dirty="0" smtClean="0"/>
              <a:t>AT 205</a:t>
            </a:r>
            <a:endParaRPr lang="en-US" dirty="0"/>
          </a:p>
        </p:txBody>
      </p:sp>
    </p:spTree>
    <p:extLst>
      <p:ext uri="{BB962C8B-B14F-4D97-AF65-F5344CB8AC3E}">
        <p14:creationId xmlns:p14="http://schemas.microsoft.com/office/powerpoint/2010/main" val="159868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Convocation Schedule</a:t>
            </a:r>
            <a:endParaRPr lang="en-US" dirty="0"/>
          </a:p>
        </p:txBody>
      </p:sp>
      <p:sp>
        <p:nvSpPr>
          <p:cNvPr id="3" name="Content Placeholder 2"/>
          <p:cNvSpPr>
            <a:spLocks noGrp="1"/>
          </p:cNvSpPr>
          <p:nvPr>
            <p:ph idx="1"/>
          </p:nvPr>
        </p:nvSpPr>
        <p:spPr>
          <a:xfrm>
            <a:off x="457200" y="1676400"/>
            <a:ext cx="8229600" cy="4525963"/>
          </a:xfrm>
        </p:spPr>
        <p:txBody>
          <a:bodyPr>
            <a:normAutofit fontScale="70000" lnSpcReduction="20000"/>
          </a:bodyPr>
          <a:lstStyle/>
          <a:p>
            <a:pPr marL="0" indent="0" algn="ctr">
              <a:buNone/>
            </a:pPr>
            <a:r>
              <a:rPr lang="en-US" dirty="0" smtClean="0"/>
              <a:t>Workshop Sessions</a:t>
            </a:r>
          </a:p>
          <a:p>
            <a:pPr marL="0" indent="0" algn="ctr">
              <a:buNone/>
            </a:pPr>
            <a:r>
              <a:rPr lang="en-US" dirty="0" smtClean="0"/>
              <a:t>11:30-12:15</a:t>
            </a:r>
            <a:endParaRPr lang="en-US" dirty="0"/>
          </a:p>
          <a:p>
            <a:r>
              <a:rPr lang="en-US" dirty="0"/>
              <a:t>“Wellness and Responsibility Across Boundaries” (Veronica Neal) </a:t>
            </a:r>
          </a:p>
          <a:p>
            <a:pPr lvl="1"/>
            <a:r>
              <a:rPr lang="en-US" dirty="0"/>
              <a:t>AT 202</a:t>
            </a:r>
          </a:p>
          <a:p>
            <a:r>
              <a:rPr lang="en-US" dirty="0"/>
              <a:t>“The Cup is Half Empty” (</a:t>
            </a:r>
            <a:r>
              <a:rPr lang="en-US" dirty="0" err="1"/>
              <a:t>Toño</a:t>
            </a:r>
            <a:r>
              <a:rPr lang="en-US" dirty="0"/>
              <a:t> Ramirez)</a:t>
            </a:r>
          </a:p>
          <a:p>
            <a:pPr lvl="1"/>
            <a:r>
              <a:rPr lang="en-US" dirty="0"/>
              <a:t>AT 204</a:t>
            </a:r>
          </a:p>
          <a:p>
            <a:r>
              <a:rPr lang="en-US" dirty="0"/>
              <a:t>“Harm Reduction at De Anza” (Michele </a:t>
            </a:r>
            <a:r>
              <a:rPr lang="en-US" dirty="0" err="1"/>
              <a:t>LeBleu</a:t>
            </a:r>
            <a:r>
              <a:rPr lang="en-US" dirty="0"/>
              <a:t>-Burns)</a:t>
            </a:r>
          </a:p>
          <a:p>
            <a:pPr lvl="1"/>
            <a:r>
              <a:rPr lang="en-US" dirty="0"/>
              <a:t>AT 311</a:t>
            </a:r>
          </a:p>
          <a:p>
            <a:r>
              <a:rPr lang="en-US" dirty="0"/>
              <a:t>“Everything you wanted to know about writing an assessment with (or without) </a:t>
            </a:r>
            <a:r>
              <a:rPr lang="en-US" dirty="0" err="1"/>
              <a:t>TracDat</a:t>
            </a:r>
            <a:r>
              <a:rPr lang="en-US" dirty="0"/>
              <a:t>” (Amy Leonard)</a:t>
            </a:r>
          </a:p>
          <a:p>
            <a:pPr lvl="1"/>
            <a:r>
              <a:rPr lang="en-US" dirty="0"/>
              <a:t>AT 203</a:t>
            </a:r>
          </a:p>
          <a:p>
            <a:r>
              <a:rPr lang="en-US" dirty="0"/>
              <a:t>“Department Chairs/Program Coordinators and the SLO Assessment Process” (Mary Pape)</a:t>
            </a:r>
          </a:p>
          <a:p>
            <a:pPr lvl="1"/>
            <a:r>
              <a:rPr lang="en-US" dirty="0"/>
              <a:t>AT 205</a:t>
            </a:r>
          </a:p>
        </p:txBody>
      </p:sp>
    </p:spTree>
    <p:extLst>
      <p:ext uri="{BB962C8B-B14F-4D97-AF65-F5344CB8AC3E}">
        <p14:creationId xmlns:p14="http://schemas.microsoft.com/office/powerpoint/2010/main" val="191195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p:txBody>
          <a:bodyPr/>
          <a:lstStyle/>
          <a:p>
            <a:r>
              <a:rPr lang="en-US" dirty="0" smtClean="0"/>
              <a:t>“</a:t>
            </a:r>
            <a:r>
              <a:rPr lang="en-US" dirty="0"/>
              <a:t>Students will recognize lifestyles that promote physical and mental well-being, engage in self-reflection and ethical decision-making, explore career choices and life goals, practice effective individual and collaborative work habits, and demonstrate a commitment to ongoing learning.”</a:t>
            </a:r>
          </a:p>
          <a:p>
            <a:endParaRPr lang="en-US" dirty="0"/>
          </a:p>
        </p:txBody>
      </p:sp>
    </p:spTree>
    <p:extLst>
      <p:ext uri="{BB962C8B-B14F-4D97-AF65-F5344CB8AC3E}">
        <p14:creationId xmlns:p14="http://schemas.microsoft.com/office/powerpoint/2010/main" val="34761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p:txBody>
          <a:bodyPr/>
          <a:lstStyle/>
          <a:p>
            <a:r>
              <a:rPr lang="en-US" dirty="0" smtClean="0"/>
              <a:t>Five examples of innovative assessment work:</a:t>
            </a:r>
          </a:p>
          <a:p>
            <a:pPr lvl="1"/>
            <a:r>
              <a:rPr lang="en-US" dirty="0" smtClean="0"/>
              <a:t>The Tobacco Cessation Program (Health Services)</a:t>
            </a:r>
          </a:p>
          <a:p>
            <a:pPr lvl="1"/>
            <a:r>
              <a:rPr lang="en-US" dirty="0" smtClean="0"/>
              <a:t>“Chill City” (Health Services)</a:t>
            </a:r>
          </a:p>
          <a:p>
            <a:pPr lvl="1"/>
            <a:r>
              <a:rPr lang="en-US" dirty="0" smtClean="0"/>
              <a:t>The Food Pantry (Occupational Training Institute)</a:t>
            </a:r>
          </a:p>
          <a:p>
            <a:pPr lvl="1"/>
            <a:r>
              <a:rPr lang="en-US" dirty="0" smtClean="0"/>
              <a:t>PLO assessment for Physical Education department</a:t>
            </a:r>
          </a:p>
          <a:p>
            <a:pPr lvl="1"/>
            <a:r>
              <a:rPr lang="en-US" dirty="0" smtClean="0"/>
              <a:t>Psychological Services</a:t>
            </a:r>
          </a:p>
          <a:p>
            <a:pPr lvl="1"/>
            <a:endParaRPr lang="en-US" dirty="0"/>
          </a:p>
        </p:txBody>
      </p:sp>
    </p:spTree>
    <p:extLst>
      <p:ext uri="{BB962C8B-B14F-4D97-AF65-F5344CB8AC3E}">
        <p14:creationId xmlns:p14="http://schemas.microsoft.com/office/powerpoint/2010/main" val="392175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smtClean="0"/>
              <a:t>Example #1: The Tobacco Cessation Program</a:t>
            </a:r>
          </a:p>
          <a:p>
            <a:r>
              <a:rPr lang="en-US" dirty="0"/>
              <a:t>Health Education and Wellness’ Tobacco Cessation Program offers students individualized counseling and support while they quit using tobacco products. This program is student driven. Students work with a trained counselor to identify their tobacco trigger-response systems, develop coping skills and alternate behaviors with the goal of becoming tobacco-free through behavior change.</a:t>
            </a:r>
          </a:p>
          <a:p>
            <a:endParaRPr lang="en-US" dirty="0" smtClean="0"/>
          </a:p>
          <a:p>
            <a:pPr lvl="1"/>
            <a:endParaRPr lang="en-US" dirty="0"/>
          </a:p>
        </p:txBody>
      </p:sp>
    </p:spTree>
    <p:extLst>
      <p:ext uri="{BB962C8B-B14F-4D97-AF65-F5344CB8AC3E}">
        <p14:creationId xmlns:p14="http://schemas.microsoft.com/office/powerpoint/2010/main" val="11824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3600" b="1" dirty="0" smtClean="0"/>
              <a:t>Example #1: The Tobacco Cessation Program</a:t>
            </a:r>
          </a:p>
          <a:p>
            <a:r>
              <a:rPr lang="en-US" dirty="0" smtClean="0"/>
              <a:t>Services Include:</a:t>
            </a:r>
            <a:endParaRPr lang="en-US" dirty="0"/>
          </a:p>
          <a:p>
            <a:pPr lvl="1"/>
            <a:r>
              <a:rPr lang="en-US" dirty="0"/>
              <a:t>1:1 counseling sessions that include education, advice, support, and encouragement for each student.</a:t>
            </a:r>
          </a:p>
          <a:p>
            <a:pPr lvl="1"/>
            <a:r>
              <a:rPr lang="en-US" dirty="0"/>
              <a:t>Free nicotine patches and gum according to the individual student’s needs.</a:t>
            </a:r>
          </a:p>
          <a:p>
            <a:pPr lvl="1"/>
            <a:r>
              <a:rPr lang="en-US" dirty="0"/>
              <a:t>Tips, tricks, and other resources for making quitting successful.</a:t>
            </a:r>
          </a:p>
          <a:p>
            <a:pPr lvl="1"/>
            <a:r>
              <a:rPr lang="en-US" dirty="0"/>
              <a:t>Quit kits: A collection of items used by students when they feel the need to use tobacco.</a:t>
            </a:r>
          </a:p>
          <a:p>
            <a:endParaRPr lang="en-US" dirty="0" smtClean="0"/>
          </a:p>
          <a:p>
            <a:pPr lvl="1"/>
            <a:endParaRPr lang="en-US" dirty="0"/>
          </a:p>
        </p:txBody>
      </p:sp>
    </p:spTree>
    <p:extLst>
      <p:ext uri="{BB962C8B-B14F-4D97-AF65-F5344CB8AC3E}">
        <p14:creationId xmlns:p14="http://schemas.microsoft.com/office/powerpoint/2010/main" val="255974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3600" b="1" dirty="0" smtClean="0"/>
              <a:t>Example #1: The Tobacco Cessation Program</a:t>
            </a:r>
          </a:p>
          <a:p>
            <a:r>
              <a:rPr lang="en-US" dirty="0" smtClean="0"/>
              <a:t>Data from a three year-assessment:</a:t>
            </a:r>
          </a:p>
          <a:p>
            <a:pPr lvl="1"/>
            <a:r>
              <a:rPr lang="en-US" dirty="0" smtClean="0"/>
              <a:t>2011/12: Recruited students from smoking areas on campus</a:t>
            </a:r>
          </a:p>
          <a:p>
            <a:pPr lvl="2"/>
            <a:r>
              <a:rPr lang="en-US" dirty="0" smtClean="0"/>
              <a:t>36 enrolled, 4% success rate</a:t>
            </a:r>
          </a:p>
          <a:p>
            <a:pPr lvl="1"/>
            <a:r>
              <a:rPr lang="en-US" dirty="0" smtClean="0"/>
              <a:t>2012/13: More active recruitment practices</a:t>
            </a:r>
          </a:p>
          <a:p>
            <a:pPr lvl="2"/>
            <a:r>
              <a:rPr lang="en-US" dirty="0" smtClean="0"/>
              <a:t>47 enrolled, few completed the program</a:t>
            </a:r>
          </a:p>
          <a:p>
            <a:pPr lvl="1"/>
            <a:r>
              <a:rPr lang="en-US" dirty="0" smtClean="0"/>
              <a:t>2013/14: Informed students of service, rather than active recruitment:</a:t>
            </a:r>
          </a:p>
          <a:p>
            <a:pPr lvl="2"/>
            <a:r>
              <a:rPr lang="en-US" dirty="0" smtClean="0"/>
              <a:t>30 enrolled, 17% successfully completed</a:t>
            </a:r>
            <a:endParaRPr lang="en-US" dirty="0"/>
          </a:p>
          <a:p>
            <a:endParaRPr lang="en-US" dirty="0" smtClean="0"/>
          </a:p>
          <a:p>
            <a:pPr lvl="1"/>
            <a:endParaRPr lang="en-US" dirty="0"/>
          </a:p>
        </p:txBody>
      </p:sp>
    </p:spTree>
    <p:extLst>
      <p:ext uri="{BB962C8B-B14F-4D97-AF65-F5344CB8AC3E}">
        <p14:creationId xmlns:p14="http://schemas.microsoft.com/office/powerpoint/2010/main" val="49130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ICC Assessment:</a:t>
            </a:r>
            <a:br>
              <a:rPr lang="en-US" sz="2800" dirty="0" smtClean="0"/>
            </a:br>
            <a:r>
              <a:rPr lang="en-US" sz="2800" dirty="0" smtClean="0"/>
              <a:t>Physical/Mental Wellness and Personal Responsibility</a:t>
            </a:r>
            <a:endParaRPr lang="en-US" sz="2800" dirty="0"/>
          </a:p>
        </p:txBody>
      </p:sp>
      <p:sp>
        <p:nvSpPr>
          <p:cNvPr id="3" name="Content Placeholder 2"/>
          <p:cNvSpPr>
            <a:spLocks noGrp="1"/>
          </p:cNvSpPr>
          <p:nvPr>
            <p:ph idx="1"/>
          </p:nvPr>
        </p:nvSpPr>
        <p:spPr/>
        <p:txBody>
          <a:bodyPr>
            <a:normAutofit/>
          </a:bodyPr>
          <a:lstStyle/>
          <a:p>
            <a:pPr marL="0" indent="0" algn="ctr">
              <a:buNone/>
            </a:pPr>
            <a:r>
              <a:rPr lang="en-US" sz="3300" b="1" dirty="0" smtClean="0"/>
              <a:t>Example #1: The Tobacco Cessation Program</a:t>
            </a:r>
          </a:p>
          <a:p>
            <a:r>
              <a:rPr lang="en-US" dirty="0" smtClean="0"/>
              <a:t>Evidence-based program enhancement:</a:t>
            </a:r>
          </a:p>
          <a:p>
            <a:pPr lvl="1"/>
            <a:r>
              <a:rPr lang="en-US" dirty="0" smtClean="0">
                <a:effectLst/>
              </a:rPr>
              <a:t>We will continue to exercise our new recruiting strategies in the coming school years in hopes of sustaining growth. Practice changes are anticipated as guidelines and best practices are identified. Always, our goal is to engage and encourage more DeAnza students to become tobacco-free. </a:t>
            </a:r>
          </a:p>
          <a:p>
            <a:pPr lvl="1"/>
            <a:endParaRPr lang="en-US" dirty="0"/>
          </a:p>
          <a:p>
            <a:endParaRPr lang="en-US" dirty="0" smtClean="0"/>
          </a:p>
          <a:p>
            <a:pPr lvl="1"/>
            <a:endParaRPr lang="en-US" dirty="0"/>
          </a:p>
        </p:txBody>
      </p:sp>
    </p:spTree>
    <p:extLst>
      <p:ext uri="{BB962C8B-B14F-4D97-AF65-F5344CB8AC3E}">
        <p14:creationId xmlns:p14="http://schemas.microsoft.com/office/powerpoint/2010/main" val="33857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2878</TotalTime>
  <Words>1828</Words>
  <Application>Microsoft Office PowerPoint</Application>
  <PresentationFormat>On-screen Show (4:3)</PresentationFormat>
  <Paragraphs>216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2015 Campus Convocation De Anza College</vt:lpstr>
      <vt:lpstr>Convocation Schedule</vt:lpstr>
      <vt:lpstr>ICC Assessment at De Anza College</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ICC Assessment: Physical/Mental Wellness and Personal Responsibility</vt:lpstr>
      <vt:lpstr>As we prepare to reflect and discuss…</vt:lpstr>
      <vt:lpstr>ICC Assessment: Physical/Mental Wellness and Personal Responsibility</vt:lpstr>
      <vt:lpstr>Convocation Schedule</vt:lpstr>
      <vt:lpstr>Convocation Schedule</vt:lpstr>
      <vt:lpstr>Convocation Schedule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Campus Convocation De Anza College</dc:title>
  <dc:creator>Tono Ramirez</dc:creator>
  <cp:lastModifiedBy>Tono Ramirez</cp:lastModifiedBy>
  <cp:revision>26</cp:revision>
  <dcterms:created xsi:type="dcterms:W3CDTF">2015-04-07T17:09:09Z</dcterms:created>
  <dcterms:modified xsi:type="dcterms:W3CDTF">2015-04-16T21:02:07Z</dcterms:modified>
</cp:coreProperties>
</file>