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3" r:id="rId4"/>
    <p:sldId id="259" r:id="rId5"/>
    <p:sldId id="258" r:id="rId6"/>
    <p:sldId id="260" r:id="rId7"/>
    <p:sldId id="261" r:id="rId8"/>
    <p:sldId id="262" r:id="rId9"/>
    <p:sldId id="264" r:id="rId10"/>
    <p:sldId id="265" r:id="rId11"/>
    <p:sldId id="266" r:id="rId12"/>
    <p:sldId id="267"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518"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B65F4E63-7FB5-434A-8859-D0F7B08A838F}" type="datetimeFigureOut">
              <a:rPr lang="en-US" smtClean="0"/>
              <a:t>3/2/2018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1C907DA1-06F2-48F7-9E1F-24B4BCE401C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5F4E63-7FB5-434A-8859-D0F7B08A838F}"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907DA1-06F2-48F7-9E1F-24B4BCE401C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5F4E63-7FB5-434A-8859-D0F7B08A838F}"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907DA1-06F2-48F7-9E1F-24B4BCE401C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5F4E63-7FB5-434A-8859-D0F7B08A838F}"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907DA1-06F2-48F7-9E1F-24B4BCE401C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65F4E63-7FB5-434A-8859-D0F7B08A838F}" type="datetimeFigureOut">
              <a:rPr lang="en-US" smtClean="0"/>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907DA1-06F2-48F7-9E1F-24B4BCE401C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5F4E63-7FB5-434A-8859-D0F7B08A838F}" type="datetimeFigureOut">
              <a:rPr lang="en-US" smtClean="0"/>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907DA1-06F2-48F7-9E1F-24B4BCE401C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B65F4E63-7FB5-434A-8859-D0F7B08A838F}" type="datetimeFigureOut">
              <a:rPr lang="en-US" smtClean="0"/>
              <a:t>3/2/2018</a:t>
            </a:fld>
            <a:endParaRPr lang="en-US"/>
          </a:p>
        </p:txBody>
      </p:sp>
      <p:sp>
        <p:nvSpPr>
          <p:cNvPr id="27" name="Slide Number Placeholder 26"/>
          <p:cNvSpPr>
            <a:spLocks noGrp="1"/>
          </p:cNvSpPr>
          <p:nvPr>
            <p:ph type="sldNum" sz="quarter" idx="11"/>
          </p:nvPr>
        </p:nvSpPr>
        <p:spPr/>
        <p:txBody>
          <a:bodyPr rtlCol="0"/>
          <a:lstStyle/>
          <a:p>
            <a:fld id="{1C907DA1-06F2-48F7-9E1F-24B4BCE401C6}"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B65F4E63-7FB5-434A-8859-D0F7B08A838F}" type="datetimeFigureOut">
              <a:rPr lang="en-US" smtClean="0"/>
              <a:t>3/2/2018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1C907DA1-06F2-48F7-9E1F-24B4BCE401C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5F4E63-7FB5-434A-8859-D0F7B08A838F}" type="datetimeFigureOut">
              <a:rPr lang="en-US" smtClean="0"/>
              <a:t>3/2/2018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907DA1-06F2-48F7-9E1F-24B4BCE401C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65F4E63-7FB5-434A-8859-D0F7B08A838F}" type="datetimeFigureOut">
              <a:rPr lang="en-US" smtClean="0"/>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907DA1-06F2-48F7-9E1F-24B4BCE401C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65F4E63-7FB5-434A-8859-D0F7B08A838F}" type="datetimeFigureOut">
              <a:rPr lang="en-US" smtClean="0"/>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907DA1-06F2-48F7-9E1F-24B4BCE401C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B65F4E63-7FB5-434A-8859-D0F7B08A838F}" type="datetimeFigureOut">
              <a:rPr lang="en-US" smtClean="0"/>
              <a:t>3/2/2018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1C907DA1-06F2-48F7-9E1F-24B4BCE401C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Setting Our Own Targets</a:t>
            </a:r>
            <a:endParaRPr lang="en-US" dirty="0"/>
          </a:p>
        </p:txBody>
      </p:sp>
      <p:sp>
        <p:nvSpPr>
          <p:cNvPr id="3" name="Subtitle 2"/>
          <p:cNvSpPr>
            <a:spLocks noGrp="1"/>
          </p:cNvSpPr>
          <p:nvPr>
            <p:ph type="subTitle" idx="1"/>
          </p:nvPr>
        </p:nvSpPr>
        <p:spPr>
          <a:xfrm>
            <a:off x="1295400" y="4343400"/>
            <a:ext cx="6400800" cy="1143000"/>
          </a:xfrm>
        </p:spPr>
        <p:txBody>
          <a:bodyPr>
            <a:normAutofit fontScale="92500" lnSpcReduction="10000"/>
          </a:bodyPr>
          <a:lstStyle/>
          <a:p>
            <a:r>
              <a:rPr lang="en-US" dirty="0" err="1" smtClean="0"/>
              <a:t>Toño</a:t>
            </a:r>
            <a:r>
              <a:rPr lang="en-US" dirty="0" smtClean="0"/>
              <a:t> Ramirez</a:t>
            </a:r>
          </a:p>
          <a:p>
            <a:r>
              <a:rPr lang="en-US" dirty="0" smtClean="0"/>
              <a:t>Philosophy Instructor</a:t>
            </a:r>
          </a:p>
          <a:p>
            <a:r>
              <a:rPr lang="en-US" dirty="0" smtClean="0"/>
              <a:t>SLO Coordinator</a:t>
            </a:r>
            <a:endParaRPr lang="en-US" dirty="0"/>
          </a:p>
        </p:txBody>
      </p:sp>
    </p:spTree>
    <p:extLst>
      <p:ext uri="{BB962C8B-B14F-4D97-AF65-F5344CB8AC3E}">
        <p14:creationId xmlns:p14="http://schemas.microsoft.com/office/powerpoint/2010/main" val="32203371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52728"/>
          </a:xfrm>
        </p:spPr>
        <p:txBody>
          <a:bodyPr>
            <a:normAutofit fontScale="90000"/>
          </a:bodyPr>
          <a:lstStyle/>
          <a:p>
            <a:r>
              <a:rPr lang="en-US" dirty="0" err="1" smtClean="0"/>
              <a:t>Worthen’s</a:t>
            </a:r>
            <a:r>
              <a:rPr lang="en-US" dirty="0" smtClean="0"/>
              <a:t> beef with outcomes assessment: A summary</a:t>
            </a:r>
            <a:endParaRPr lang="en-US" dirty="0"/>
          </a:p>
        </p:txBody>
      </p:sp>
      <p:sp>
        <p:nvSpPr>
          <p:cNvPr id="3" name="Content Placeholder 2"/>
          <p:cNvSpPr>
            <a:spLocks noGrp="1"/>
          </p:cNvSpPr>
          <p:nvPr>
            <p:ph idx="1"/>
          </p:nvPr>
        </p:nvSpPr>
        <p:spPr/>
        <p:txBody>
          <a:bodyPr>
            <a:normAutofit/>
          </a:bodyPr>
          <a:lstStyle/>
          <a:p>
            <a:r>
              <a:rPr lang="en-US" dirty="0" smtClean="0"/>
              <a:t>It’s an ineffective waste of resources.</a:t>
            </a:r>
          </a:p>
          <a:p>
            <a:r>
              <a:rPr lang="en-US" dirty="0"/>
              <a:t>It makes us look </a:t>
            </a:r>
            <a:r>
              <a:rPr lang="en-US" dirty="0" smtClean="0"/>
              <a:t>bad, when the fault really lies elsewhere.</a:t>
            </a:r>
          </a:p>
          <a:p>
            <a:r>
              <a:rPr lang="en-US" dirty="0" smtClean="0"/>
              <a:t>It’s </a:t>
            </a:r>
            <a:r>
              <a:rPr lang="en-US" dirty="0"/>
              <a:t>a systematic process, and thus </a:t>
            </a:r>
            <a:r>
              <a:rPr lang="en-US" dirty="0" smtClean="0"/>
              <a:t>creepy/inappropriate.</a:t>
            </a:r>
            <a:endParaRPr lang="en-US" dirty="0"/>
          </a:p>
          <a:p>
            <a:endParaRPr lang="en-US" dirty="0" smtClean="0"/>
          </a:p>
          <a:p>
            <a:endParaRPr lang="en-US" dirty="0"/>
          </a:p>
        </p:txBody>
      </p:sp>
    </p:spTree>
    <p:extLst>
      <p:ext uri="{BB962C8B-B14F-4D97-AF65-F5344CB8AC3E}">
        <p14:creationId xmlns:p14="http://schemas.microsoft.com/office/powerpoint/2010/main" val="34764530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52728"/>
          </a:xfrm>
        </p:spPr>
        <p:txBody>
          <a:bodyPr>
            <a:normAutofit fontScale="90000"/>
          </a:bodyPr>
          <a:lstStyle/>
          <a:p>
            <a:r>
              <a:rPr lang="en-US" dirty="0" err="1" smtClean="0"/>
              <a:t>Worthen’s</a:t>
            </a:r>
            <a:r>
              <a:rPr lang="en-US" dirty="0" smtClean="0"/>
              <a:t> beef with outcomes assessment: A summary</a:t>
            </a:r>
            <a:endParaRPr lang="en-US" dirty="0"/>
          </a:p>
        </p:txBody>
      </p:sp>
      <p:sp>
        <p:nvSpPr>
          <p:cNvPr id="3" name="Content Placeholder 2"/>
          <p:cNvSpPr>
            <a:spLocks noGrp="1"/>
          </p:cNvSpPr>
          <p:nvPr>
            <p:ph idx="1"/>
          </p:nvPr>
        </p:nvSpPr>
        <p:spPr/>
        <p:txBody>
          <a:bodyPr>
            <a:normAutofit/>
          </a:bodyPr>
          <a:lstStyle/>
          <a:p>
            <a:r>
              <a:rPr lang="en-US" dirty="0" smtClean="0">
                <a:solidFill>
                  <a:schemeClr val="bg2"/>
                </a:solidFill>
              </a:rPr>
              <a:t>It’s an ineffective waste of resources.</a:t>
            </a:r>
          </a:p>
          <a:p>
            <a:r>
              <a:rPr lang="en-US" dirty="0"/>
              <a:t>It makes us look </a:t>
            </a:r>
            <a:r>
              <a:rPr lang="en-US" dirty="0" smtClean="0"/>
              <a:t>bad, when the fault really lies elsewhere.</a:t>
            </a:r>
          </a:p>
          <a:p>
            <a:pPr lvl="1"/>
            <a:r>
              <a:rPr lang="en-US" sz="2000" dirty="0" smtClean="0"/>
              <a:t>“We </a:t>
            </a:r>
            <a:r>
              <a:rPr lang="en-US" sz="2000" dirty="0"/>
              <a:t>do not need administrators to tell us how to measure learning. What we need is for better funded public high schools to do their job. Many of my students do not know basic grammar. They cannot parse a sentence. They don’t read books</a:t>
            </a:r>
            <a:r>
              <a:rPr lang="en-US" sz="2000" dirty="0" smtClean="0"/>
              <a:t>.”</a:t>
            </a:r>
          </a:p>
          <a:p>
            <a:r>
              <a:rPr lang="en-US" dirty="0">
                <a:solidFill>
                  <a:schemeClr val="bg2"/>
                </a:solidFill>
              </a:rPr>
              <a:t>It’s a systematic process, and thus </a:t>
            </a:r>
            <a:r>
              <a:rPr lang="en-US" dirty="0" smtClean="0">
                <a:solidFill>
                  <a:schemeClr val="bg2"/>
                </a:solidFill>
              </a:rPr>
              <a:t>creepy/inappropriate.</a:t>
            </a:r>
            <a:endParaRPr lang="en-US" dirty="0">
              <a:solidFill>
                <a:schemeClr val="bg2"/>
              </a:solidFill>
            </a:endParaRPr>
          </a:p>
          <a:p>
            <a:endParaRPr lang="en-US" dirty="0" smtClean="0"/>
          </a:p>
          <a:p>
            <a:endParaRPr lang="en-US" dirty="0"/>
          </a:p>
        </p:txBody>
      </p:sp>
    </p:spTree>
    <p:extLst>
      <p:ext uri="{BB962C8B-B14F-4D97-AF65-F5344CB8AC3E}">
        <p14:creationId xmlns:p14="http://schemas.microsoft.com/office/powerpoint/2010/main" val="27588344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52728"/>
          </a:xfrm>
        </p:spPr>
        <p:txBody>
          <a:bodyPr>
            <a:normAutofit fontScale="90000"/>
          </a:bodyPr>
          <a:lstStyle/>
          <a:p>
            <a:r>
              <a:rPr lang="en-US" dirty="0" err="1" smtClean="0"/>
              <a:t>Worthen’s</a:t>
            </a:r>
            <a:r>
              <a:rPr lang="en-US" dirty="0" smtClean="0"/>
              <a:t> beef with outcomes assessment: A summary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solidFill>
                  <a:schemeClr val="bg2"/>
                </a:solidFill>
              </a:rPr>
              <a:t>It’s an ineffective waste of resources.</a:t>
            </a:r>
          </a:p>
          <a:p>
            <a:r>
              <a:rPr lang="en-US" dirty="0">
                <a:solidFill>
                  <a:schemeClr val="bg2"/>
                </a:solidFill>
              </a:rPr>
              <a:t>It makes us look </a:t>
            </a:r>
            <a:r>
              <a:rPr lang="en-US" dirty="0" smtClean="0">
                <a:solidFill>
                  <a:schemeClr val="bg2"/>
                </a:solidFill>
              </a:rPr>
              <a:t>bad, when the fault really lies elsewhere</a:t>
            </a:r>
            <a:r>
              <a:rPr lang="en-US" dirty="0" smtClean="0"/>
              <a:t>.</a:t>
            </a:r>
          </a:p>
          <a:p>
            <a:r>
              <a:rPr lang="en-US" dirty="0" smtClean="0"/>
              <a:t>It’s </a:t>
            </a:r>
            <a:r>
              <a:rPr lang="en-US" dirty="0"/>
              <a:t>a systematic process, and thus </a:t>
            </a:r>
            <a:r>
              <a:rPr lang="en-US" dirty="0" smtClean="0"/>
              <a:t>creepy/inappropriate.</a:t>
            </a:r>
          </a:p>
          <a:p>
            <a:pPr lvl="1"/>
            <a:r>
              <a:rPr lang="en-US" dirty="0" smtClean="0"/>
              <a:t>“I </a:t>
            </a:r>
            <a:r>
              <a:rPr lang="en-US" dirty="0"/>
              <a:t>spent the last several years at my university on this nonsense as an </a:t>
            </a:r>
            <a:r>
              <a:rPr lang="en-US" dirty="0" smtClean="0"/>
              <a:t>‘assessment </a:t>
            </a:r>
            <a:r>
              <a:rPr lang="en-US" dirty="0"/>
              <a:t>coordinator</a:t>
            </a:r>
            <a:r>
              <a:rPr lang="en-US" dirty="0" smtClean="0"/>
              <a:t>.’ </a:t>
            </a:r>
            <a:r>
              <a:rPr lang="en-US" dirty="0"/>
              <a:t>It was a total waste of more than 40 percent of my time and left me with no time to do research. It was bureaucracy at its worst. It was impossible to implement in any tangible way that would yield meaningful data, and nobody would or could provide guidance. It was a very large reason I retired early</a:t>
            </a:r>
            <a:r>
              <a:rPr lang="en-US" dirty="0" smtClean="0"/>
              <a:t>.”</a:t>
            </a:r>
            <a:endParaRPr lang="en-US" dirty="0"/>
          </a:p>
          <a:p>
            <a:endParaRPr lang="en-US" dirty="0" smtClean="0"/>
          </a:p>
          <a:p>
            <a:endParaRPr lang="en-US" dirty="0"/>
          </a:p>
        </p:txBody>
      </p:sp>
    </p:spTree>
    <p:extLst>
      <p:ext uri="{BB962C8B-B14F-4D97-AF65-F5344CB8AC3E}">
        <p14:creationId xmlns:p14="http://schemas.microsoft.com/office/powerpoint/2010/main" val="42313628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52728"/>
          </a:xfrm>
        </p:spPr>
        <p:txBody>
          <a:bodyPr>
            <a:normAutofit fontScale="90000"/>
          </a:bodyPr>
          <a:lstStyle/>
          <a:p>
            <a:r>
              <a:rPr lang="en-US" i="1" dirty="0" smtClean="0"/>
              <a:t>Our</a:t>
            </a:r>
            <a:r>
              <a:rPr lang="en-US" dirty="0" smtClean="0"/>
              <a:t> Process: Let’s get the facts straight</a:t>
            </a:r>
            <a:endParaRPr lang="en-US" i="1" dirty="0"/>
          </a:p>
        </p:txBody>
      </p:sp>
      <p:sp>
        <p:nvSpPr>
          <p:cNvPr id="3" name="Content Placeholder 2"/>
          <p:cNvSpPr>
            <a:spLocks noGrp="1"/>
          </p:cNvSpPr>
          <p:nvPr>
            <p:ph idx="1"/>
          </p:nvPr>
        </p:nvSpPr>
        <p:spPr/>
        <p:txBody>
          <a:bodyPr>
            <a:normAutofit lnSpcReduction="10000"/>
          </a:bodyPr>
          <a:lstStyle/>
          <a:p>
            <a:r>
              <a:rPr lang="en-US" dirty="0" smtClean="0"/>
              <a:t>It’s an ineffective waste of resources.</a:t>
            </a:r>
          </a:p>
          <a:p>
            <a:r>
              <a:rPr lang="en-US" dirty="0"/>
              <a:t>It makes us look </a:t>
            </a:r>
            <a:r>
              <a:rPr lang="en-US" dirty="0" smtClean="0"/>
              <a:t>bad, when the fault really lies elsewhere.</a:t>
            </a:r>
          </a:p>
          <a:p>
            <a:r>
              <a:rPr lang="en-US" dirty="0" smtClean="0"/>
              <a:t>It’s </a:t>
            </a:r>
            <a:r>
              <a:rPr lang="en-US" dirty="0"/>
              <a:t>a systematic process, and thus </a:t>
            </a:r>
            <a:r>
              <a:rPr lang="en-US" dirty="0" smtClean="0"/>
              <a:t>creepy/inappropriate.</a:t>
            </a:r>
          </a:p>
          <a:p>
            <a:pPr lvl="1"/>
            <a:r>
              <a:rPr lang="en-US" dirty="0" smtClean="0"/>
              <a:t>We are NOT beholden to any particular method of assessment, or to any particular model of data analysis.</a:t>
            </a:r>
          </a:p>
          <a:p>
            <a:pPr lvl="1"/>
            <a:r>
              <a:rPr lang="en-US" dirty="0" smtClean="0"/>
              <a:t>We can tailor our methods to our own curiosities—provided that we </a:t>
            </a:r>
            <a:r>
              <a:rPr lang="en-US" i="1" dirty="0" smtClean="0"/>
              <a:t>ARE</a:t>
            </a:r>
            <a:r>
              <a:rPr lang="en-US" dirty="0" smtClean="0"/>
              <a:t> curious</a:t>
            </a:r>
            <a:endParaRPr lang="en-US" dirty="0"/>
          </a:p>
          <a:p>
            <a:endParaRPr lang="en-US" dirty="0" smtClean="0"/>
          </a:p>
          <a:p>
            <a:endParaRPr lang="en-US" dirty="0"/>
          </a:p>
        </p:txBody>
      </p:sp>
    </p:spTree>
    <p:extLst>
      <p:ext uri="{BB962C8B-B14F-4D97-AF65-F5344CB8AC3E}">
        <p14:creationId xmlns:p14="http://schemas.microsoft.com/office/powerpoint/2010/main" val="19731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52728"/>
          </a:xfrm>
        </p:spPr>
        <p:txBody>
          <a:bodyPr>
            <a:normAutofit fontScale="90000"/>
          </a:bodyPr>
          <a:lstStyle/>
          <a:p>
            <a:r>
              <a:rPr lang="en-US" i="1" dirty="0" smtClean="0"/>
              <a:t>Our</a:t>
            </a:r>
            <a:r>
              <a:rPr lang="en-US" dirty="0" smtClean="0"/>
              <a:t> Process: Let’s get the facts straight</a:t>
            </a:r>
            <a:endParaRPr lang="en-US" i="1" dirty="0"/>
          </a:p>
        </p:txBody>
      </p:sp>
      <p:sp>
        <p:nvSpPr>
          <p:cNvPr id="3" name="Content Placeholder 2"/>
          <p:cNvSpPr>
            <a:spLocks noGrp="1"/>
          </p:cNvSpPr>
          <p:nvPr>
            <p:ph idx="1"/>
          </p:nvPr>
        </p:nvSpPr>
        <p:spPr/>
        <p:txBody>
          <a:bodyPr>
            <a:normAutofit/>
          </a:bodyPr>
          <a:lstStyle/>
          <a:p>
            <a:r>
              <a:rPr lang="en-US" dirty="0" smtClean="0"/>
              <a:t>It’s an ineffective waste of resources.</a:t>
            </a:r>
          </a:p>
          <a:p>
            <a:r>
              <a:rPr lang="en-US" dirty="0"/>
              <a:t>It makes us look </a:t>
            </a:r>
            <a:r>
              <a:rPr lang="en-US" dirty="0" smtClean="0"/>
              <a:t>bad, when the fault really lies elsewhere.</a:t>
            </a:r>
          </a:p>
          <a:p>
            <a:pPr lvl="1"/>
            <a:r>
              <a:rPr lang="en-US" dirty="0" smtClean="0"/>
              <a:t>Assessment results are not used punitively</a:t>
            </a:r>
          </a:p>
          <a:p>
            <a:pPr lvl="1"/>
            <a:r>
              <a:rPr lang="en-US" dirty="0" smtClean="0"/>
              <a:t>‘Deficit thinking’ is a well-documented obstacle to the pursuit of equitable opportunities</a:t>
            </a:r>
          </a:p>
          <a:p>
            <a:r>
              <a:rPr lang="en-US" dirty="0" smtClean="0"/>
              <a:t>It’s </a:t>
            </a:r>
            <a:r>
              <a:rPr lang="en-US" dirty="0"/>
              <a:t>a systematic process, and thus </a:t>
            </a:r>
            <a:r>
              <a:rPr lang="en-US" dirty="0" smtClean="0"/>
              <a:t>creepy/inappropriate.</a:t>
            </a:r>
          </a:p>
          <a:p>
            <a:endParaRPr lang="en-US" dirty="0" smtClean="0"/>
          </a:p>
          <a:p>
            <a:endParaRPr lang="en-US" dirty="0"/>
          </a:p>
        </p:txBody>
      </p:sp>
    </p:spTree>
    <p:extLst>
      <p:ext uri="{BB962C8B-B14F-4D97-AF65-F5344CB8AC3E}">
        <p14:creationId xmlns:p14="http://schemas.microsoft.com/office/powerpoint/2010/main" val="1243753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52728"/>
          </a:xfrm>
        </p:spPr>
        <p:txBody>
          <a:bodyPr>
            <a:normAutofit fontScale="90000"/>
          </a:bodyPr>
          <a:lstStyle/>
          <a:p>
            <a:r>
              <a:rPr lang="en-US" i="1" dirty="0" smtClean="0"/>
              <a:t>Our</a:t>
            </a:r>
            <a:r>
              <a:rPr lang="en-US" dirty="0" smtClean="0"/>
              <a:t> Process: Let’s get the facts straight</a:t>
            </a:r>
            <a:endParaRPr lang="en-US" i="1" dirty="0"/>
          </a:p>
        </p:txBody>
      </p:sp>
      <p:sp>
        <p:nvSpPr>
          <p:cNvPr id="3" name="Content Placeholder 2"/>
          <p:cNvSpPr>
            <a:spLocks noGrp="1"/>
          </p:cNvSpPr>
          <p:nvPr>
            <p:ph idx="1"/>
          </p:nvPr>
        </p:nvSpPr>
        <p:spPr/>
        <p:txBody>
          <a:bodyPr>
            <a:normAutofit/>
          </a:bodyPr>
          <a:lstStyle/>
          <a:p>
            <a:r>
              <a:rPr lang="en-US" dirty="0" smtClean="0"/>
              <a:t>It’s an ineffective waste of resources.</a:t>
            </a:r>
          </a:p>
          <a:p>
            <a:pPr lvl="1"/>
            <a:r>
              <a:rPr lang="en-US" dirty="0" smtClean="0"/>
              <a:t>Why, exactly?  We are </a:t>
            </a:r>
            <a:r>
              <a:rPr lang="en-US" i="1" dirty="0" smtClean="0"/>
              <a:t>here</a:t>
            </a:r>
            <a:r>
              <a:rPr lang="en-US" dirty="0" smtClean="0"/>
              <a:t>, </a:t>
            </a:r>
            <a:r>
              <a:rPr lang="en-US" i="1" dirty="0" smtClean="0"/>
              <a:t>now</a:t>
            </a:r>
            <a:r>
              <a:rPr lang="en-US" dirty="0" smtClean="0"/>
              <a:t>.  We can </a:t>
            </a:r>
            <a:r>
              <a:rPr lang="en-US" i="1" dirty="0" smtClean="0"/>
              <a:t>talk, now</a:t>
            </a:r>
            <a:r>
              <a:rPr lang="en-US" dirty="0" smtClean="0"/>
              <a:t>.  </a:t>
            </a:r>
          </a:p>
          <a:p>
            <a:r>
              <a:rPr lang="en-US" dirty="0"/>
              <a:t>It makes us look </a:t>
            </a:r>
            <a:r>
              <a:rPr lang="en-US" dirty="0" smtClean="0"/>
              <a:t>bad, when the fault really lies elsewhere.</a:t>
            </a:r>
          </a:p>
          <a:p>
            <a:r>
              <a:rPr lang="en-US" dirty="0" smtClean="0"/>
              <a:t>It’s </a:t>
            </a:r>
            <a:r>
              <a:rPr lang="en-US" dirty="0"/>
              <a:t>a systematic process, and thus </a:t>
            </a:r>
            <a:r>
              <a:rPr lang="en-US" dirty="0" smtClean="0"/>
              <a:t>creepy/inappropriate.</a:t>
            </a:r>
          </a:p>
          <a:p>
            <a:endParaRPr lang="en-US" dirty="0" smtClean="0"/>
          </a:p>
          <a:p>
            <a:endParaRPr lang="en-US" dirty="0"/>
          </a:p>
        </p:txBody>
      </p:sp>
    </p:spTree>
    <p:extLst>
      <p:ext uri="{BB962C8B-B14F-4D97-AF65-F5344CB8AC3E}">
        <p14:creationId xmlns:p14="http://schemas.microsoft.com/office/powerpoint/2010/main" val="19850958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I’ll give </a:t>
            </a:r>
            <a:r>
              <a:rPr lang="en-US" dirty="0" err="1" smtClean="0"/>
              <a:t>Worthen</a:t>
            </a:r>
            <a:r>
              <a:rPr lang="en-US" dirty="0" smtClean="0"/>
              <a:t> this one:</a:t>
            </a:r>
            <a:endParaRPr lang="en-US" dirty="0"/>
          </a:p>
        </p:txBody>
      </p:sp>
      <p:sp>
        <p:nvSpPr>
          <p:cNvPr id="3" name="Content Placeholder 2"/>
          <p:cNvSpPr>
            <a:spLocks noGrp="1"/>
          </p:cNvSpPr>
          <p:nvPr>
            <p:ph idx="1"/>
          </p:nvPr>
        </p:nvSpPr>
        <p:spPr/>
        <p:txBody>
          <a:bodyPr/>
          <a:lstStyle/>
          <a:p>
            <a:r>
              <a:rPr lang="en-US" dirty="0" smtClean="0"/>
              <a:t>“Without </a:t>
            </a:r>
            <a:r>
              <a:rPr lang="en-US" dirty="0"/>
              <a:t>thoughtful reconsideration, learning assessment will continue to devour a lot of money for meager results</a:t>
            </a:r>
            <a:r>
              <a:rPr lang="en-US" dirty="0" smtClean="0"/>
              <a:t>.”</a:t>
            </a:r>
          </a:p>
          <a:p>
            <a:pPr lvl="1"/>
            <a:r>
              <a:rPr lang="en-US" dirty="0" smtClean="0"/>
              <a:t>This is very likely to be true.  And it’s why we’re here. So, then:</a:t>
            </a:r>
          </a:p>
          <a:p>
            <a:pPr lvl="1"/>
            <a:r>
              <a:rPr lang="en-US" dirty="0" smtClean="0"/>
              <a:t>What do YOU think meaningful outcomes assessment might look like?</a:t>
            </a:r>
            <a:endParaRPr lang="en-US" dirty="0"/>
          </a:p>
        </p:txBody>
      </p:sp>
    </p:spTree>
    <p:extLst>
      <p:ext uri="{BB962C8B-B14F-4D97-AF65-F5344CB8AC3E}">
        <p14:creationId xmlns:p14="http://schemas.microsoft.com/office/powerpoint/2010/main" val="2132635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52728"/>
          </a:xfrm>
        </p:spPr>
        <p:txBody>
          <a:bodyPr>
            <a:normAutofit fontScale="90000"/>
          </a:bodyPr>
          <a:lstStyle/>
          <a:p>
            <a:r>
              <a:rPr lang="en-US" dirty="0" smtClean="0"/>
              <a:t>A “Bureaucratic Behemoth”:</a:t>
            </a:r>
            <a:br>
              <a:rPr lang="en-US" dirty="0" smtClean="0"/>
            </a:br>
            <a:r>
              <a:rPr lang="en-US" dirty="0" smtClean="0"/>
              <a:t>Criticisms of outcomes assessment from Molly </a:t>
            </a:r>
            <a:r>
              <a:rPr lang="en-US" dirty="0" err="1" smtClean="0"/>
              <a:t>Worthen</a:t>
            </a:r>
            <a:endParaRPr lang="en-US" dirty="0"/>
          </a:p>
        </p:txBody>
      </p:sp>
      <p:sp>
        <p:nvSpPr>
          <p:cNvPr id="3" name="Content Placeholder 2"/>
          <p:cNvSpPr>
            <a:spLocks noGrp="1"/>
          </p:cNvSpPr>
          <p:nvPr>
            <p:ph idx="1"/>
          </p:nvPr>
        </p:nvSpPr>
        <p:spPr/>
        <p:txBody>
          <a:bodyPr/>
          <a:lstStyle/>
          <a:p>
            <a:r>
              <a:rPr lang="en-US" dirty="0"/>
              <a:t>“The movement’s focus on quantifying classroom experience makes it easy to shift blame for student failure wholly onto universities, ignoring deeper socio-economic reasons that cause many students to struggle with college-level work</a:t>
            </a:r>
            <a:r>
              <a:rPr lang="en-US" dirty="0" smtClean="0"/>
              <a:t>.”</a:t>
            </a:r>
            <a:endParaRPr lang="en-US" dirty="0"/>
          </a:p>
        </p:txBody>
      </p:sp>
    </p:spTree>
    <p:extLst>
      <p:ext uri="{BB962C8B-B14F-4D97-AF65-F5344CB8AC3E}">
        <p14:creationId xmlns:p14="http://schemas.microsoft.com/office/powerpoint/2010/main" val="13988399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52728"/>
          </a:xfrm>
        </p:spPr>
        <p:txBody>
          <a:bodyPr>
            <a:normAutofit fontScale="90000"/>
          </a:bodyPr>
          <a:lstStyle/>
          <a:p>
            <a:r>
              <a:rPr lang="en-US" dirty="0" smtClean="0"/>
              <a:t>A “Bureaucratic Behemoth”:</a:t>
            </a:r>
            <a:br>
              <a:rPr lang="en-US" dirty="0" smtClean="0"/>
            </a:br>
            <a:r>
              <a:rPr lang="en-US" dirty="0" smtClean="0"/>
              <a:t>Criticisms of outcomes assessment from Molly </a:t>
            </a:r>
            <a:r>
              <a:rPr lang="en-US" dirty="0" err="1" smtClean="0"/>
              <a:t>Worthen</a:t>
            </a:r>
            <a:endParaRPr lang="en-US" dirty="0"/>
          </a:p>
        </p:txBody>
      </p:sp>
      <p:sp>
        <p:nvSpPr>
          <p:cNvPr id="3" name="Content Placeholder 2"/>
          <p:cNvSpPr>
            <a:spLocks noGrp="1"/>
          </p:cNvSpPr>
          <p:nvPr>
            <p:ph idx="1"/>
          </p:nvPr>
        </p:nvSpPr>
        <p:spPr/>
        <p:txBody>
          <a:bodyPr/>
          <a:lstStyle/>
          <a:p>
            <a:r>
              <a:rPr lang="en-US" dirty="0"/>
              <a:t>“The movement’s focus on quantifying classroom experience makes it easy to shift blame for student failure wholly onto universities, ignoring deeper socio-economic reasons that cause many students to struggle with college-level work</a:t>
            </a:r>
            <a:r>
              <a:rPr lang="en-US" dirty="0" smtClean="0"/>
              <a:t>.”</a:t>
            </a:r>
          </a:p>
          <a:p>
            <a:r>
              <a:rPr lang="en-US" dirty="0" smtClean="0"/>
              <a:t>Implication: It makes us look bad, when the fault really lies elsewhere.</a:t>
            </a:r>
            <a:endParaRPr lang="en-US" dirty="0"/>
          </a:p>
        </p:txBody>
      </p:sp>
    </p:spTree>
    <p:extLst>
      <p:ext uri="{BB962C8B-B14F-4D97-AF65-F5344CB8AC3E}">
        <p14:creationId xmlns:p14="http://schemas.microsoft.com/office/powerpoint/2010/main" val="18324370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52728"/>
          </a:xfrm>
        </p:spPr>
        <p:txBody>
          <a:bodyPr>
            <a:normAutofit fontScale="90000"/>
          </a:bodyPr>
          <a:lstStyle/>
          <a:p>
            <a:r>
              <a:rPr lang="en-US" dirty="0" smtClean="0"/>
              <a:t>A “Bureaucratic Behemoth”:</a:t>
            </a:r>
            <a:br>
              <a:rPr lang="en-US" dirty="0" smtClean="0"/>
            </a:br>
            <a:r>
              <a:rPr lang="en-US" dirty="0" smtClean="0"/>
              <a:t>Criticisms of outcomes assessment from Molly </a:t>
            </a:r>
            <a:r>
              <a:rPr lang="en-US" dirty="0" err="1" smtClean="0"/>
              <a:t>Worthen</a:t>
            </a:r>
            <a:endParaRPr lang="en-US" dirty="0"/>
          </a:p>
        </p:txBody>
      </p:sp>
      <p:sp>
        <p:nvSpPr>
          <p:cNvPr id="3" name="Content Placeholder 2"/>
          <p:cNvSpPr>
            <a:spLocks noGrp="1"/>
          </p:cNvSpPr>
          <p:nvPr>
            <p:ph idx="1"/>
          </p:nvPr>
        </p:nvSpPr>
        <p:spPr/>
        <p:txBody>
          <a:bodyPr/>
          <a:lstStyle/>
          <a:p>
            <a:r>
              <a:rPr lang="en-US" dirty="0"/>
              <a:t>“The movement’s focus on quantifying classroom experience makes it easy to </a:t>
            </a:r>
            <a:r>
              <a:rPr lang="en-US" dirty="0">
                <a:solidFill>
                  <a:srgbClr val="FF0000"/>
                </a:solidFill>
              </a:rPr>
              <a:t>shift blame for student failure wholly onto universities</a:t>
            </a:r>
            <a:r>
              <a:rPr lang="en-US" dirty="0"/>
              <a:t>, ignoring deeper socio-economic reasons that cause many students to struggle with college-level work</a:t>
            </a:r>
            <a:r>
              <a:rPr lang="en-US" dirty="0" smtClean="0"/>
              <a:t>.”</a:t>
            </a:r>
            <a:endParaRPr lang="en-US" dirty="0"/>
          </a:p>
        </p:txBody>
      </p:sp>
    </p:spTree>
    <p:extLst>
      <p:ext uri="{BB962C8B-B14F-4D97-AF65-F5344CB8AC3E}">
        <p14:creationId xmlns:p14="http://schemas.microsoft.com/office/powerpoint/2010/main" val="41293036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52728"/>
          </a:xfrm>
        </p:spPr>
        <p:txBody>
          <a:bodyPr>
            <a:normAutofit fontScale="90000"/>
          </a:bodyPr>
          <a:lstStyle/>
          <a:p>
            <a:r>
              <a:rPr lang="en-US" dirty="0" smtClean="0"/>
              <a:t>A “Bureaucratic Behemoth”:</a:t>
            </a:r>
            <a:br>
              <a:rPr lang="en-US" dirty="0" smtClean="0"/>
            </a:br>
            <a:r>
              <a:rPr lang="en-US" dirty="0" smtClean="0"/>
              <a:t>Criticisms of outcomes assessment from Molly </a:t>
            </a:r>
            <a:r>
              <a:rPr lang="en-US" dirty="0" err="1" smtClean="0"/>
              <a:t>Worthen</a:t>
            </a:r>
            <a:endParaRPr lang="en-US" dirty="0"/>
          </a:p>
        </p:txBody>
      </p:sp>
      <p:sp>
        <p:nvSpPr>
          <p:cNvPr id="3" name="Content Placeholder 2"/>
          <p:cNvSpPr>
            <a:spLocks noGrp="1"/>
          </p:cNvSpPr>
          <p:nvPr>
            <p:ph idx="1"/>
          </p:nvPr>
        </p:nvSpPr>
        <p:spPr/>
        <p:txBody>
          <a:bodyPr/>
          <a:lstStyle/>
          <a:p>
            <a:r>
              <a:rPr lang="en-US" dirty="0"/>
              <a:t>“The movement’s focus on </a:t>
            </a:r>
            <a:r>
              <a:rPr lang="en-US" dirty="0">
                <a:solidFill>
                  <a:srgbClr val="FF0000"/>
                </a:solidFill>
              </a:rPr>
              <a:t>quantifying classroom experience </a:t>
            </a:r>
            <a:r>
              <a:rPr lang="en-US" dirty="0"/>
              <a:t>makes it easy to shift blame for student failure wholly onto universities, ignoring deeper socio-economic reasons that cause many students to struggle with college-level work</a:t>
            </a:r>
            <a:r>
              <a:rPr lang="en-US" dirty="0" smtClean="0"/>
              <a:t>.”</a:t>
            </a:r>
            <a:endParaRPr lang="en-US" dirty="0"/>
          </a:p>
        </p:txBody>
      </p:sp>
    </p:spTree>
    <p:extLst>
      <p:ext uri="{BB962C8B-B14F-4D97-AF65-F5344CB8AC3E}">
        <p14:creationId xmlns:p14="http://schemas.microsoft.com/office/powerpoint/2010/main" val="39836213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52728"/>
          </a:xfrm>
        </p:spPr>
        <p:txBody>
          <a:bodyPr>
            <a:normAutofit fontScale="90000"/>
          </a:bodyPr>
          <a:lstStyle/>
          <a:p>
            <a:r>
              <a:rPr lang="en-US" dirty="0" smtClean="0"/>
              <a:t>A “Bureaucratic Behemoth”:</a:t>
            </a:r>
            <a:br>
              <a:rPr lang="en-US" dirty="0" smtClean="0"/>
            </a:br>
            <a:r>
              <a:rPr lang="en-US" dirty="0" smtClean="0"/>
              <a:t>Criticisms of outcomes assessment from Molly </a:t>
            </a:r>
            <a:r>
              <a:rPr lang="en-US" dirty="0" err="1" smtClean="0"/>
              <a:t>Worthen</a:t>
            </a:r>
            <a:endParaRPr lang="en-US" dirty="0"/>
          </a:p>
        </p:txBody>
      </p:sp>
      <p:sp>
        <p:nvSpPr>
          <p:cNvPr id="3" name="Content Placeholder 2"/>
          <p:cNvSpPr>
            <a:spLocks noGrp="1"/>
          </p:cNvSpPr>
          <p:nvPr>
            <p:ph idx="1"/>
          </p:nvPr>
        </p:nvSpPr>
        <p:spPr/>
        <p:txBody>
          <a:bodyPr/>
          <a:lstStyle/>
          <a:p>
            <a:r>
              <a:rPr lang="en-US" dirty="0"/>
              <a:t>“The movement’s focus on quantifying classroom experience makes it easy to shift blame for student failure wholly onto universities, </a:t>
            </a:r>
            <a:r>
              <a:rPr lang="en-US" dirty="0">
                <a:solidFill>
                  <a:srgbClr val="FF0000"/>
                </a:solidFill>
              </a:rPr>
              <a:t>ignoring deeper socio-economic reasons that cause many students to struggle with college-level work</a:t>
            </a:r>
            <a:r>
              <a:rPr lang="en-US" dirty="0" smtClean="0"/>
              <a:t>.”</a:t>
            </a:r>
            <a:endParaRPr lang="en-US" dirty="0"/>
          </a:p>
        </p:txBody>
      </p:sp>
    </p:spTree>
    <p:extLst>
      <p:ext uri="{BB962C8B-B14F-4D97-AF65-F5344CB8AC3E}">
        <p14:creationId xmlns:p14="http://schemas.microsoft.com/office/powerpoint/2010/main" val="153315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52728"/>
          </a:xfrm>
        </p:spPr>
        <p:txBody>
          <a:bodyPr>
            <a:normAutofit fontScale="90000"/>
          </a:bodyPr>
          <a:lstStyle/>
          <a:p>
            <a:r>
              <a:rPr lang="en-US" dirty="0" smtClean="0"/>
              <a:t>A “Bureaucratic Behemoth”:</a:t>
            </a:r>
            <a:br>
              <a:rPr lang="en-US" dirty="0" smtClean="0"/>
            </a:br>
            <a:r>
              <a:rPr lang="en-US" dirty="0" smtClean="0"/>
              <a:t>Criticisms of outcomes assessment from Molly </a:t>
            </a:r>
            <a:r>
              <a:rPr lang="en-US" dirty="0" err="1" smtClean="0"/>
              <a:t>Worthen</a:t>
            </a:r>
            <a:endParaRPr lang="en-US" dirty="0"/>
          </a:p>
        </p:txBody>
      </p:sp>
      <p:sp>
        <p:nvSpPr>
          <p:cNvPr id="3" name="Content Placeholder 2"/>
          <p:cNvSpPr>
            <a:spLocks noGrp="1"/>
          </p:cNvSpPr>
          <p:nvPr>
            <p:ph idx="1"/>
          </p:nvPr>
        </p:nvSpPr>
        <p:spPr/>
        <p:txBody>
          <a:bodyPr/>
          <a:lstStyle/>
          <a:p>
            <a:r>
              <a:rPr lang="en-US" dirty="0"/>
              <a:t>So universities assemble committees of faculty members, arm them with rubrics and assign them piles of student essays culled from across the school (often called “student products,” as if they are tubes of undergraduate Soylent Green</a:t>
            </a:r>
            <a:r>
              <a:rPr lang="en-US" dirty="0" smtClean="0"/>
              <a:t>).</a:t>
            </a:r>
          </a:p>
          <a:p>
            <a:r>
              <a:rPr lang="en-US" dirty="0" smtClean="0"/>
              <a:t>Implication: It’s a systematic process, and thus creepy/inappropriate.</a:t>
            </a:r>
            <a:endParaRPr lang="en-US" dirty="0"/>
          </a:p>
        </p:txBody>
      </p:sp>
    </p:spTree>
    <p:extLst>
      <p:ext uri="{BB962C8B-B14F-4D97-AF65-F5344CB8AC3E}">
        <p14:creationId xmlns:p14="http://schemas.microsoft.com/office/powerpoint/2010/main" val="1210629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52728"/>
          </a:xfrm>
        </p:spPr>
        <p:txBody>
          <a:bodyPr>
            <a:normAutofit fontScale="90000"/>
          </a:bodyPr>
          <a:lstStyle/>
          <a:p>
            <a:r>
              <a:rPr lang="en-US" dirty="0" smtClean="0"/>
              <a:t>A “Bureaucratic Behemoth”:</a:t>
            </a:r>
            <a:br>
              <a:rPr lang="en-US" dirty="0" smtClean="0"/>
            </a:br>
            <a:r>
              <a:rPr lang="en-US" dirty="0" smtClean="0"/>
              <a:t>Criticisms of outcomes assessment from Molly </a:t>
            </a:r>
            <a:r>
              <a:rPr lang="en-US" dirty="0" err="1" smtClean="0"/>
              <a:t>Worthen</a:t>
            </a:r>
            <a:endParaRPr lang="en-US" dirty="0"/>
          </a:p>
        </p:txBody>
      </p:sp>
      <p:sp>
        <p:nvSpPr>
          <p:cNvPr id="3" name="Content Placeholder 2"/>
          <p:cNvSpPr>
            <a:spLocks noGrp="1"/>
          </p:cNvSpPr>
          <p:nvPr>
            <p:ph idx="1"/>
          </p:nvPr>
        </p:nvSpPr>
        <p:spPr/>
        <p:txBody>
          <a:bodyPr/>
          <a:lstStyle/>
          <a:p>
            <a:r>
              <a:rPr lang="en-US" dirty="0" smtClean="0"/>
              <a:t>“All </a:t>
            </a:r>
            <a:r>
              <a:rPr lang="en-US" dirty="0"/>
              <a:t>this assessing requires a lot of labor, time and cash. Yet even its proponents have struggled to produce much evidence — beyond occasional anecdotes — that it improves student learning</a:t>
            </a:r>
            <a:r>
              <a:rPr lang="en-US" dirty="0" smtClean="0"/>
              <a:t>.”</a:t>
            </a:r>
          </a:p>
          <a:p>
            <a:r>
              <a:rPr lang="en-US" dirty="0" smtClean="0"/>
              <a:t>Implication: It’s an ineffective waste of resources.</a:t>
            </a:r>
            <a:endParaRPr lang="en-US" dirty="0"/>
          </a:p>
        </p:txBody>
      </p:sp>
    </p:spTree>
    <p:extLst>
      <p:ext uri="{BB962C8B-B14F-4D97-AF65-F5344CB8AC3E}">
        <p14:creationId xmlns:p14="http://schemas.microsoft.com/office/powerpoint/2010/main" val="376708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52728"/>
          </a:xfrm>
        </p:spPr>
        <p:txBody>
          <a:bodyPr>
            <a:normAutofit fontScale="90000"/>
          </a:bodyPr>
          <a:lstStyle/>
          <a:p>
            <a:r>
              <a:rPr lang="en-US" dirty="0" smtClean="0"/>
              <a:t>A “Bureaucratic Behemoth”:</a:t>
            </a:r>
            <a:br>
              <a:rPr lang="en-US" dirty="0" smtClean="0"/>
            </a:br>
            <a:r>
              <a:rPr lang="en-US" dirty="0" smtClean="0"/>
              <a:t>Criticisms of outcomes assessment from Molly </a:t>
            </a:r>
            <a:r>
              <a:rPr lang="en-US" dirty="0" err="1" smtClean="0"/>
              <a:t>Worthen</a:t>
            </a:r>
            <a:endParaRPr lang="en-US" dirty="0"/>
          </a:p>
        </p:txBody>
      </p:sp>
      <p:sp>
        <p:nvSpPr>
          <p:cNvPr id="3" name="Content Placeholder 2"/>
          <p:cNvSpPr>
            <a:spLocks noGrp="1"/>
          </p:cNvSpPr>
          <p:nvPr>
            <p:ph idx="1"/>
          </p:nvPr>
        </p:nvSpPr>
        <p:spPr/>
        <p:txBody>
          <a:bodyPr/>
          <a:lstStyle/>
          <a:p>
            <a:r>
              <a:rPr lang="en-US" dirty="0"/>
              <a:t>“Learning assessment has not spurred discussion of the deep structural problems that send so many students to college unprepared to succeed</a:t>
            </a:r>
            <a:r>
              <a:rPr lang="en-US" dirty="0" smtClean="0"/>
              <a:t>.”</a:t>
            </a:r>
          </a:p>
          <a:p>
            <a:r>
              <a:rPr lang="en-US" dirty="0" smtClean="0"/>
              <a:t>Implication: It’s an ineffective waste of resources.</a:t>
            </a:r>
            <a:endParaRPr lang="en-US" dirty="0"/>
          </a:p>
        </p:txBody>
      </p:sp>
    </p:spTree>
    <p:extLst>
      <p:ext uri="{BB962C8B-B14F-4D97-AF65-F5344CB8AC3E}">
        <p14:creationId xmlns:p14="http://schemas.microsoft.com/office/powerpoint/2010/main" val="24949783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174</TotalTime>
  <Words>845</Words>
  <Application>Microsoft Office PowerPoint</Application>
  <PresentationFormat>On-screen Show (4:3)</PresentationFormat>
  <Paragraphs>59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Urban</vt:lpstr>
      <vt:lpstr>Setting Our Own Targets</vt:lpstr>
      <vt:lpstr>A “Bureaucratic Behemoth”: Criticisms of outcomes assessment from Molly Worthen</vt:lpstr>
      <vt:lpstr>A “Bureaucratic Behemoth”: Criticisms of outcomes assessment from Molly Worthen</vt:lpstr>
      <vt:lpstr>A “Bureaucratic Behemoth”: Criticisms of outcomes assessment from Molly Worthen</vt:lpstr>
      <vt:lpstr>A “Bureaucratic Behemoth”: Criticisms of outcomes assessment from Molly Worthen</vt:lpstr>
      <vt:lpstr>A “Bureaucratic Behemoth”: Criticisms of outcomes assessment from Molly Worthen</vt:lpstr>
      <vt:lpstr>A “Bureaucratic Behemoth”: Criticisms of outcomes assessment from Molly Worthen</vt:lpstr>
      <vt:lpstr>A “Bureaucratic Behemoth”: Criticisms of outcomes assessment from Molly Worthen</vt:lpstr>
      <vt:lpstr>A “Bureaucratic Behemoth”: Criticisms of outcomes assessment from Molly Worthen</vt:lpstr>
      <vt:lpstr>Worthen’s beef with outcomes assessment: A summary</vt:lpstr>
      <vt:lpstr>Worthen’s beef with outcomes assessment: A summary</vt:lpstr>
      <vt:lpstr>Worthen’s beef with outcomes assessment: A summary</vt:lpstr>
      <vt:lpstr>Our Process: Let’s get the facts straight</vt:lpstr>
      <vt:lpstr>Our Process: Let’s get the facts straight</vt:lpstr>
      <vt:lpstr>Our Process: Let’s get the facts straight</vt:lpstr>
      <vt:lpstr>I’ll give Worthen this one:</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Setting Our Own Targets</dc:title>
  <dc:creator>Tono Ramirez</dc:creator>
  <cp:lastModifiedBy>Tono Ramirez</cp:lastModifiedBy>
  <cp:revision>5</cp:revision>
  <dcterms:created xsi:type="dcterms:W3CDTF">2018-03-02T15:16:17Z</dcterms:created>
  <dcterms:modified xsi:type="dcterms:W3CDTF">2018-03-02T18:10:29Z</dcterms:modified>
</cp:coreProperties>
</file>