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9" r:id="rId4"/>
    <p:sldId id="261" r:id="rId5"/>
    <p:sldId id="260" r:id="rId6"/>
    <p:sldId id="267" r:id="rId7"/>
    <p:sldId id="257" r:id="rId8"/>
    <p:sldId id="262" r:id="rId9"/>
    <p:sldId id="271" r:id="rId10"/>
    <p:sldId id="273" r:id="rId11"/>
    <p:sldId id="274" r:id="rId12"/>
    <p:sldId id="283" r:id="rId13"/>
    <p:sldId id="275" r:id="rId14"/>
    <p:sldId id="276" r:id="rId15"/>
    <p:sldId id="277" r:id="rId16"/>
    <p:sldId id="278" r:id="rId17"/>
    <p:sldId id="263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00" autoAdjust="0"/>
  </p:normalViewPr>
  <p:slideViewPr>
    <p:cSldViewPr>
      <p:cViewPr varScale="1">
        <p:scale>
          <a:sx n="44" d="100"/>
          <a:sy n="44" d="100"/>
        </p:scale>
        <p:origin x="145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70194-ACF4-4207-B2EA-E1D00CBF5A03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F50CB21-95BE-4338-AAC0-15B442B0EE56}">
      <dgm:prSet phldrT="[Text]" custT="1"/>
      <dgm:spPr/>
      <dgm:t>
        <a:bodyPr/>
        <a:lstStyle/>
        <a:p>
          <a:r>
            <a:rPr lang="en-US" sz="1800" dirty="0"/>
            <a:t>SLO Defined </a:t>
          </a:r>
        </a:p>
        <a:p>
          <a:r>
            <a:rPr lang="en-US" sz="1800" dirty="0"/>
            <a:t>(Redefined)</a:t>
          </a:r>
        </a:p>
      </dgm:t>
    </dgm:pt>
    <dgm:pt modelId="{F3B99C0C-5A46-414B-BDAC-FDB972B4A7AC}" type="parTrans" cxnId="{F3845CD7-67C1-4974-92B1-9CFBBF3C7479}">
      <dgm:prSet/>
      <dgm:spPr/>
      <dgm:t>
        <a:bodyPr/>
        <a:lstStyle/>
        <a:p>
          <a:endParaRPr lang="en-US"/>
        </a:p>
      </dgm:t>
    </dgm:pt>
    <dgm:pt modelId="{3C2E0CA7-7305-4C67-B46F-B55E2039347A}" type="sibTrans" cxnId="{F3845CD7-67C1-4974-92B1-9CFBBF3C7479}">
      <dgm:prSet/>
      <dgm:spPr/>
      <dgm:t>
        <a:bodyPr/>
        <a:lstStyle/>
        <a:p>
          <a:endParaRPr lang="en-US"/>
        </a:p>
      </dgm:t>
    </dgm:pt>
    <dgm:pt modelId="{1E9548F1-8D91-44C9-8BB9-64C1279B9D3E}">
      <dgm:prSet phldrT="[Text]"/>
      <dgm:spPr/>
      <dgm:t>
        <a:bodyPr/>
        <a:lstStyle/>
        <a:p>
          <a:r>
            <a:rPr lang="en-US" dirty="0"/>
            <a:t>Conduct assessments</a:t>
          </a:r>
        </a:p>
      </dgm:t>
    </dgm:pt>
    <dgm:pt modelId="{0A53217C-F5FF-4C5E-8199-CD0B6C9A50A3}" type="parTrans" cxnId="{6C7EAFE6-5834-4AEE-B1DD-82033E700F69}">
      <dgm:prSet/>
      <dgm:spPr/>
      <dgm:t>
        <a:bodyPr/>
        <a:lstStyle/>
        <a:p>
          <a:endParaRPr lang="en-US"/>
        </a:p>
      </dgm:t>
    </dgm:pt>
    <dgm:pt modelId="{46C71120-12A1-46A2-8F8B-B8E1221009A4}" type="sibTrans" cxnId="{6C7EAFE6-5834-4AEE-B1DD-82033E700F69}">
      <dgm:prSet/>
      <dgm:spPr/>
      <dgm:t>
        <a:bodyPr/>
        <a:lstStyle/>
        <a:p>
          <a:endParaRPr lang="en-US"/>
        </a:p>
      </dgm:t>
    </dgm:pt>
    <dgm:pt modelId="{F48635BF-1C59-4C84-B70C-DD30BFF66DEB}">
      <dgm:prSet phldrT="[Text]"/>
      <dgm:spPr/>
      <dgm:t>
        <a:bodyPr/>
        <a:lstStyle/>
        <a:p>
          <a:r>
            <a:rPr lang="en-US" dirty="0"/>
            <a:t>Summarizing data</a:t>
          </a:r>
        </a:p>
      </dgm:t>
    </dgm:pt>
    <dgm:pt modelId="{7A901C13-74AF-4D30-A4EF-5AA4544C499A}" type="parTrans" cxnId="{1403D2E9-0F50-4DCA-8450-458775C56D7E}">
      <dgm:prSet/>
      <dgm:spPr/>
      <dgm:t>
        <a:bodyPr/>
        <a:lstStyle/>
        <a:p>
          <a:endParaRPr lang="en-US"/>
        </a:p>
      </dgm:t>
    </dgm:pt>
    <dgm:pt modelId="{DECFDE2E-EB3A-4049-874D-E1466FE96895}" type="sibTrans" cxnId="{1403D2E9-0F50-4DCA-8450-458775C56D7E}">
      <dgm:prSet/>
      <dgm:spPr/>
      <dgm:t>
        <a:bodyPr/>
        <a:lstStyle/>
        <a:p>
          <a:endParaRPr lang="en-US"/>
        </a:p>
      </dgm:t>
    </dgm:pt>
    <dgm:pt modelId="{1091652D-733B-4C12-87AE-B92F9956B79F}">
      <dgm:prSet phldrT="[Text]"/>
      <dgm:spPr/>
      <dgm:t>
        <a:bodyPr/>
        <a:lstStyle/>
        <a:p>
          <a:r>
            <a:rPr lang="en-US" dirty="0"/>
            <a:t>Reflection</a:t>
          </a:r>
        </a:p>
      </dgm:t>
    </dgm:pt>
    <dgm:pt modelId="{0CA936A6-0144-4779-8E88-C2F042B13AAC}" type="parTrans" cxnId="{89848ACD-F237-42D0-ADF4-26024C451618}">
      <dgm:prSet/>
      <dgm:spPr/>
      <dgm:t>
        <a:bodyPr/>
        <a:lstStyle/>
        <a:p>
          <a:endParaRPr lang="en-US"/>
        </a:p>
      </dgm:t>
    </dgm:pt>
    <dgm:pt modelId="{6E9F7684-6666-4DA0-A7B4-5F86CAD34908}" type="sibTrans" cxnId="{89848ACD-F237-42D0-ADF4-26024C451618}">
      <dgm:prSet/>
      <dgm:spPr/>
      <dgm:t>
        <a:bodyPr/>
        <a:lstStyle/>
        <a:p>
          <a:endParaRPr lang="en-US"/>
        </a:p>
      </dgm:t>
    </dgm:pt>
    <dgm:pt modelId="{554EA131-3F45-4E16-A281-C653E96AFFF9}">
      <dgm:prSet phldrT="[Text]"/>
      <dgm:spPr/>
      <dgm:t>
        <a:bodyPr/>
        <a:lstStyle/>
        <a:p>
          <a:r>
            <a:rPr lang="en-US" dirty="0"/>
            <a:t>Enhancement</a:t>
          </a:r>
        </a:p>
      </dgm:t>
    </dgm:pt>
    <dgm:pt modelId="{E028614C-FEE7-4C77-9CFB-D47846DA36D9}" type="parTrans" cxnId="{07A3E86E-C4F9-401C-AC7F-73C44F208A6A}">
      <dgm:prSet/>
      <dgm:spPr/>
      <dgm:t>
        <a:bodyPr/>
        <a:lstStyle/>
        <a:p>
          <a:endParaRPr lang="en-US"/>
        </a:p>
      </dgm:t>
    </dgm:pt>
    <dgm:pt modelId="{D6AA5FB5-D78C-4CC6-B5F3-1CF8C857C25A}" type="sibTrans" cxnId="{07A3E86E-C4F9-401C-AC7F-73C44F208A6A}">
      <dgm:prSet/>
      <dgm:spPr/>
      <dgm:t>
        <a:bodyPr/>
        <a:lstStyle/>
        <a:p>
          <a:endParaRPr lang="en-US"/>
        </a:p>
      </dgm:t>
    </dgm:pt>
    <dgm:pt modelId="{5482E0A6-F9D0-4FF2-8B81-5833B89EF7AB}">
      <dgm:prSet/>
      <dgm:spPr/>
      <dgm:t>
        <a:bodyPr/>
        <a:lstStyle/>
        <a:p>
          <a:r>
            <a:rPr lang="en-US" dirty="0"/>
            <a:t>Plan methods of assessment</a:t>
          </a:r>
        </a:p>
      </dgm:t>
    </dgm:pt>
    <dgm:pt modelId="{034715CA-656B-4D36-830B-8614A2882B96}" type="parTrans" cxnId="{B2A7A665-3F9F-49D5-9100-620559C8A27C}">
      <dgm:prSet/>
      <dgm:spPr/>
      <dgm:t>
        <a:bodyPr/>
        <a:lstStyle/>
        <a:p>
          <a:endParaRPr lang="en-US"/>
        </a:p>
      </dgm:t>
    </dgm:pt>
    <dgm:pt modelId="{40EAFDD6-1D84-4845-B736-BCD7EB3DCDF9}" type="sibTrans" cxnId="{B2A7A665-3F9F-49D5-9100-620559C8A27C}">
      <dgm:prSet/>
      <dgm:spPr/>
      <dgm:t>
        <a:bodyPr/>
        <a:lstStyle/>
        <a:p>
          <a:endParaRPr lang="en-US"/>
        </a:p>
      </dgm:t>
    </dgm:pt>
    <dgm:pt modelId="{86BC4314-B084-48DC-B4D6-AC4E9334EE3F}" type="pres">
      <dgm:prSet presAssocID="{4C170194-ACF4-4207-B2EA-E1D00CBF5A0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1EAB7-4D89-44BB-A90A-AACD0F920372}" type="pres">
      <dgm:prSet presAssocID="{6F50CB21-95BE-4338-AAC0-15B442B0EE5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84B28-39D4-4489-906C-8BD750D8421E}" type="pres">
      <dgm:prSet presAssocID="{6F50CB21-95BE-4338-AAC0-15B442B0EE56}" presName="spNode" presStyleCnt="0"/>
      <dgm:spPr/>
    </dgm:pt>
    <dgm:pt modelId="{5225A3AB-A5AE-4763-9169-7B9C94E67C2A}" type="pres">
      <dgm:prSet presAssocID="{3C2E0CA7-7305-4C67-B46F-B55E2039347A}" presName="sibTrans" presStyleLbl="sibTrans1D1" presStyleIdx="0" presStyleCnt="6"/>
      <dgm:spPr/>
      <dgm:t>
        <a:bodyPr/>
        <a:lstStyle/>
        <a:p>
          <a:endParaRPr lang="en-US"/>
        </a:p>
      </dgm:t>
    </dgm:pt>
    <dgm:pt modelId="{A0B90628-DC24-4D00-9FA4-5CF672D18962}" type="pres">
      <dgm:prSet presAssocID="{5482E0A6-F9D0-4FF2-8B81-5833B89EF7A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2BEE0-7244-4025-83F3-8D1F6D50D9ED}" type="pres">
      <dgm:prSet presAssocID="{5482E0A6-F9D0-4FF2-8B81-5833B89EF7AB}" presName="spNode" presStyleCnt="0"/>
      <dgm:spPr/>
    </dgm:pt>
    <dgm:pt modelId="{D452B7D9-64FD-4965-982E-BCDF5D6B2D3B}" type="pres">
      <dgm:prSet presAssocID="{40EAFDD6-1D84-4845-B736-BCD7EB3DCDF9}" presName="sibTrans" presStyleLbl="sibTrans1D1" presStyleIdx="1" presStyleCnt="6"/>
      <dgm:spPr/>
      <dgm:t>
        <a:bodyPr/>
        <a:lstStyle/>
        <a:p>
          <a:endParaRPr lang="en-US"/>
        </a:p>
      </dgm:t>
    </dgm:pt>
    <dgm:pt modelId="{2709B553-79BD-43B1-9925-FF555B86F4E2}" type="pres">
      <dgm:prSet presAssocID="{1E9548F1-8D91-44C9-8BB9-64C1279B9D3E}" presName="node" presStyleLbl="node1" presStyleIdx="2" presStyleCnt="6" custRadScaleRad="101182" custRadScaleInc="-6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4838D-BE56-44ED-A7DC-2B74BB04074C}" type="pres">
      <dgm:prSet presAssocID="{1E9548F1-8D91-44C9-8BB9-64C1279B9D3E}" presName="spNode" presStyleCnt="0"/>
      <dgm:spPr/>
    </dgm:pt>
    <dgm:pt modelId="{09EF18BE-EE4E-4762-9D07-64472625E652}" type="pres">
      <dgm:prSet presAssocID="{46C71120-12A1-46A2-8F8B-B8E1221009A4}" presName="sibTrans" presStyleLbl="sibTrans1D1" presStyleIdx="2" presStyleCnt="6"/>
      <dgm:spPr/>
      <dgm:t>
        <a:bodyPr/>
        <a:lstStyle/>
        <a:p>
          <a:endParaRPr lang="en-US"/>
        </a:p>
      </dgm:t>
    </dgm:pt>
    <dgm:pt modelId="{B2A76404-9598-4E98-932D-33147209B79C}" type="pres">
      <dgm:prSet presAssocID="{F48635BF-1C59-4C84-B70C-DD30BFF66DE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6A196-4146-4C88-88F9-565E30C8E5A4}" type="pres">
      <dgm:prSet presAssocID="{F48635BF-1C59-4C84-B70C-DD30BFF66DEB}" presName="spNode" presStyleCnt="0"/>
      <dgm:spPr/>
    </dgm:pt>
    <dgm:pt modelId="{1FA35515-E7BD-4ADE-B013-CB2E6C9764E9}" type="pres">
      <dgm:prSet presAssocID="{DECFDE2E-EB3A-4049-874D-E1466FE96895}" presName="sibTrans" presStyleLbl="sibTrans1D1" presStyleIdx="3" presStyleCnt="6"/>
      <dgm:spPr/>
      <dgm:t>
        <a:bodyPr/>
        <a:lstStyle/>
        <a:p>
          <a:endParaRPr lang="en-US"/>
        </a:p>
      </dgm:t>
    </dgm:pt>
    <dgm:pt modelId="{1677270D-2DC4-4B78-BB02-9E460969B05F}" type="pres">
      <dgm:prSet presAssocID="{1091652D-733B-4C12-87AE-B92F9956B79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602C2-38DD-45DB-AF99-C4BA42D334A6}" type="pres">
      <dgm:prSet presAssocID="{1091652D-733B-4C12-87AE-B92F9956B79F}" presName="spNode" presStyleCnt="0"/>
      <dgm:spPr/>
    </dgm:pt>
    <dgm:pt modelId="{BF3B9802-AC78-48D5-AC4B-12014E6DC3EB}" type="pres">
      <dgm:prSet presAssocID="{6E9F7684-6666-4DA0-A7B4-5F86CAD34908}" presName="sibTrans" presStyleLbl="sibTrans1D1" presStyleIdx="4" presStyleCnt="6"/>
      <dgm:spPr/>
      <dgm:t>
        <a:bodyPr/>
        <a:lstStyle/>
        <a:p>
          <a:endParaRPr lang="en-US"/>
        </a:p>
      </dgm:t>
    </dgm:pt>
    <dgm:pt modelId="{26AD7F50-BF46-40BC-92FD-0636E6F1E860}" type="pres">
      <dgm:prSet presAssocID="{554EA131-3F45-4E16-A281-C653E96AFFF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DE9FE-DF95-41B8-8D15-A290FF2857DB}" type="pres">
      <dgm:prSet presAssocID="{554EA131-3F45-4E16-A281-C653E96AFFF9}" presName="spNode" presStyleCnt="0"/>
      <dgm:spPr/>
    </dgm:pt>
    <dgm:pt modelId="{3E978657-252A-46EA-ACF6-14FB23FE37A7}" type="pres">
      <dgm:prSet presAssocID="{D6AA5FB5-D78C-4CC6-B5F3-1CF8C857C25A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C7C1B33C-1A79-48F7-8EE9-8153E5AF9CA4}" type="presOf" srcId="{F48635BF-1C59-4C84-B70C-DD30BFF66DEB}" destId="{B2A76404-9598-4E98-932D-33147209B79C}" srcOrd="0" destOrd="0" presId="urn:microsoft.com/office/officeart/2005/8/layout/cycle5"/>
    <dgm:cxn modelId="{B2A7A665-3F9F-49D5-9100-620559C8A27C}" srcId="{4C170194-ACF4-4207-B2EA-E1D00CBF5A03}" destId="{5482E0A6-F9D0-4FF2-8B81-5833B89EF7AB}" srcOrd="1" destOrd="0" parTransId="{034715CA-656B-4D36-830B-8614A2882B96}" sibTransId="{40EAFDD6-1D84-4845-B736-BCD7EB3DCDF9}"/>
    <dgm:cxn modelId="{1F5CF195-742C-4AF4-A5AD-1D02C5C14E81}" type="presOf" srcId="{DECFDE2E-EB3A-4049-874D-E1466FE96895}" destId="{1FA35515-E7BD-4ADE-B013-CB2E6C9764E9}" srcOrd="0" destOrd="0" presId="urn:microsoft.com/office/officeart/2005/8/layout/cycle5"/>
    <dgm:cxn modelId="{89848ACD-F237-42D0-ADF4-26024C451618}" srcId="{4C170194-ACF4-4207-B2EA-E1D00CBF5A03}" destId="{1091652D-733B-4C12-87AE-B92F9956B79F}" srcOrd="4" destOrd="0" parTransId="{0CA936A6-0144-4779-8E88-C2F042B13AAC}" sibTransId="{6E9F7684-6666-4DA0-A7B4-5F86CAD34908}"/>
    <dgm:cxn modelId="{212639E9-B196-42C7-9840-CD5972B3B5B8}" type="presOf" srcId="{554EA131-3F45-4E16-A281-C653E96AFFF9}" destId="{26AD7F50-BF46-40BC-92FD-0636E6F1E860}" srcOrd="0" destOrd="0" presId="urn:microsoft.com/office/officeart/2005/8/layout/cycle5"/>
    <dgm:cxn modelId="{AF73083D-9EB4-4D61-9D99-40A013965BC4}" type="presOf" srcId="{1091652D-733B-4C12-87AE-B92F9956B79F}" destId="{1677270D-2DC4-4B78-BB02-9E460969B05F}" srcOrd="0" destOrd="0" presId="urn:microsoft.com/office/officeart/2005/8/layout/cycle5"/>
    <dgm:cxn modelId="{1403D2E9-0F50-4DCA-8450-458775C56D7E}" srcId="{4C170194-ACF4-4207-B2EA-E1D00CBF5A03}" destId="{F48635BF-1C59-4C84-B70C-DD30BFF66DEB}" srcOrd="3" destOrd="0" parTransId="{7A901C13-74AF-4D30-A4EF-5AA4544C499A}" sibTransId="{DECFDE2E-EB3A-4049-874D-E1466FE96895}"/>
    <dgm:cxn modelId="{73535454-AB87-4147-BD55-5554FC9F8C50}" type="presOf" srcId="{3C2E0CA7-7305-4C67-B46F-B55E2039347A}" destId="{5225A3AB-A5AE-4763-9169-7B9C94E67C2A}" srcOrd="0" destOrd="0" presId="urn:microsoft.com/office/officeart/2005/8/layout/cycle5"/>
    <dgm:cxn modelId="{07A3E86E-C4F9-401C-AC7F-73C44F208A6A}" srcId="{4C170194-ACF4-4207-B2EA-E1D00CBF5A03}" destId="{554EA131-3F45-4E16-A281-C653E96AFFF9}" srcOrd="5" destOrd="0" parTransId="{E028614C-FEE7-4C77-9CFB-D47846DA36D9}" sibTransId="{D6AA5FB5-D78C-4CC6-B5F3-1CF8C857C25A}"/>
    <dgm:cxn modelId="{72792FCE-C1A4-4303-BDF6-D0B4470D7316}" type="presOf" srcId="{46C71120-12A1-46A2-8F8B-B8E1221009A4}" destId="{09EF18BE-EE4E-4762-9D07-64472625E652}" srcOrd="0" destOrd="0" presId="urn:microsoft.com/office/officeart/2005/8/layout/cycle5"/>
    <dgm:cxn modelId="{0305F736-56FB-490B-92F8-95DCA42E6D73}" type="presOf" srcId="{6F50CB21-95BE-4338-AAC0-15B442B0EE56}" destId="{5331EAB7-4D89-44BB-A90A-AACD0F920372}" srcOrd="0" destOrd="0" presId="urn:microsoft.com/office/officeart/2005/8/layout/cycle5"/>
    <dgm:cxn modelId="{8D4576D9-E995-46AA-B73D-4AAB91FBC68D}" type="presOf" srcId="{1E9548F1-8D91-44C9-8BB9-64C1279B9D3E}" destId="{2709B553-79BD-43B1-9925-FF555B86F4E2}" srcOrd="0" destOrd="0" presId="urn:microsoft.com/office/officeart/2005/8/layout/cycle5"/>
    <dgm:cxn modelId="{F3845CD7-67C1-4974-92B1-9CFBBF3C7479}" srcId="{4C170194-ACF4-4207-B2EA-E1D00CBF5A03}" destId="{6F50CB21-95BE-4338-AAC0-15B442B0EE56}" srcOrd="0" destOrd="0" parTransId="{F3B99C0C-5A46-414B-BDAC-FDB972B4A7AC}" sibTransId="{3C2E0CA7-7305-4C67-B46F-B55E2039347A}"/>
    <dgm:cxn modelId="{B239B732-00EC-47C9-8C0D-C2F7BBE0DE98}" type="presOf" srcId="{40EAFDD6-1D84-4845-B736-BCD7EB3DCDF9}" destId="{D452B7D9-64FD-4965-982E-BCDF5D6B2D3B}" srcOrd="0" destOrd="0" presId="urn:microsoft.com/office/officeart/2005/8/layout/cycle5"/>
    <dgm:cxn modelId="{6C7EAFE6-5834-4AEE-B1DD-82033E700F69}" srcId="{4C170194-ACF4-4207-B2EA-E1D00CBF5A03}" destId="{1E9548F1-8D91-44C9-8BB9-64C1279B9D3E}" srcOrd="2" destOrd="0" parTransId="{0A53217C-F5FF-4C5E-8199-CD0B6C9A50A3}" sibTransId="{46C71120-12A1-46A2-8F8B-B8E1221009A4}"/>
    <dgm:cxn modelId="{01A27ED1-8CF5-4B8A-970A-A3C2E9EDFF25}" type="presOf" srcId="{D6AA5FB5-D78C-4CC6-B5F3-1CF8C857C25A}" destId="{3E978657-252A-46EA-ACF6-14FB23FE37A7}" srcOrd="0" destOrd="0" presId="urn:microsoft.com/office/officeart/2005/8/layout/cycle5"/>
    <dgm:cxn modelId="{C473574A-D74C-4A49-9E95-FA9A19EF8FB0}" type="presOf" srcId="{5482E0A6-F9D0-4FF2-8B81-5833B89EF7AB}" destId="{A0B90628-DC24-4D00-9FA4-5CF672D18962}" srcOrd="0" destOrd="0" presId="urn:microsoft.com/office/officeart/2005/8/layout/cycle5"/>
    <dgm:cxn modelId="{1EDE3EA1-72EA-4400-BF37-6D4A12CAA8F4}" type="presOf" srcId="{4C170194-ACF4-4207-B2EA-E1D00CBF5A03}" destId="{86BC4314-B084-48DC-B4D6-AC4E9334EE3F}" srcOrd="0" destOrd="0" presId="urn:microsoft.com/office/officeart/2005/8/layout/cycle5"/>
    <dgm:cxn modelId="{E1A3F7B1-188C-4237-B311-FC300FB040F5}" type="presOf" srcId="{6E9F7684-6666-4DA0-A7B4-5F86CAD34908}" destId="{BF3B9802-AC78-48D5-AC4B-12014E6DC3EB}" srcOrd="0" destOrd="0" presId="urn:microsoft.com/office/officeart/2005/8/layout/cycle5"/>
    <dgm:cxn modelId="{A5B51A35-732D-4EC8-87E8-D04F3D1731CD}" type="presParOf" srcId="{86BC4314-B084-48DC-B4D6-AC4E9334EE3F}" destId="{5331EAB7-4D89-44BB-A90A-AACD0F920372}" srcOrd="0" destOrd="0" presId="urn:microsoft.com/office/officeart/2005/8/layout/cycle5"/>
    <dgm:cxn modelId="{DDF9FE75-BB08-4631-B7B9-F702C7CBDCC1}" type="presParOf" srcId="{86BC4314-B084-48DC-B4D6-AC4E9334EE3F}" destId="{AD984B28-39D4-4489-906C-8BD750D8421E}" srcOrd="1" destOrd="0" presId="urn:microsoft.com/office/officeart/2005/8/layout/cycle5"/>
    <dgm:cxn modelId="{ECDF87BC-F7EF-4173-85EE-345797294469}" type="presParOf" srcId="{86BC4314-B084-48DC-B4D6-AC4E9334EE3F}" destId="{5225A3AB-A5AE-4763-9169-7B9C94E67C2A}" srcOrd="2" destOrd="0" presId="urn:microsoft.com/office/officeart/2005/8/layout/cycle5"/>
    <dgm:cxn modelId="{F0F777BE-6058-4543-8BC1-53B79BC42048}" type="presParOf" srcId="{86BC4314-B084-48DC-B4D6-AC4E9334EE3F}" destId="{A0B90628-DC24-4D00-9FA4-5CF672D18962}" srcOrd="3" destOrd="0" presId="urn:microsoft.com/office/officeart/2005/8/layout/cycle5"/>
    <dgm:cxn modelId="{BA023A15-3FC8-460C-8F52-7A5F70891EDC}" type="presParOf" srcId="{86BC4314-B084-48DC-B4D6-AC4E9334EE3F}" destId="{2B42BEE0-7244-4025-83F3-8D1F6D50D9ED}" srcOrd="4" destOrd="0" presId="urn:microsoft.com/office/officeart/2005/8/layout/cycle5"/>
    <dgm:cxn modelId="{77B5831F-39CB-4A4F-BC54-B0AE1C2CE3C6}" type="presParOf" srcId="{86BC4314-B084-48DC-B4D6-AC4E9334EE3F}" destId="{D452B7D9-64FD-4965-982E-BCDF5D6B2D3B}" srcOrd="5" destOrd="0" presId="urn:microsoft.com/office/officeart/2005/8/layout/cycle5"/>
    <dgm:cxn modelId="{A19AC0A0-1EAC-47C2-BFDA-19A7A0BBFF71}" type="presParOf" srcId="{86BC4314-B084-48DC-B4D6-AC4E9334EE3F}" destId="{2709B553-79BD-43B1-9925-FF555B86F4E2}" srcOrd="6" destOrd="0" presId="urn:microsoft.com/office/officeart/2005/8/layout/cycle5"/>
    <dgm:cxn modelId="{8D19D5D1-2038-4CAC-A898-6AACE8D4D56F}" type="presParOf" srcId="{86BC4314-B084-48DC-B4D6-AC4E9334EE3F}" destId="{61B4838D-BE56-44ED-A7DC-2B74BB04074C}" srcOrd="7" destOrd="0" presId="urn:microsoft.com/office/officeart/2005/8/layout/cycle5"/>
    <dgm:cxn modelId="{206BD648-4121-4378-8A72-F924C27E9627}" type="presParOf" srcId="{86BC4314-B084-48DC-B4D6-AC4E9334EE3F}" destId="{09EF18BE-EE4E-4762-9D07-64472625E652}" srcOrd="8" destOrd="0" presId="urn:microsoft.com/office/officeart/2005/8/layout/cycle5"/>
    <dgm:cxn modelId="{FBE19620-9B88-4DBF-A3B4-FBE2A9F94EFD}" type="presParOf" srcId="{86BC4314-B084-48DC-B4D6-AC4E9334EE3F}" destId="{B2A76404-9598-4E98-932D-33147209B79C}" srcOrd="9" destOrd="0" presId="urn:microsoft.com/office/officeart/2005/8/layout/cycle5"/>
    <dgm:cxn modelId="{EF3D619E-6313-4742-BDFD-0352D9930AC3}" type="presParOf" srcId="{86BC4314-B084-48DC-B4D6-AC4E9334EE3F}" destId="{4AA6A196-4146-4C88-88F9-565E30C8E5A4}" srcOrd="10" destOrd="0" presId="urn:microsoft.com/office/officeart/2005/8/layout/cycle5"/>
    <dgm:cxn modelId="{545F1BF5-2CCF-4465-8D83-022CD7EE2082}" type="presParOf" srcId="{86BC4314-B084-48DC-B4D6-AC4E9334EE3F}" destId="{1FA35515-E7BD-4ADE-B013-CB2E6C9764E9}" srcOrd="11" destOrd="0" presId="urn:microsoft.com/office/officeart/2005/8/layout/cycle5"/>
    <dgm:cxn modelId="{78A2154C-7791-48B3-B6EE-BA3FEF69A7C4}" type="presParOf" srcId="{86BC4314-B084-48DC-B4D6-AC4E9334EE3F}" destId="{1677270D-2DC4-4B78-BB02-9E460969B05F}" srcOrd="12" destOrd="0" presId="urn:microsoft.com/office/officeart/2005/8/layout/cycle5"/>
    <dgm:cxn modelId="{41F04ED9-9436-442C-9162-A346DB8BB40B}" type="presParOf" srcId="{86BC4314-B084-48DC-B4D6-AC4E9334EE3F}" destId="{A82602C2-38DD-45DB-AF99-C4BA42D334A6}" srcOrd="13" destOrd="0" presId="urn:microsoft.com/office/officeart/2005/8/layout/cycle5"/>
    <dgm:cxn modelId="{3FFF6DD9-58C5-49D3-8F45-6E3A43F1EABA}" type="presParOf" srcId="{86BC4314-B084-48DC-B4D6-AC4E9334EE3F}" destId="{BF3B9802-AC78-48D5-AC4B-12014E6DC3EB}" srcOrd="14" destOrd="0" presId="urn:microsoft.com/office/officeart/2005/8/layout/cycle5"/>
    <dgm:cxn modelId="{0C0EE153-184D-479F-A4BF-6E72EBC0AD9E}" type="presParOf" srcId="{86BC4314-B084-48DC-B4D6-AC4E9334EE3F}" destId="{26AD7F50-BF46-40BC-92FD-0636E6F1E860}" srcOrd="15" destOrd="0" presId="urn:microsoft.com/office/officeart/2005/8/layout/cycle5"/>
    <dgm:cxn modelId="{5EC0CFB7-0829-47F6-9845-69F1FD5BD89A}" type="presParOf" srcId="{86BC4314-B084-48DC-B4D6-AC4E9334EE3F}" destId="{26FDE9FE-DF95-41B8-8D15-A290FF2857DB}" srcOrd="16" destOrd="0" presId="urn:microsoft.com/office/officeart/2005/8/layout/cycle5"/>
    <dgm:cxn modelId="{9ED41D69-06F1-4786-9D57-1EE6D6FA5FB4}" type="presParOf" srcId="{86BC4314-B084-48DC-B4D6-AC4E9334EE3F}" destId="{3E978657-252A-46EA-ACF6-14FB23FE37A7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1EAB7-4D89-44BB-A90A-AACD0F920372}">
      <dsp:nvSpPr>
        <dsp:cNvPr id="0" name=""/>
        <dsp:cNvSpPr/>
      </dsp:nvSpPr>
      <dsp:spPr>
        <a:xfrm>
          <a:off x="3170318" y="3353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SLO Defined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(Redefined)</a:t>
          </a:r>
        </a:p>
      </dsp:txBody>
      <dsp:txXfrm>
        <a:off x="3223002" y="56037"/>
        <a:ext cx="1554995" cy="973868"/>
      </dsp:txXfrm>
    </dsp:sp>
    <dsp:sp modelId="{5225A3AB-A5AE-4763-9169-7B9C94E67C2A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582276" y="221992"/>
              </a:moveTo>
              <a:arcTo wR="2543128" hR="2543128" stAng="17647053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90628-DC24-4D00-9FA4-5CF672D18962}">
      <dsp:nvSpPr>
        <dsp:cNvPr id="0" name=""/>
        <dsp:cNvSpPr/>
      </dsp:nvSpPr>
      <dsp:spPr>
        <a:xfrm>
          <a:off x="5372732" y="1274917"/>
          <a:ext cx="1660363" cy="10792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Plan methods of assessment</a:t>
          </a:r>
        </a:p>
      </dsp:txBody>
      <dsp:txXfrm>
        <a:off x="5425416" y="1327601"/>
        <a:ext cx="1554995" cy="973868"/>
      </dsp:txXfrm>
    </dsp:sp>
    <dsp:sp modelId="{D452B7D9-64FD-4965-982E-BCDF5D6B2D3B}">
      <dsp:nvSpPr>
        <dsp:cNvPr id="0" name=""/>
        <dsp:cNvSpPr/>
      </dsp:nvSpPr>
      <dsp:spPr>
        <a:xfrm>
          <a:off x="1474059" y="596363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5034723" y="2033758"/>
              </a:moveTo>
              <a:arcTo wR="2543128" hR="2543128" stAng="20906755" swAng="11842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B553-79BD-43B1-9925-FF555B86F4E2}">
      <dsp:nvSpPr>
        <dsp:cNvPr id="0" name=""/>
        <dsp:cNvSpPr/>
      </dsp:nvSpPr>
      <dsp:spPr>
        <a:xfrm>
          <a:off x="5427876" y="3781281"/>
          <a:ext cx="1660363" cy="10792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Conduct assessments</a:t>
          </a:r>
        </a:p>
      </dsp:txBody>
      <dsp:txXfrm>
        <a:off x="5480560" y="3833965"/>
        <a:ext cx="1554995" cy="973868"/>
      </dsp:txXfrm>
    </dsp:sp>
    <dsp:sp modelId="{09EF18BE-EE4E-4762-9D07-64472625E652}">
      <dsp:nvSpPr>
        <dsp:cNvPr id="0" name=""/>
        <dsp:cNvSpPr/>
      </dsp:nvSpPr>
      <dsp:spPr>
        <a:xfrm>
          <a:off x="1519299" y="522468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4166044" y="4501098"/>
              </a:moveTo>
              <a:arcTo wR="2543128" hR="2543128" stAng="3020727" swAng="99717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76404-9598-4E98-932D-33147209B79C}">
      <dsp:nvSpPr>
        <dsp:cNvPr id="0" name=""/>
        <dsp:cNvSpPr/>
      </dsp:nvSpPr>
      <dsp:spPr>
        <a:xfrm>
          <a:off x="3170318" y="5089610"/>
          <a:ext cx="1660363" cy="10792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Summarizing data</a:t>
          </a:r>
        </a:p>
      </dsp:txBody>
      <dsp:txXfrm>
        <a:off x="3223002" y="5142294"/>
        <a:ext cx="1554995" cy="973868"/>
      </dsp:txXfrm>
    </dsp:sp>
    <dsp:sp modelId="{1FA35515-E7BD-4ADE-B013-CB2E6C9764E9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1503980" y="4864264"/>
              </a:moveTo>
              <a:arcTo wR="2543128" hR="2543128" stAng="6847053" swAng="92428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7270D-2DC4-4B78-BB02-9E460969B05F}">
      <dsp:nvSpPr>
        <dsp:cNvPr id="0" name=""/>
        <dsp:cNvSpPr/>
      </dsp:nvSpPr>
      <dsp:spPr>
        <a:xfrm>
          <a:off x="967904" y="3818046"/>
          <a:ext cx="1660363" cy="10792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Reflection</a:t>
          </a:r>
        </a:p>
      </dsp:txBody>
      <dsp:txXfrm>
        <a:off x="1020588" y="3870730"/>
        <a:ext cx="1554995" cy="973868"/>
      </dsp:txXfrm>
    </dsp:sp>
    <dsp:sp modelId="{BF3B9802-AC78-48D5-AC4B-12014E6DC3EB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9651" y="2990458"/>
              </a:moveTo>
              <a:arcTo wR="2543128" hR="2543128" stAng="10192147" swAng="121570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D7F50-BF46-40BC-92FD-0636E6F1E860}">
      <dsp:nvSpPr>
        <dsp:cNvPr id="0" name=""/>
        <dsp:cNvSpPr/>
      </dsp:nvSpPr>
      <dsp:spPr>
        <a:xfrm>
          <a:off x="967904" y="1274917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Enhancement</a:t>
          </a:r>
        </a:p>
      </dsp:txBody>
      <dsp:txXfrm>
        <a:off x="1020588" y="1327601"/>
        <a:ext cx="1554995" cy="973868"/>
      </dsp:txXfrm>
    </dsp:sp>
    <dsp:sp modelId="{3E978657-252A-46EA-ACF6-14FB23FE37A7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924738" y="581416"/>
              </a:moveTo>
              <a:arcTo wR="2543128" hR="2543128" stAng="13828665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09B28-D511-436F-9C76-13F0F36F0DBB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BA9D7-6C59-4B1B-B7FA-E6A2B6558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8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Bring Slides, flowchart handout, list of accounts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25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18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48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69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32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82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32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70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 will navigate to home page of SLO website at De Anza College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07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Participants will navigate to home page of SLO website at De Anza College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0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</a:t>
            </a:r>
            <a:r>
              <a:rPr lang="en-US" dirty="0" err="1" smtClean="0"/>
              <a:t>partipant</a:t>
            </a:r>
            <a:r>
              <a:rPr lang="en-US" baseline="0" dirty="0" smtClean="0"/>
              <a:t> is logging into computer, deanza.edu, and </a:t>
            </a:r>
            <a:r>
              <a:rPr lang="en-US" baseline="0" dirty="0" err="1" smtClean="0"/>
              <a:t>Tracdat</a:t>
            </a:r>
            <a:r>
              <a:rPr lang="en-US" baseline="0" dirty="0" smtClean="0"/>
              <a:t>. Expect login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1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22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 Learning Outcomes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directed at assessing and improving the extent to which students are achieving the skills recognized as the outcomes in individual courses. 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Level Outcomes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 how well the program area is reaching the needs of the students considering the program as a whole as well as the certificates and degrees offered through the program. 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Institutional Learning Outcomes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aimed at assessing to what extent the Institutional Core Competencies.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outcome statements should be agreed upon by the group that is responsible for delivering the learning experience; for example, all the instructors who teach the same course should agree to and teach to the SLOs for that course; all members of a program or department should agree to the program/certificate/degree SLOs; the entire college is involved in defining and assessing the institutional SLOs through committees such as College Council.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AE2963-4151-4367-A02D-13C565B12F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665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3884614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E1D5F9CE-7B03-4B08-BD1F-0DA1BA636907}" type="slidenum">
              <a:rPr lang="en-US" sz="1200" b="0">
                <a:latin typeface="Calibri" pitchFamily="34" charset="0"/>
              </a:rPr>
              <a:pPr algn="r" eaLnBrk="1" hangingPunct="1"/>
              <a:t>5</a:t>
            </a:fld>
            <a:endParaRPr lang="en-US" sz="1200" b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2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06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76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725D-9A61-4737-9BDD-291AE052B4B0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SLO Assessment</a:t>
            </a:r>
            <a:br>
              <a:rPr lang="en-US" dirty="0" smtClean="0"/>
            </a:br>
            <a:r>
              <a:rPr lang="en-US" dirty="0" smtClean="0"/>
              <a:t>SLO Workshop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Mary </a:t>
            </a:r>
            <a:r>
              <a:rPr lang="en-US" dirty="0" err="1"/>
              <a:t>Pape</a:t>
            </a:r>
            <a:endParaRPr lang="en-US" dirty="0"/>
          </a:p>
          <a:p>
            <a:pPr algn="r">
              <a:defRPr/>
            </a:pPr>
            <a:r>
              <a:rPr lang="en-US" dirty="0" smtClean="0"/>
              <a:t>Amy Leonard</a:t>
            </a:r>
            <a:endParaRPr lang="en-US" dirty="0"/>
          </a:p>
          <a:p>
            <a:pPr algn="r">
              <a:defRPr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lum bright="-10000" contrast="10000"/>
          </a:blip>
          <a:srcRect b="45383"/>
          <a:stretch>
            <a:fillRect/>
          </a:stretch>
        </p:blipFill>
        <p:spPr bwMode="auto">
          <a:xfrm>
            <a:off x="533400" y="457200"/>
            <a:ext cx="59912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4" cstate="print">
            <a:lum bright="-10000" contrast="10000"/>
          </a:blip>
          <a:srcRect b="31238"/>
          <a:stretch>
            <a:fillRect/>
          </a:stretch>
        </p:blipFill>
        <p:spPr bwMode="auto">
          <a:xfrm>
            <a:off x="381000" y="2743200"/>
            <a:ext cx="82296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838200"/>
            <a:ext cx="13716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Look at Program Review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257800"/>
            <a:ext cx="1752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Run Standard reports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57200" y="914400"/>
            <a:ext cx="8229600" cy="500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48200" y="3200400"/>
            <a:ext cx="25146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View Documents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362200"/>
            <a:ext cx="6477000" cy="830997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participant will be able to respond to an emailed assignment.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57200" y="927973"/>
            <a:ext cx="8229600" cy="500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 l="35301"/>
          <a:stretch>
            <a:fillRect/>
          </a:stretch>
        </p:blipFill>
        <p:spPr bwMode="auto">
          <a:xfrm>
            <a:off x="1524000" y="762001"/>
            <a:ext cx="6400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27973"/>
            <a:ext cx="8229600" cy="500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438400"/>
            <a:ext cx="6477000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participant will be able to complete SLOAC Worksheet.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1600200" y="3733800"/>
            <a:ext cx="1676400" cy="5810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1676400" y="4572000"/>
            <a:ext cx="1524000" cy="533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636" y="1171575"/>
            <a:ext cx="831272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continued</a:t>
            </a:r>
            <a:endParaRPr lang="en-US" dirty="0"/>
          </a:p>
        </p:txBody>
      </p:sp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3276600" y="5105400"/>
            <a:ext cx="1143000" cy="5810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2819400" y="1600200"/>
            <a:ext cx="3657600" cy="2133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for today’s workshop: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371600"/>
            <a:ext cx="6477000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participant will be able to find reports, documents and program review for their and all departments.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4655403"/>
            <a:ext cx="6477000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participant will be able to complete SLOAC Worksheet.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750403"/>
            <a:ext cx="6477000" cy="83099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Phase I faculty member will be able to run reports.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657600"/>
            <a:ext cx="6477000" cy="830997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participant will be able to respond to an emailed assignment.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First, a bit of background . .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3000" y="381000"/>
            <a:ext cx="6858000" cy="6019800"/>
            <a:chOff x="1920" y="5590"/>
            <a:chExt cx="8073" cy="6227"/>
          </a:xfrm>
        </p:grpSpPr>
        <p:sp>
          <p:nvSpPr>
            <p:cNvPr id="6147" name="AutoShape 3"/>
            <p:cNvSpPr>
              <a:spLocks noChangeAspect="1" noChangeArrowheads="1"/>
            </p:cNvSpPr>
            <p:nvPr/>
          </p:nvSpPr>
          <p:spPr bwMode="auto">
            <a:xfrm>
              <a:off x="1920" y="5590"/>
              <a:ext cx="8073" cy="622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b="1">
                  <a:latin typeface="Calibri" pitchFamily="34" charset="0"/>
                </a:rPr>
                <a:t>Program/Certificate/Degree</a:t>
              </a:r>
            </a:p>
            <a:p>
              <a:pPr algn="ctr">
                <a:spcAft>
                  <a:spcPts val="1000"/>
                </a:spcAft>
              </a:pPr>
              <a:r>
                <a:rPr lang="en-US" b="1">
                  <a:latin typeface="Calibri" pitchFamily="34" charset="0"/>
                </a:rPr>
                <a:t>Level Outcomes</a:t>
              </a:r>
              <a:endParaRPr lang="en-US" b="1">
                <a:latin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b="1">
                  <a:latin typeface="Calibri" pitchFamily="34" charset="0"/>
                </a:rPr>
                <a:t>PLOs</a:t>
              </a:r>
              <a:endParaRPr lang="en-US"/>
            </a:p>
          </p:txBody>
        </p:sp>
        <p:cxnSp>
          <p:nvCxnSpPr>
            <p:cNvPr id="6148" name="AutoShape 4"/>
            <p:cNvCxnSpPr>
              <a:cxnSpLocks noChangeShapeType="1"/>
            </p:cNvCxnSpPr>
            <p:nvPr/>
          </p:nvCxnSpPr>
          <p:spPr bwMode="auto">
            <a:xfrm>
              <a:off x="3190" y="9809"/>
              <a:ext cx="5500" cy="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49" name="AutoShape 5"/>
            <p:cNvCxnSpPr>
              <a:cxnSpLocks noChangeShapeType="1"/>
            </p:cNvCxnSpPr>
            <p:nvPr/>
          </p:nvCxnSpPr>
          <p:spPr bwMode="auto">
            <a:xfrm>
              <a:off x="4266" y="8236"/>
              <a:ext cx="329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3405" y="9988"/>
              <a:ext cx="5285" cy="16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b="1" dirty="0">
                  <a:latin typeface="Calibri" pitchFamily="34" charset="0"/>
                </a:rPr>
                <a:t>Course Outcomes</a:t>
              </a:r>
            </a:p>
            <a:p>
              <a:pPr algn="ctr">
                <a:spcAft>
                  <a:spcPts val="1000"/>
                </a:spcAft>
              </a:pPr>
              <a:r>
                <a:rPr lang="en-US" b="1" dirty="0">
                  <a:latin typeface="Calibri" pitchFamily="34" charset="0"/>
                </a:rPr>
                <a:t>SLOs</a:t>
              </a:r>
              <a:endParaRPr lang="en-US" b="1" dirty="0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US" b="1" dirty="0">
                  <a:solidFill>
                    <a:srgbClr val="FF0000"/>
                  </a:solidFill>
                  <a:latin typeface="Calibri" pitchFamily="34" charset="0"/>
                </a:rPr>
                <a:t>At De Anza College we </a:t>
              </a:r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chose to </a:t>
              </a:r>
              <a:r>
                <a:rPr lang="en-US" b="1" dirty="0">
                  <a:solidFill>
                    <a:srgbClr val="FF0000"/>
                  </a:solidFill>
                  <a:latin typeface="Calibri" pitchFamily="34" charset="0"/>
                </a:rPr>
                <a:t>write the course student learning outcome statements first.</a:t>
              </a:r>
            </a:p>
            <a:p>
              <a:endParaRPr lang="en-US" dirty="0"/>
            </a:p>
          </p:txBody>
        </p:sp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4790" y="6851"/>
              <a:ext cx="2372" cy="1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b="1" dirty="0">
                  <a:latin typeface="Calibri" pitchFamily="34" charset="0"/>
                </a:rPr>
                <a:t>Institutional</a:t>
              </a:r>
              <a:endParaRPr lang="en-US" b="1" dirty="0">
                <a:latin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b="1" dirty="0" smtClean="0">
                  <a:latin typeface="Calibri" pitchFamily="34" charset="0"/>
                </a:rPr>
                <a:t>Level </a:t>
              </a:r>
              <a:r>
                <a:rPr lang="en-US" b="1" dirty="0">
                  <a:latin typeface="Calibri" pitchFamily="34" charset="0"/>
                </a:rPr>
                <a:t>Outcomes</a:t>
              </a:r>
              <a:endParaRPr lang="en-US" b="1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9144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5362" name="TextBox 15"/>
          <p:cNvSpPr txBox="1">
            <a:spLocks noChangeArrowheads="1"/>
          </p:cNvSpPr>
          <p:nvPr/>
        </p:nvSpPr>
        <p:spPr bwMode="auto">
          <a:xfrm>
            <a:off x="63246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2016-17</a:t>
            </a:r>
          </a:p>
        </p:txBody>
      </p:sp>
      <p:sp>
        <p:nvSpPr>
          <p:cNvPr id="15363" name="TextBox 24"/>
          <p:cNvSpPr txBox="1">
            <a:spLocks noChangeArrowheads="1"/>
          </p:cNvSpPr>
          <p:nvPr/>
        </p:nvSpPr>
        <p:spPr bwMode="auto">
          <a:xfrm>
            <a:off x="1143000" y="152400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1</a:t>
            </a:r>
          </a:p>
        </p:txBody>
      </p:sp>
      <p:sp>
        <p:nvSpPr>
          <p:cNvPr id="48" name="Up Arrow Callout 47"/>
          <p:cNvSpPr>
            <a:spLocks noChangeArrowheads="1"/>
          </p:cNvSpPr>
          <p:nvPr/>
        </p:nvSpPr>
        <p:spPr bwMode="auto">
          <a:xfrm>
            <a:off x="914400" y="5105400"/>
            <a:ext cx="1143000" cy="762000"/>
          </a:xfrm>
          <a:prstGeom prst="upArrowCallout">
            <a:avLst>
              <a:gd name="adj1" fmla="val 6569"/>
              <a:gd name="adj2" fmla="val 6715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52" name="Up Arrow Callout 51"/>
          <p:cNvSpPr>
            <a:spLocks noChangeArrowheads="1"/>
          </p:cNvSpPr>
          <p:nvPr/>
        </p:nvSpPr>
        <p:spPr bwMode="auto">
          <a:xfrm>
            <a:off x="6248400" y="5105400"/>
            <a:ext cx="1100138" cy="762000"/>
          </a:xfrm>
          <a:prstGeom prst="upArrowCallout">
            <a:avLst>
              <a:gd name="adj1" fmla="val 7834"/>
              <a:gd name="adj2" fmla="val 6397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200" b="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  <a:p>
            <a:pPr algn="ctr">
              <a:defRPr/>
            </a:pPr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" name="Regular Pentagon 81"/>
          <p:cNvSpPr>
            <a:spLocks noChangeArrowheads="1"/>
          </p:cNvSpPr>
          <p:nvPr/>
        </p:nvSpPr>
        <p:spPr bwMode="auto">
          <a:xfrm>
            <a:off x="9144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cxnSp>
        <p:nvCxnSpPr>
          <p:cNvPr id="98" name="Straight Connector 97"/>
          <p:cNvCxnSpPr>
            <a:cxnSpLocks noChangeShapeType="1"/>
          </p:cNvCxnSpPr>
          <p:nvPr/>
        </p:nvCxnSpPr>
        <p:spPr bwMode="auto">
          <a:xfrm flipV="1">
            <a:off x="927100" y="6686550"/>
            <a:ext cx="747712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8" name="TextBox 107"/>
          <p:cNvSpPr txBox="1">
            <a:spLocks noChangeArrowheads="1"/>
          </p:cNvSpPr>
          <p:nvPr/>
        </p:nvSpPr>
        <p:spPr bwMode="auto">
          <a:xfrm>
            <a:off x="-31750" y="5956300"/>
            <a:ext cx="898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 b="0">
                <a:latin typeface="Calibri" pitchFamily="34" charset="0"/>
              </a:rPr>
              <a:t>  </a:t>
            </a:r>
            <a:r>
              <a:rPr lang="en-US" sz="1100" b="0">
                <a:latin typeface="Calibri" pitchFamily="34" charset="0"/>
              </a:rPr>
              <a:t>Curriculum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Review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Cycles</a:t>
            </a:r>
          </a:p>
        </p:txBody>
      </p:sp>
      <p:sp>
        <p:nvSpPr>
          <p:cNvPr id="15369" name="TextBox 108"/>
          <p:cNvSpPr txBox="1">
            <a:spLocks noChangeArrowheads="1"/>
          </p:cNvSpPr>
          <p:nvPr/>
        </p:nvSpPr>
        <p:spPr bwMode="auto">
          <a:xfrm>
            <a:off x="87313" y="685800"/>
            <a:ext cx="7540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 b="0">
                <a:latin typeface="Calibri" pitchFamily="34" charset="0"/>
              </a:rPr>
              <a:t>ACCJC</a:t>
            </a:r>
          </a:p>
          <a:p>
            <a:pPr algn="ctr" eaLnBrk="1" hangingPunct="1"/>
            <a:r>
              <a:rPr lang="en-US" sz="1400" b="0">
                <a:latin typeface="Calibri" pitchFamily="34" charset="0"/>
              </a:rPr>
              <a:t>Cycles/</a:t>
            </a:r>
          </a:p>
          <a:p>
            <a:pPr algn="ctr" eaLnBrk="1" hangingPunct="1"/>
            <a:r>
              <a:rPr lang="en-US" sz="1400" b="0">
                <a:latin typeface="Calibri" pitchFamily="34" charset="0"/>
              </a:rPr>
              <a:t>Reports</a:t>
            </a:r>
          </a:p>
        </p:txBody>
      </p:sp>
      <p:sp>
        <p:nvSpPr>
          <p:cNvPr id="15370" name="TextBox 109"/>
          <p:cNvSpPr txBox="1">
            <a:spLocks noChangeArrowheads="1"/>
          </p:cNvSpPr>
          <p:nvPr/>
        </p:nvSpPr>
        <p:spPr bwMode="auto">
          <a:xfrm>
            <a:off x="152400" y="2438400"/>
            <a:ext cx="67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b="0">
                <a:latin typeface="Calibri" pitchFamily="34" charset="0"/>
              </a:rPr>
              <a:t>PBTs &amp;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College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 Council</a:t>
            </a:r>
            <a:endParaRPr lang="en-US" sz="1400" b="0">
              <a:latin typeface="Calibri" pitchFamily="34" charset="0"/>
            </a:endParaRPr>
          </a:p>
        </p:txBody>
      </p:sp>
      <p:sp>
        <p:nvSpPr>
          <p:cNvPr id="15371" name="TextBox 110"/>
          <p:cNvSpPr txBox="1">
            <a:spLocks noChangeArrowheads="1"/>
          </p:cNvSpPr>
          <p:nvPr/>
        </p:nvSpPr>
        <p:spPr bwMode="auto">
          <a:xfrm>
            <a:off x="0" y="3886200"/>
            <a:ext cx="88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b="0">
                <a:latin typeface="Calibri" pitchFamily="34" charset="0"/>
              </a:rPr>
              <a:t>Six-Year Program Review Process</a:t>
            </a:r>
          </a:p>
        </p:txBody>
      </p:sp>
      <p:sp>
        <p:nvSpPr>
          <p:cNvPr id="15372" name="TextBox 111"/>
          <p:cNvSpPr txBox="1">
            <a:spLocks noChangeArrowheads="1"/>
          </p:cNvSpPr>
          <p:nvPr/>
        </p:nvSpPr>
        <p:spPr bwMode="auto">
          <a:xfrm>
            <a:off x="0" y="5334000"/>
            <a:ext cx="860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b="0">
                <a:latin typeface="Calibri" pitchFamily="34" charset="0"/>
              </a:rPr>
              <a:t>Outcome/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Assessment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Cycles</a:t>
            </a:r>
          </a:p>
        </p:txBody>
      </p:sp>
      <p:sp>
        <p:nvSpPr>
          <p:cNvPr id="92" name="Hexagon 91"/>
          <p:cNvSpPr>
            <a:spLocks noChangeArrowheads="1"/>
          </p:cNvSpPr>
          <p:nvPr/>
        </p:nvSpPr>
        <p:spPr bwMode="auto">
          <a:xfrm>
            <a:off x="9144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latin typeface="+mn-lt"/>
                <a:ea typeface="ＭＳ Ｐゴシック" charset="0"/>
                <a:cs typeface="ＭＳ Ｐゴシック" charset="0"/>
              </a:rPr>
              <a:t>SITE</a:t>
            </a:r>
          </a:p>
          <a:p>
            <a:pPr algn="ctr">
              <a:defRPr/>
            </a:pPr>
            <a:r>
              <a:rPr lang="en-US" sz="1800" dirty="0">
                <a:latin typeface="+mn-lt"/>
                <a:ea typeface="ＭＳ Ｐゴシック" charset="0"/>
                <a:cs typeface="ＭＳ Ｐゴシック" charset="0"/>
              </a:rPr>
              <a:t>VISIT</a:t>
            </a:r>
          </a:p>
        </p:txBody>
      </p:sp>
      <p:sp>
        <p:nvSpPr>
          <p:cNvPr id="93" name="Hexagon 92"/>
          <p:cNvSpPr>
            <a:spLocks noChangeArrowheads="1"/>
          </p:cNvSpPr>
          <p:nvPr/>
        </p:nvSpPr>
        <p:spPr bwMode="auto">
          <a:xfrm>
            <a:off x="3048000" y="3733800"/>
            <a:ext cx="1066800" cy="108585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38100">
            <a:solidFill>
              <a:srgbClr val="9BBB59"/>
            </a:solidFill>
            <a:miter lim="800000"/>
            <a:headEnd/>
            <a:tailEnd/>
          </a:ln>
          <a:effectLst>
            <a:outerShdw blurRad="800100" dist="25400" dir="20339945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CPR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&amp;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5-Year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Plan</a:t>
            </a:r>
          </a:p>
        </p:txBody>
      </p:sp>
      <p:sp>
        <p:nvSpPr>
          <p:cNvPr id="15375" name="TextBox 15"/>
          <p:cNvSpPr txBox="1">
            <a:spLocks noChangeArrowheads="1"/>
          </p:cNvSpPr>
          <p:nvPr/>
        </p:nvSpPr>
        <p:spPr bwMode="auto">
          <a:xfrm>
            <a:off x="53340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2015-16</a:t>
            </a:r>
          </a:p>
        </p:txBody>
      </p:sp>
      <p:sp>
        <p:nvSpPr>
          <p:cNvPr id="15376" name="TextBox 15"/>
          <p:cNvSpPr txBox="1">
            <a:spLocks noChangeArrowheads="1"/>
          </p:cNvSpPr>
          <p:nvPr/>
        </p:nvSpPr>
        <p:spPr bwMode="auto">
          <a:xfrm>
            <a:off x="41910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2014-15</a:t>
            </a:r>
          </a:p>
        </p:txBody>
      </p:sp>
      <p:sp>
        <p:nvSpPr>
          <p:cNvPr id="15377" name="TextBox 15"/>
          <p:cNvSpPr txBox="1">
            <a:spLocks noChangeArrowheads="1"/>
          </p:cNvSpPr>
          <p:nvPr/>
        </p:nvSpPr>
        <p:spPr bwMode="auto">
          <a:xfrm>
            <a:off x="32004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2013-14</a:t>
            </a:r>
          </a:p>
        </p:txBody>
      </p:sp>
      <p:sp>
        <p:nvSpPr>
          <p:cNvPr id="15378" name="TextBox 15"/>
          <p:cNvSpPr txBox="1">
            <a:spLocks noChangeArrowheads="1"/>
          </p:cNvSpPr>
          <p:nvPr/>
        </p:nvSpPr>
        <p:spPr bwMode="auto">
          <a:xfrm>
            <a:off x="20574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2012-13</a:t>
            </a:r>
          </a:p>
        </p:txBody>
      </p:sp>
      <p:sp>
        <p:nvSpPr>
          <p:cNvPr id="15379" name="TextBox 15"/>
          <p:cNvSpPr txBox="1">
            <a:spLocks noChangeArrowheads="1"/>
          </p:cNvSpPr>
          <p:nvPr/>
        </p:nvSpPr>
        <p:spPr bwMode="auto">
          <a:xfrm>
            <a:off x="9906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2011-12</a:t>
            </a:r>
          </a:p>
        </p:txBody>
      </p:sp>
      <p:sp>
        <p:nvSpPr>
          <p:cNvPr id="15380" name="TextBox 15"/>
          <p:cNvSpPr txBox="1">
            <a:spLocks noChangeArrowheads="1"/>
          </p:cNvSpPr>
          <p:nvPr/>
        </p:nvSpPr>
        <p:spPr bwMode="auto">
          <a:xfrm>
            <a:off x="74676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  <a:latin typeface="Calibri" pitchFamily="34" charset="0"/>
              </a:rPr>
              <a:t>2017-18</a:t>
            </a:r>
          </a:p>
        </p:txBody>
      </p:sp>
      <p:sp>
        <p:nvSpPr>
          <p:cNvPr id="15381" name="TextBox 117"/>
          <p:cNvSpPr txBox="1">
            <a:spLocks noChangeArrowheads="1"/>
          </p:cNvSpPr>
          <p:nvPr/>
        </p:nvSpPr>
        <p:spPr bwMode="auto">
          <a:xfrm>
            <a:off x="1195388" y="5910263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7" name="Right Arrow 86"/>
          <p:cNvSpPr>
            <a:spLocks noChangeArrowheads="1"/>
          </p:cNvSpPr>
          <p:nvPr/>
        </p:nvSpPr>
        <p:spPr bwMode="auto">
          <a:xfrm>
            <a:off x="914400" y="3733800"/>
            <a:ext cx="1066800" cy="1120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APRU # 3</a:t>
            </a:r>
            <a:endParaRPr lang="en-US" sz="1400" b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" name="Right Arrow 110"/>
          <p:cNvSpPr>
            <a:spLocks noChangeArrowheads="1"/>
          </p:cNvSpPr>
          <p:nvPr/>
        </p:nvSpPr>
        <p:spPr bwMode="auto">
          <a:xfrm>
            <a:off x="7315200" y="3733800"/>
            <a:ext cx="1095375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#3</a:t>
            </a:r>
          </a:p>
        </p:txBody>
      </p:sp>
      <p:sp>
        <p:nvSpPr>
          <p:cNvPr id="112" name="Right Arrow 111"/>
          <p:cNvSpPr>
            <a:spLocks noChangeArrowheads="1"/>
          </p:cNvSpPr>
          <p:nvPr/>
        </p:nvSpPr>
        <p:spPr bwMode="auto">
          <a:xfrm>
            <a:off x="1981200" y="3733800"/>
            <a:ext cx="1047750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b="0" dirty="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rPr>
              <a:t>APRU #4</a:t>
            </a:r>
          </a:p>
        </p:txBody>
      </p:sp>
      <p:sp>
        <p:nvSpPr>
          <p:cNvPr id="113" name="Right Arrow 112"/>
          <p:cNvSpPr>
            <a:spLocks noChangeArrowheads="1"/>
          </p:cNvSpPr>
          <p:nvPr/>
        </p:nvSpPr>
        <p:spPr bwMode="auto">
          <a:xfrm>
            <a:off x="4114800" y="3733800"/>
            <a:ext cx="1143000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Reflection Year Report</a:t>
            </a:r>
          </a:p>
        </p:txBody>
      </p:sp>
      <p:sp>
        <p:nvSpPr>
          <p:cNvPr id="114" name="Right Arrow 113"/>
          <p:cNvSpPr>
            <a:spLocks noChangeArrowheads="1"/>
          </p:cNvSpPr>
          <p:nvPr/>
        </p:nvSpPr>
        <p:spPr bwMode="auto">
          <a:xfrm>
            <a:off x="6248400" y="3733800"/>
            <a:ext cx="1066800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#2</a:t>
            </a:r>
          </a:p>
        </p:txBody>
      </p:sp>
      <p:sp>
        <p:nvSpPr>
          <p:cNvPr id="15387" name="TextBox 108"/>
          <p:cNvSpPr txBox="1">
            <a:spLocks noChangeArrowheads="1"/>
          </p:cNvSpPr>
          <p:nvPr/>
        </p:nvSpPr>
        <p:spPr bwMode="auto">
          <a:xfrm>
            <a:off x="-58738" y="1600200"/>
            <a:ext cx="9937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b="0">
                <a:latin typeface="Calibri" pitchFamily="34" charset="0"/>
              </a:rPr>
              <a:t>CPC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Assessment/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Planning</a:t>
            </a:r>
          </a:p>
        </p:txBody>
      </p:sp>
      <p:sp>
        <p:nvSpPr>
          <p:cNvPr id="15388" name="Text Box 97"/>
          <p:cNvSpPr txBox="1">
            <a:spLocks noChangeArrowheads="1"/>
          </p:cNvSpPr>
          <p:nvPr/>
        </p:nvSpPr>
        <p:spPr bwMode="auto">
          <a:xfrm>
            <a:off x="12700" y="-50800"/>
            <a:ext cx="960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College Planning Committee</a:t>
            </a:r>
          </a:p>
          <a:p>
            <a:pPr algn="ctr" eaLnBrk="1" hangingPunct="1"/>
            <a:r>
              <a:rPr lang="en-US" sz="1000"/>
              <a:t>DRAFT 9/13</a:t>
            </a:r>
          </a:p>
        </p:txBody>
      </p:sp>
      <p:sp>
        <p:nvSpPr>
          <p:cNvPr id="97" name="Hexagon 96"/>
          <p:cNvSpPr>
            <a:spLocks noChangeArrowheads="1"/>
          </p:cNvSpPr>
          <p:nvPr/>
        </p:nvSpPr>
        <p:spPr bwMode="auto">
          <a:xfrm>
            <a:off x="30480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Follow-up Letter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(Rec #1)</a:t>
            </a:r>
          </a:p>
        </p:txBody>
      </p:sp>
      <p:sp>
        <p:nvSpPr>
          <p:cNvPr id="99" name="Hexagon 98"/>
          <p:cNvSpPr>
            <a:spLocks noChangeArrowheads="1"/>
          </p:cNvSpPr>
          <p:nvPr/>
        </p:nvSpPr>
        <p:spPr bwMode="auto">
          <a:xfrm>
            <a:off x="51816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Form Teams</a:t>
            </a:r>
          </a:p>
        </p:txBody>
      </p:sp>
      <p:sp>
        <p:nvSpPr>
          <p:cNvPr id="102" name="Hexagon 101"/>
          <p:cNvSpPr>
            <a:spLocks noChangeArrowheads="1"/>
          </p:cNvSpPr>
          <p:nvPr/>
        </p:nvSpPr>
        <p:spPr bwMode="auto">
          <a:xfrm>
            <a:off x="62484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SELF</a:t>
            </a: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STUDY</a:t>
            </a:r>
          </a:p>
        </p:txBody>
      </p:sp>
      <p:sp>
        <p:nvSpPr>
          <p:cNvPr id="104" name="Hexagon 103"/>
          <p:cNvSpPr>
            <a:spLocks noChangeArrowheads="1"/>
          </p:cNvSpPr>
          <p:nvPr/>
        </p:nvSpPr>
        <p:spPr bwMode="auto">
          <a:xfrm>
            <a:off x="19812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Follow-up Site Visit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(Recs #1,#2,#3)</a:t>
            </a:r>
          </a:p>
        </p:txBody>
      </p:sp>
      <p:sp>
        <p:nvSpPr>
          <p:cNvPr id="8" name="Hexagon 101"/>
          <p:cNvSpPr>
            <a:spLocks noChangeArrowheads="1"/>
          </p:cNvSpPr>
          <p:nvPr/>
        </p:nvSpPr>
        <p:spPr bwMode="auto">
          <a:xfrm>
            <a:off x="73152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SITE</a:t>
            </a: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VISIT</a:t>
            </a:r>
          </a:p>
        </p:txBody>
      </p:sp>
      <p:sp>
        <p:nvSpPr>
          <p:cNvPr id="16" name="Pentagon 104"/>
          <p:cNvSpPr>
            <a:spLocks noChangeArrowheads="1"/>
          </p:cNvSpPr>
          <p:nvPr/>
        </p:nvSpPr>
        <p:spPr bwMode="auto">
          <a:xfrm>
            <a:off x="73152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8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endParaRPr lang="en-US" sz="1600" b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Hexagon 94"/>
          <p:cNvSpPr>
            <a:spLocks noChangeArrowheads="1"/>
          </p:cNvSpPr>
          <p:nvPr/>
        </p:nvSpPr>
        <p:spPr bwMode="auto">
          <a:xfrm>
            <a:off x="41148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MID-TERM</a:t>
            </a: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REPORT</a:t>
            </a:r>
          </a:p>
        </p:txBody>
      </p:sp>
      <p:sp>
        <p:nvSpPr>
          <p:cNvPr id="15396" name="TextBox 24"/>
          <p:cNvSpPr txBox="1">
            <a:spLocks noChangeArrowheads="1"/>
          </p:cNvSpPr>
          <p:nvPr/>
        </p:nvSpPr>
        <p:spPr bwMode="auto">
          <a:xfrm>
            <a:off x="3276600" y="152400"/>
            <a:ext cx="646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3</a:t>
            </a:r>
          </a:p>
        </p:txBody>
      </p:sp>
      <p:sp>
        <p:nvSpPr>
          <p:cNvPr id="15397" name="TextBox 24"/>
          <p:cNvSpPr txBox="1">
            <a:spLocks noChangeArrowheads="1"/>
          </p:cNvSpPr>
          <p:nvPr/>
        </p:nvSpPr>
        <p:spPr bwMode="auto">
          <a:xfrm>
            <a:off x="4343400" y="15240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4</a:t>
            </a:r>
          </a:p>
        </p:txBody>
      </p:sp>
      <p:sp>
        <p:nvSpPr>
          <p:cNvPr id="15398" name="TextBox 24"/>
          <p:cNvSpPr txBox="1">
            <a:spLocks noChangeArrowheads="1"/>
          </p:cNvSpPr>
          <p:nvPr/>
        </p:nvSpPr>
        <p:spPr bwMode="auto">
          <a:xfrm>
            <a:off x="5410200" y="15240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5</a:t>
            </a:r>
          </a:p>
        </p:txBody>
      </p:sp>
      <p:sp>
        <p:nvSpPr>
          <p:cNvPr id="15399" name="TextBox 24"/>
          <p:cNvSpPr txBox="1">
            <a:spLocks noChangeArrowheads="1"/>
          </p:cNvSpPr>
          <p:nvPr/>
        </p:nvSpPr>
        <p:spPr bwMode="auto">
          <a:xfrm>
            <a:off x="6477000" y="15240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6</a:t>
            </a:r>
          </a:p>
        </p:txBody>
      </p:sp>
      <p:sp>
        <p:nvSpPr>
          <p:cNvPr id="15400" name="TextBox 24"/>
          <p:cNvSpPr txBox="1">
            <a:spLocks noChangeArrowheads="1"/>
          </p:cNvSpPr>
          <p:nvPr/>
        </p:nvSpPr>
        <p:spPr bwMode="auto">
          <a:xfrm>
            <a:off x="7543800" y="15240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FF"/>
                </a:solidFill>
                <a:latin typeface="Calibri" pitchFamily="34" charset="0"/>
              </a:rPr>
              <a:t>Year 1</a:t>
            </a:r>
          </a:p>
        </p:txBody>
      </p:sp>
      <p:sp>
        <p:nvSpPr>
          <p:cNvPr id="15401" name="TextBox 24"/>
          <p:cNvSpPr txBox="1">
            <a:spLocks noChangeArrowheads="1"/>
          </p:cNvSpPr>
          <p:nvPr/>
        </p:nvSpPr>
        <p:spPr bwMode="auto">
          <a:xfrm>
            <a:off x="2209800" y="152400"/>
            <a:ext cx="646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2</a:t>
            </a:r>
          </a:p>
        </p:txBody>
      </p:sp>
      <p:sp>
        <p:nvSpPr>
          <p:cNvPr id="115" name="Pentagon 104"/>
          <p:cNvSpPr>
            <a:spLocks noChangeArrowheads="1"/>
          </p:cNvSpPr>
          <p:nvPr/>
        </p:nvSpPr>
        <p:spPr bwMode="auto">
          <a:xfrm>
            <a:off x="62484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Outcomes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Review</a:t>
            </a:r>
          </a:p>
        </p:txBody>
      </p:sp>
      <p:sp>
        <p:nvSpPr>
          <p:cNvPr id="116" name="Pentagon 104"/>
          <p:cNvSpPr>
            <a:spLocks noChangeArrowheads="1"/>
          </p:cNvSpPr>
          <p:nvPr/>
        </p:nvSpPr>
        <p:spPr bwMode="auto">
          <a:xfrm>
            <a:off x="51816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8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endParaRPr lang="en-US" sz="1600" b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" name="Pentagon 104"/>
          <p:cNvSpPr>
            <a:spLocks noChangeArrowheads="1"/>
          </p:cNvSpPr>
          <p:nvPr/>
        </p:nvSpPr>
        <p:spPr bwMode="auto">
          <a:xfrm>
            <a:off x="30480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r>
              <a:rPr lang="en-US" sz="1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Mission</a:t>
            </a:r>
          </a:p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Review</a:t>
            </a:r>
          </a:p>
          <a:p>
            <a:pPr>
              <a:defRPr/>
            </a:pPr>
            <a:endParaRPr lang="en-US" sz="1600" b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" name="Pentagon 104"/>
          <p:cNvSpPr>
            <a:spLocks noChangeArrowheads="1"/>
          </p:cNvSpPr>
          <p:nvPr/>
        </p:nvSpPr>
        <p:spPr bwMode="auto">
          <a:xfrm>
            <a:off x="19812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Values</a:t>
            </a: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Review</a:t>
            </a:r>
          </a:p>
        </p:txBody>
      </p:sp>
      <p:sp>
        <p:nvSpPr>
          <p:cNvPr id="120" name="Pentagon 104"/>
          <p:cNvSpPr>
            <a:spLocks noChangeArrowheads="1"/>
          </p:cNvSpPr>
          <p:nvPr/>
        </p:nvSpPr>
        <p:spPr bwMode="auto">
          <a:xfrm>
            <a:off x="9144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latin typeface="Calibri" charset="0"/>
                <a:ea typeface="ＭＳ Ｐゴシック" charset="0"/>
                <a:cs typeface="ＭＳ Ｐゴシック" charset="0"/>
              </a:rPr>
              <a:t>      </a:t>
            </a:r>
            <a:endParaRPr lang="en-US" sz="12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" name="Up Arrow Callout 132"/>
          <p:cNvSpPr>
            <a:spLocks noChangeArrowheads="1"/>
          </p:cNvSpPr>
          <p:nvPr/>
        </p:nvSpPr>
        <p:spPr bwMode="auto">
          <a:xfrm>
            <a:off x="2057400" y="5105400"/>
            <a:ext cx="1028700" cy="762000"/>
          </a:xfrm>
          <a:prstGeom prst="upArrowCallout">
            <a:avLst>
              <a:gd name="adj1" fmla="val 8850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39" name="Right Arrow 138"/>
          <p:cNvSpPr>
            <a:spLocks noChangeArrowheads="1"/>
          </p:cNvSpPr>
          <p:nvPr/>
        </p:nvSpPr>
        <p:spPr bwMode="auto">
          <a:xfrm>
            <a:off x="5181600" y="3733800"/>
            <a:ext cx="1031875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#1</a:t>
            </a:r>
          </a:p>
        </p:txBody>
      </p:sp>
      <p:sp>
        <p:nvSpPr>
          <p:cNvPr id="15409" name="TextBox 111"/>
          <p:cNvSpPr txBox="1">
            <a:spLocks noChangeArrowheads="1"/>
          </p:cNvSpPr>
          <p:nvPr/>
        </p:nvSpPr>
        <p:spPr bwMode="auto">
          <a:xfrm>
            <a:off x="0" y="4724400"/>
            <a:ext cx="860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b="0">
                <a:latin typeface="Calibri" pitchFamily="34" charset="0"/>
              </a:rPr>
              <a:t>ICC/GE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Assessment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Cycles</a:t>
            </a:r>
          </a:p>
        </p:txBody>
      </p:sp>
      <p:sp>
        <p:nvSpPr>
          <p:cNvPr id="15410" name="TextBox 142"/>
          <p:cNvSpPr txBox="1">
            <a:spLocks noChangeArrowheads="1"/>
          </p:cNvSpPr>
          <p:nvPr/>
        </p:nvSpPr>
        <p:spPr bwMode="auto">
          <a:xfrm>
            <a:off x="4114800" y="4876800"/>
            <a:ext cx="1104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3</a:t>
            </a:r>
            <a:r>
              <a:rPr lang="en-US" sz="1000" baseline="30000"/>
              <a:t>rd</a:t>
            </a:r>
            <a:r>
              <a:rPr lang="en-US" sz="1000"/>
              <a:t> ICC</a:t>
            </a:r>
          </a:p>
        </p:txBody>
      </p:sp>
      <p:sp>
        <p:nvSpPr>
          <p:cNvPr id="15411" name="TextBox 143"/>
          <p:cNvSpPr txBox="1">
            <a:spLocks noChangeArrowheads="1"/>
          </p:cNvSpPr>
          <p:nvPr/>
        </p:nvSpPr>
        <p:spPr bwMode="auto">
          <a:xfrm>
            <a:off x="5181600" y="4876800"/>
            <a:ext cx="1106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4</a:t>
            </a:r>
            <a:r>
              <a:rPr lang="en-US" sz="1000" baseline="30000"/>
              <a:t>th</a:t>
            </a:r>
            <a:r>
              <a:rPr lang="en-US" sz="1000"/>
              <a:t> ICC</a:t>
            </a:r>
          </a:p>
        </p:txBody>
      </p:sp>
      <p:sp>
        <p:nvSpPr>
          <p:cNvPr id="15412" name="TextBox 145"/>
          <p:cNvSpPr txBox="1">
            <a:spLocks noChangeArrowheads="1"/>
          </p:cNvSpPr>
          <p:nvPr/>
        </p:nvSpPr>
        <p:spPr bwMode="auto">
          <a:xfrm>
            <a:off x="6248400" y="4876800"/>
            <a:ext cx="1104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5</a:t>
            </a:r>
            <a:r>
              <a:rPr lang="en-US" sz="1000" baseline="30000"/>
              <a:t>th</a:t>
            </a:r>
            <a:r>
              <a:rPr lang="en-US" sz="1000"/>
              <a:t> ICC</a:t>
            </a:r>
          </a:p>
        </p:txBody>
      </p:sp>
      <p:sp>
        <p:nvSpPr>
          <p:cNvPr id="15413" name="TextBox 146"/>
          <p:cNvSpPr txBox="1">
            <a:spLocks noChangeArrowheads="1"/>
          </p:cNvSpPr>
          <p:nvPr/>
        </p:nvSpPr>
        <p:spPr bwMode="auto">
          <a:xfrm>
            <a:off x="7162800" y="4876800"/>
            <a:ext cx="1295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900"/>
              <a:t>    ILO Assessment</a:t>
            </a:r>
            <a:endParaRPr lang="en-US" sz="900"/>
          </a:p>
        </p:txBody>
      </p:sp>
      <p:sp>
        <p:nvSpPr>
          <p:cNvPr id="15414" name="TextBox 33"/>
          <p:cNvSpPr txBox="1">
            <a:spLocks noChangeArrowheads="1"/>
          </p:cNvSpPr>
          <p:nvPr/>
        </p:nvSpPr>
        <p:spPr bwMode="auto">
          <a:xfrm>
            <a:off x="7315200" y="16002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Governance</a:t>
            </a:r>
          </a:p>
          <a:p>
            <a:pPr eaLnBrk="1" hangingPunct="1"/>
            <a:r>
              <a:rPr lang="en-US" sz="1200">
                <a:latin typeface="Calibri" pitchFamily="34" charset="0"/>
              </a:rPr>
              <a:t>Review</a:t>
            </a:r>
          </a:p>
          <a:p>
            <a:pPr eaLnBrk="1" hangingPunct="1"/>
            <a:endParaRPr lang="en-US"/>
          </a:p>
        </p:txBody>
      </p:sp>
      <p:sp>
        <p:nvSpPr>
          <p:cNvPr id="15415" name="TextBox 33"/>
          <p:cNvSpPr txBox="1">
            <a:spLocks noChangeArrowheads="1"/>
          </p:cNvSpPr>
          <p:nvPr/>
        </p:nvSpPr>
        <p:spPr bwMode="auto">
          <a:xfrm>
            <a:off x="5257800" y="1600200"/>
            <a:ext cx="65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ja-JP" altLang="en-US" sz="1200">
                <a:latin typeface="Calibri" pitchFamily="34" charset="0"/>
              </a:rPr>
              <a:t>“</a:t>
            </a:r>
            <a:r>
              <a:rPr lang="en-US" altLang="ja-JP" sz="1200">
                <a:latin typeface="Calibri" pitchFamily="34" charset="0"/>
              </a:rPr>
              <a:t>Quilt</a:t>
            </a:r>
            <a:r>
              <a:rPr lang="ja-JP" altLang="en-US" sz="1200">
                <a:latin typeface="Calibri" pitchFamily="34" charset="0"/>
              </a:rPr>
              <a:t>”</a:t>
            </a:r>
            <a:endParaRPr lang="en-US" altLang="ja-JP" sz="1200">
              <a:latin typeface="Calibri" pitchFamily="34" charset="0"/>
            </a:endParaRPr>
          </a:p>
          <a:p>
            <a:pPr eaLnBrk="1" hangingPunct="1"/>
            <a:r>
              <a:rPr lang="en-US" sz="1200">
                <a:latin typeface="Calibri" pitchFamily="34" charset="0"/>
              </a:rPr>
              <a:t>Review</a:t>
            </a:r>
          </a:p>
          <a:p>
            <a:pPr eaLnBrk="1" hangingPunct="1"/>
            <a:endParaRPr lang="en-US"/>
          </a:p>
        </p:txBody>
      </p:sp>
      <p:sp>
        <p:nvSpPr>
          <p:cNvPr id="15416" name="TextBox 33"/>
          <p:cNvSpPr txBox="1">
            <a:spLocks noChangeArrowheads="1"/>
          </p:cNvSpPr>
          <p:nvPr/>
        </p:nvSpPr>
        <p:spPr bwMode="auto">
          <a:xfrm>
            <a:off x="914400" y="16002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Governance</a:t>
            </a:r>
          </a:p>
          <a:p>
            <a:pPr eaLnBrk="1" hangingPunct="1"/>
            <a:r>
              <a:rPr lang="en-US" sz="1200">
                <a:latin typeface="Calibri" pitchFamily="34" charset="0"/>
              </a:rPr>
              <a:t>Review</a:t>
            </a:r>
          </a:p>
          <a:p>
            <a:pPr eaLnBrk="1" hangingPunct="1"/>
            <a:endParaRPr lang="en-US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19812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08" name="Oval 107"/>
          <p:cNvSpPr>
            <a:spLocks noChangeArrowheads="1"/>
          </p:cNvSpPr>
          <p:nvPr/>
        </p:nvSpPr>
        <p:spPr bwMode="auto">
          <a:xfrm>
            <a:off x="30480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09" name="Oval 108"/>
          <p:cNvSpPr>
            <a:spLocks noChangeArrowheads="1"/>
          </p:cNvSpPr>
          <p:nvPr/>
        </p:nvSpPr>
        <p:spPr bwMode="auto">
          <a:xfrm>
            <a:off x="41148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10" name="Oval 109"/>
          <p:cNvSpPr>
            <a:spLocks noChangeArrowheads="1"/>
          </p:cNvSpPr>
          <p:nvPr/>
        </p:nvSpPr>
        <p:spPr bwMode="auto">
          <a:xfrm>
            <a:off x="51816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4" name="Oval 123"/>
          <p:cNvSpPr>
            <a:spLocks noChangeArrowheads="1"/>
          </p:cNvSpPr>
          <p:nvPr/>
        </p:nvSpPr>
        <p:spPr bwMode="auto">
          <a:xfrm>
            <a:off x="62484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6" name="Oval 125"/>
          <p:cNvSpPr>
            <a:spLocks noChangeArrowheads="1"/>
          </p:cNvSpPr>
          <p:nvPr/>
        </p:nvSpPr>
        <p:spPr bwMode="auto">
          <a:xfrm>
            <a:off x="7315200" y="2362200"/>
            <a:ext cx="1066800" cy="914400"/>
          </a:xfrm>
          <a:prstGeom prst="ellipse">
            <a:avLst/>
          </a:prstGeom>
          <a:solidFill>
            <a:srgbClr val="C0504D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1" name="Right Arrow 120"/>
          <p:cNvSpPr>
            <a:spLocks noChangeArrowheads="1"/>
          </p:cNvSpPr>
          <p:nvPr/>
        </p:nvSpPr>
        <p:spPr bwMode="auto">
          <a:xfrm>
            <a:off x="7315200" y="1295400"/>
            <a:ext cx="10668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8661A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5405438" y="3128962"/>
            <a:ext cx="6781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DAC - Detailed Planning Cycle - 2011 - 2017</a:t>
            </a:r>
          </a:p>
        </p:txBody>
      </p:sp>
      <p:sp>
        <p:nvSpPr>
          <p:cNvPr id="123" name="Right Arrow 122"/>
          <p:cNvSpPr>
            <a:spLocks noChangeArrowheads="1"/>
          </p:cNvSpPr>
          <p:nvPr/>
        </p:nvSpPr>
        <p:spPr bwMode="auto">
          <a:xfrm>
            <a:off x="7315200" y="1981200"/>
            <a:ext cx="1066800" cy="4572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C4BD9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7391400" y="228600"/>
            <a:ext cx="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" name="Regular Pentagon 150"/>
          <p:cNvSpPr>
            <a:spLocks noChangeArrowheads="1"/>
          </p:cNvSpPr>
          <p:nvPr/>
        </p:nvSpPr>
        <p:spPr bwMode="auto">
          <a:xfrm>
            <a:off x="41148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2" name="Regular Pentagon 151"/>
          <p:cNvSpPr>
            <a:spLocks noChangeArrowheads="1"/>
          </p:cNvSpPr>
          <p:nvPr/>
        </p:nvSpPr>
        <p:spPr bwMode="auto">
          <a:xfrm>
            <a:off x="19812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3" name="Regular Pentagon 152"/>
          <p:cNvSpPr>
            <a:spLocks noChangeArrowheads="1"/>
          </p:cNvSpPr>
          <p:nvPr/>
        </p:nvSpPr>
        <p:spPr bwMode="auto">
          <a:xfrm>
            <a:off x="73152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4" name="Regular Pentagon 153"/>
          <p:cNvSpPr>
            <a:spLocks noChangeArrowheads="1"/>
          </p:cNvSpPr>
          <p:nvPr/>
        </p:nvSpPr>
        <p:spPr bwMode="auto">
          <a:xfrm>
            <a:off x="62484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5" name="Regular Pentagon 154"/>
          <p:cNvSpPr>
            <a:spLocks noChangeArrowheads="1"/>
          </p:cNvSpPr>
          <p:nvPr/>
        </p:nvSpPr>
        <p:spPr bwMode="auto">
          <a:xfrm>
            <a:off x="30480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6" name="Regular Pentagon 155"/>
          <p:cNvSpPr>
            <a:spLocks noChangeArrowheads="1"/>
          </p:cNvSpPr>
          <p:nvPr/>
        </p:nvSpPr>
        <p:spPr bwMode="auto">
          <a:xfrm>
            <a:off x="51816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8" name="Up Arrow Callout 157"/>
          <p:cNvSpPr>
            <a:spLocks noChangeArrowheads="1"/>
          </p:cNvSpPr>
          <p:nvPr/>
        </p:nvSpPr>
        <p:spPr bwMode="auto">
          <a:xfrm>
            <a:off x="7315200" y="5105400"/>
            <a:ext cx="1104900" cy="762000"/>
          </a:xfrm>
          <a:prstGeom prst="upArrowCallout">
            <a:avLst>
              <a:gd name="adj1" fmla="val 8848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60" name="Up Arrow Callout 159"/>
          <p:cNvSpPr>
            <a:spLocks noChangeArrowheads="1"/>
          </p:cNvSpPr>
          <p:nvPr/>
        </p:nvSpPr>
        <p:spPr bwMode="auto">
          <a:xfrm>
            <a:off x="5181600" y="5105400"/>
            <a:ext cx="1028700" cy="762000"/>
          </a:xfrm>
          <a:prstGeom prst="upArrowCallout">
            <a:avLst>
              <a:gd name="adj1" fmla="val 8850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61" name="Up Arrow Callout 160"/>
          <p:cNvSpPr>
            <a:spLocks noChangeArrowheads="1"/>
          </p:cNvSpPr>
          <p:nvPr/>
        </p:nvSpPr>
        <p:spPr bwMode="auto">
          <a:xfrm>
            <a:off x="4057650" y="5105400"/>
            <a:ext cx="1123950" cy="762000"/>
          </a:xfrm>
          <a:prstGeom prst="upArrowCallout">
            <a:avLst>
              <a:gd name="adj1" fmla="val 8850"/>
              <a:gd name="adj2" fmla="val 6071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Calendar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cxnSp>
        <p:nvCxnSpPr>
          <p:cNvPr id="165" name="Straight Connector 164"/>
          <p:cNvCxnSpPr>
            <a:cxnSpLocks noChangeShapeType="1"/>
          </p:cNvCxnSpPr>
          <p:nvPr/>
        </p:nvCxnSpPr>
        <p:spPr bwMode="auto">
          <a:xfrm rot="5400000">
            <a:off x="-2324099" y="3467100"/>
            <a:ext cx="6477000" cy="31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" name="Straight Connector 166"/>
          <p:cNvCxnSpPr>
            <a:cxnSpLocks noChangeShapeType="1"/>
          </p:cNvCxnSpPr>
          <p:nvPr/>
        </p:nvCxnSpPr>
        <p:spPr bwMode="auto">
          <a:xfrm rot="5400000">
            <a:off x="-1255712" y="3467100"/>
            <a:ext cx="6475412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" name="Straight Connector 170"/>
          <p:cNvCxnSpPr>
            <a:cxnSpLocks noChangeShapeType="1"/>
          </p:cNvCxnSpPr>
          <p:nvPr/>
        </p:nvCxnSpPr>
        <p:spPr bwMode="auto">
          <a:xfrm rot="5400000">
            <a:off x="-170656" y="344725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" name="Straight Connector 174"/>
          <p:cNvCxnSpPr>
            <a:cxnSpLocks noChangeShapeType="1"/>
          </p:cNvCxnSpPr>
          <p:nvPr/>
        </p:nvCxnSpPr>
        <p:spPr bwMode="auto">
          <a:xfrm rot="5400000">
            <a:off x="8961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6" name="Straight Connector 175"/>
          <p:cNvCxnSpPr>
            <a:cxnSpLocks noChangeShapeType="1"/>
          </p:cNvCxnSpPr>
          <p:nvPr/>
        </p:nvCxnSpPr>
        <p:spPr bwMode="auto">
          <a:xfrm rot="5400000">
            <a:off x="19629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176"/>
          <p:cNvCxnSpPr>
            <a:cxnSpLocks noChangeShapeType="1"/>
          </p:cNvCxnSpPr>
          <p:nvPr/>
        </p:nvCxnSpPr>
        <p:spPr bwMode="auto">
          <a:xfrm rot="5400000">
            <a:off x="30297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177"/>
          <p:cNvCxnSpPr>
            <a:cxnSpLocks noChangeShapeType="1"/>
          </p:cNvCxnSpPr>
          <p:nvPr/>
        </p:nvCxnSpPr>
        <p:spPr bwMode="auto">
          <a:xfrm rot="5400000">
            <a:off x="4067969" y="3456781"/>
            <a:ext cx="649605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178"/>
          <p:cNvCxnSpPr>
            <a:cxnSpLocks noChangeShapeType="1"/>
          </p:cNvCxnSpPr>
          <p:nvPr/>
        </p:nvCxnSpPr>
        <p:spPr bwMode="auto">
          <a:xfrm rot="5400000">
            <a:off x="5134769" y="3456781"/>
            <a:ext cx="649605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179"/>
          <p:cNvCxnSpPr/>
          <p:nvPr/>
        </p:nvCxnSpPr>
        <p:spPr>
          <a:xfrm>
            <a:off x="914400" y="228600"/>
            <a:ext cx="7467600" cy="1588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cxnSpLocks noChangeShapeType="1"/>
          </p:cNvCxnSpPr>
          <p:nvPr/>
        </p:nvCxnSpPr>
        <p:spPr bwMode="auto">
          <a:xfrm>
            <a:off x="914400" y="6705600"/>
            <a:ext cx="74676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3" name="Right Arrow 192"/>
          <p:cNvSpPr>
            <a:spLocks noChangeArrowheads="1"/>
          </p:cNvSpPr>
          <p:nvPr/>
        </p:nvSpPr>
        <p:spPr bwMode="auto">
          <a:xfrm flipV="1">
            <a:off x="7315200" y="3124200"/>
            <a:ext cx="1066800" cy="685800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558ED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4" name="Right Arrow 193"/>
          <p:cNvSpPr>
            <a:spLocks noChangeArrowheads="1"/>
          </p:cNvSpPr>
          <p:nvPr/>
        </p:nvSpPr>
        <p:spPr bwMode="auto">
          <a:xfrm>
            <a:off x="914400" y="3124200"/>
            <a:ext cx="6400800" cy="68580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558ED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Ongoing Development and Assessment of Student Equity Plans</a:t>
            </a:r>
          </a:p>
        </p:txBody>
      </p:sp>
      <p:sp>
        <p:nvSpPr>
          <p:cNvPr id="195" name="Right Arrow 194"/>
          <p:cNvSpPr>
            <a:spLocks noChangeArrowheads="1"/>
          </p:cNvSpPr>
          <p:nvPr/>
        </p:nvSpPr>
        <p:spPr bwMode="auto">
          <a:xfrm>
            <a:off x="914400" y="1981200"/>
            <a:ext cx="6400800" cy="457200"/>
          </a:xfrm>
          <a:prstGeom prst="rightArrow">
            <a:avLst>
              <a:gd name="adj1" fmla="val 50000"/>
              <a:gd name="adj2" fmla="val 49972"/>
            </a:avLst>
          </a:prstGeom>
          <a:solidFill>
            <a:srgbClr val="C4BD9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Ongoing Assessment of Governance (annual survey)</a:t>
            </a:r>
          </a:p>
        </p:txBody>
      </p:sp>
      <p:sp>
        <p:nvSpPr>
          <p:cNvPr id="196" name="Right Arrow 195"/>
          <p:cNvSpPr>
            <a:spLocks noChangeArrowheads="1"/>
          </p:cNvSpPr>
          <p:nvPr/>
        </p:nvSpPr>
        <p:spPr bwMode="auto">
          <a:xfrm>
            <a:off x="914400" y="1295400"/>
            <a:ext cx="6400800" cy="381000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8661A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Ongoing Preparation and Submission of ACCJC Reports</a:t>
            </a:r>
          </a:p>
        </p:txBody>
      </p:sp>
      <p:sp>
        <p:nvSpPr>
          <p:cNvPr id="15450" name="TextBox 109"/>
          <p:cNvSpPr txBox="1">
            <a:spLocks noChangeArrowheads="1"/>
          </p:cNvSpPr>
          <p:nvPr/>
        </p:nvSpPr>
        <p:spPr bwMode="auto">
          <a:xfrm>
            <a:off x="0" y="3124200"/>
            <a:ext cx="992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b="0">
                <a:latin typeface="Calibri" pitchFamily="34" charset="0"/>
              </a:rPr>
              <a:t>Equity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Assessment/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Planning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1600200" y="4991100"/>
            <a:ext cx="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1" name="Up Arrow Callout 100"/>
          <p:cNvSpPr>
            <a:spLocks noChangeArrowheads="1"/>
          </p:cNvSpPr>
          <p:nvPr/>
        </p:nvSpPr>
        <p:spPr bwMode="auto">
          <a:xfrm>
            <a:off x="3048000" y="5105400"/>
            <a:ext cx="1066800" cy="762000"/>
          </a:xfrm>
          <a:prstGeom prst="upArrowCallout">
            <a:avLst>
              <a:gd name="adj1" fmla="val 8854"/>
              <a:gd name="adj2" fmla="val 6073"/>
              <a:gd name="adj3" fmla="val 25000"/>
              <a:gd name="adj4" fmla="val 64977"/>
            </a:avLst>
          </a:prstGeom>
          <a:solidFill>
            <a:srgbClr val="F79646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Program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Level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</p:txBody>
      </p:sp>
      <p:sp>
        <p:nvSpPr>
          <p:cNvPr id="103" name="Pentagon 104"/>
          <p:cNvSpPr>
            <a:spLocks noChangeArrowheads="1"/>
          </p:cNvSpPr>
          <p:nvPr/>
        </p:nvSpPr>
        <p:spPr bwMode="auto">
          <a:xfrm>
            <a:off x="41148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sz="120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54" name="TextBox 9"/>
          <p:cNvSpPr txBox="1">
            <a:spLocks noChangeArrowheads="1"/>
          </p:cNvSpPr>
          <p:nvPr/>
        </p:nvSpPr>
        <p:spPr bwMode="auto">
          <a:xfrm>
            <a:off x="4191000" y="167640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EMP</a:t>
            </a:r>
          </a:p>
          <a:p>
            <a:pPr algn="ctr" eaLnBrk="1" hangingPunct="1"/>
            <a:r>
              <a:rPr lang="en-US" sz="1000"/>
              <a:t>REVIEW</a:t>
            </a:r>
          </a:p>
        </p:txBody>
      </p:sp>
      <p:sp>
        <p:nvSpPr>
          <p:cNvPr id="15455" name="TextBox 146"/>
          <p:cNvSpPr txBox="1">
            <a:spLocks noChangeArrowheads="1"/>
          </p:cNvSpPr>
          <p:nvPr/>
        </p:nvSpPr>
        <p:spPr bwMode="auto">
          <a:xfrm>
            <a:off x="1828800" y="4876800"/>
            <a:ext cx="1295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900"/>
              <a:t>   Critical Thinking</a:t>
            </a:r>
            <a:endParaRPr lang="en-US" sz="900"/>
          </a:p>
        </p:txBody>
      </p:sp>
      <p:sp>
        <p:nvSpPr>
          <p:cNvPr id="15456" name="TextBox 142"/>
          <p:cNvSpPr txBox="1">
            <a:spLocks noChangeArrowheads="1"/>
          </p:cNvSpPr>
          <p:nvPr/>
        </p:nvSpPr>
        <p:spPr bwMode="auto">
          <a:xfrm>
            <a:off x="3048000" y="4876800"/>
            <a:ext cx="1104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GCS&amp;E</a:t>
            </a:r>
          </a:p>
        </p:txBody>
      </p:sp>
      <p:cxnSp>
        <p:nvCxnSpPr>
          <p:cNvPr id="4" name="Straight Arrow Connector 3"/>
          <p:cNvCxnSpPr>
            <a:cxnSpLocks noChangeShapeType="1"/>
            <a:stCxn id="93" idx="2"/>
          </p:cNvCxnSpPr>
          <p:nvPr/>
        </p:nvCxnSpPr>
        <p:spPr bwMode="auto">
          <a:xfrm flipV="1">
            <a:off x="3848100" y="2057400"/>
            <a:ext cx="495300" cy="16764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315200" y="228600"/>
            <a:ext cx="1066800" cy="6477000"/>
          </a:xfrm>
          <a:prstGeom prst="rect">
            <a:avLst/>
          </a:prstGeom>
          <a:solidFill>
            <a:srgbClr val="DCE6F2">
              <a:alpha val="54901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459" name="TextBox 146"/>
          <p:cNvSpPr txBox="1">
            <a:spLocks noChangeArrowheads="1"/>
          </p:cNvSpPr>
          <p:nvPr/>
        </p:nvSpPr>
        <p:spPr bwMode="auto">
          <a:xfrm>
            <a:off x="838200" y="487680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900"/>
              <a:t>  1</a:t>
            </a:r>
            <a:r>
              <a:rPr lang="en-US" altLang="ja-JP" sz="900" baseline="30000"/>
              <a:t>st</a:t>
            </a:r>
            <a:r>
              <a:rPr lang="en-US" altLang="ja-JP" sz="900"/>
              <a:t> ICC Selection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8566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ilt"/>
          <p:cNvPicPr/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304800"/>
          <a:ext cx="8001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26164" t="17015" r="39005"/>
          <a:stretch/>
        </p:blipFill>
        <p:spPr bwMode="auto">
          <a:xfrm>
            <a:off x="2505065" y="1142984"/>
            <a:ext cx="4193513" cy="53701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6477000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participant will be able to find reports, documents and program review for their and all departments.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828801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Type into URL Bar:  Deanza.tracdat.com</a:t>
            </a:r>
          </a:p>
          <a:p>
            <a:r>
              <a:rPr lang="en-US" sz="2800" dirty="0" smtClean="0"/>
              <a:t>Username: public</a:t>
            </a:r>
          </a:p>
          <a:p>
            <a:r>
              <a:rPr lang="en-US" sz="2800" dirty="0" smtClean="0"/>
              <a:t>Password: view</a:t>
            </a:r>
          </a:p>
          <a:p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lum bright="-10000" contrast="10000"/>
          </a:blip>
          <a:srcRect b="53826"/>
          <a:stretch>
            <a:fillRect/>
          </a:stretch>
        </p:blipFill>
        <p:spPr bwMode="auto">
          <a:xfrm>
            <a:off x="914400" y="3581400"/>
            <a:ext cx="685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673</Words>
  <Application>Microsoft Office PowerPoint</Application>
  <PresentationFormat>On-screen Show (4:3)</PresentationFormat>
  <Paragraphs>198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Times New Roman</vt:lpstr>
      <vt:lpstr>Office Theme</vt:lpstr>
      <vt:lpstr>Introduction to SLO Assessment SLO Workshop </vt:lpstr>
      <vt:lpstr>Outcomes for today’s workshop:</vt:lpstr>
      <vt:lpstr>First, a bit of background . . .</vt:lpstr>
      <vt:lpstr>PowerPoint Presentation</vt:lpstr>
      <vt:lpstr>PowerPoint Presentation</vt:lpstr>
      <vt:lpstr>PowerPoint Presentation</vt:lpstr>
      <vt:lpstr>PowerPoint Presentation</vt:lpstr>
      <vt:lpstr>SLO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Resources continued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Tenure - Phase I SLO Workshop</dc:title>
  <dc:creator>Mary Pape</dc:creator>
  <cp:lastModifiedBy>Mary Pape</cp:lastModifiedBy>
  <cp:revision>13</cp:revision>
  <dcterms:created xsi:type="dcterms:W3CDTF">2015-03-02T00:27:50Z</dcterms:created>
  <dcterms:modified xsi:type="dcterms:W3CDTF">2016-04-15T16:23:31Z</dcterms:modified>
</cp:coreProperties>
</file>